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7" r:id="rId2"/>
    <p:sldId id="282" r:id="rId3"/>
    <p:sldId id="331" r:id="rId4"/>
    <p:sldId id="503" r:id="rId5"/>
    <p:sldId id="510" r:id="rId6"/>
    <p:sldId id="514" r:id="rId7"/>
    <p:sldId id="512" r:id="rId8"/>
    <p:sldId id="513" r:id="rId9"/>
    <p:sldId id="405" r:id="rId10"/>
    <p:sldId id="333" r:id="rId11"/>
    <p:sldId id="336" r:id="rId12"/>
    <p:sldId id="338" r:id="rId13"/>
    <p:sldId id="467" r:id="rId14"/>
    <p:sldId id="347" r:id="rId15"/>
    <p:sldId id="408" r:id="rId16"/>
    <p:sldId id="400" r:id="rId17"/>
    <p:sldId id="401" r:id="rId18"/>
    <p:sldId id="402" r:id="rId19"/>
    <p:sldId id="403" r:id="rId20"/>
    <p:sldId id="423" r:id="rId21"/>
    <p:sldId id="469" r:id="rId22"/>
    <p:sldId id="434" r:id="rId23"/>
    <p:sldId id="427" r:id="rId24"/>
    <p:sldId id="428" r:id="rId25"/>
    <p:sldId id="426" r:id="rId26"/>
    <p:sldId id="424" r:id="rId27"/>
    <p:sldId id="470" r:id="rId28"/>
    <p:sldId id="471" r:id="rId29"/>
    <p:sldId id="472" r:id="rId30"/>
    <p:sldId id="473" r:id="rId31"/>
    <p:sldId id="431" r:id="rId32"/>
    <p:sldId id="475" r:id="rId33"/>
    <p:sldId id="476" r:id="rId34"/>
    <p:sldId id="448" r:id="rId35"/>
    <p:sldId id="478" r:id="rId36"/>
    <p:sldId id="479" r:id="rId37"/>
    <p:sldId id="477" r:id="rId38"/>
    <p:sldId id="482" r:id="rId39"/>
    <p:sldId id="481" r:id="rId40"/>
    <p:sldId id="435" r:id="rId41"/>
    <p:sldId id="436" r:id="rId42"/>
    <p:sldId id="511" r:id="rId43"/>
    <p:sldId id="438" r:id="rId44"/>
    <p:sldId id="439" r:id="rId45"/>
    <p:sldId id="440" r:id="rId46"/>
    <p:sldId id="441" r:id="rId47"/>
    <p:sldId id="449" r:id="rId48"/>
    <p:sldId id="450" r:id="rId49"/>
    <p:sldId id="442" r:id="rId50"/>
    <p:sldId id="443" r:id="rId51"/>
    <p:sldId id="417" r:id="rId52"/>
    <p:sldId id="452" r:id="rId53"/>
    <p:sldId id="462" r:id="rId54"/>
    <p:sldId id="453" r:id="rId55"/>
    <p:sldId id="454" r:id="rId56"/>
    <p:sldId id="456" r:id="rId57"/>
    <p:sldId id="457" r:id="rId58"/>
    <p:sldId id="458" r:id="rId59"/>
    <p:sldId id="446" r:id="rId60"/>
    <p:sldId id="460" r:id="rId61"/>
    <p:sldId id="464" r:id="rId62"/>
    <p:sldId id="465" r:id="rId6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66"/>
      <p:bold r:id="rId67"/>
    </p:embeddedFont>
    <p:embeddedFont>
      <p:font typeface="나눔손글씨 붓" panose="03060600000000000000" pitchFamily="66" charset="-127"/>
      <p:regular r:id="rId68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56E"/>
    <a:srgbClr val="1D314E"/>
    <a:srgbClr val="3D3C3E"/>
    <a:srgbClr val="063656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90" y="34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7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5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8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7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50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95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3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0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51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76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5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9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08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0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41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74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4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9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80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95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44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17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06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53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7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2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4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86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14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9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18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0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893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03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77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72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43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80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41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05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12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41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62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419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2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08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594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0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85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388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7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0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8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4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000" b="1" spc="-250">
                <a:solidFill>
                  <a:schemeClr val="accent4">
                    <a:lumMod val="50000"/>
                  </a:schemeClr>
                </a:solidFill>
              </a:rPr>
              <a:t>버전관리</a:t>
            </a:r>
            <a:r>
              <a:rPr lang="en-US" altLang="ko-KR" sz="5000" b="1" spc="-250">
                <a:solidFill>
                  <a:schemeClr val="accent4">
                    <a:lumMod val="50000"/>
                  </a:schemeClr>
                </a:solidFill>
              </a:rPr>
              <a:t>-Git</a:t>
            </a:r>
            <a:endParaRPr lang="ko-KR" altLang="en-US" sz="5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4" y="3948830"/>
            <a:ext cx="4172389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2020.11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Git(v2.29)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216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216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216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Git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2286" y="1433318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리눅스 커널의 창시자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리누스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토발즈가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만듬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설치하기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https://git-scm.com/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170ED-BFC4-43FE-BD03-46D7F63C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4" y="2369053"/>
            <a:ext cx="3495118" cy="39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설치하기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Git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F355AB-9719-45CD-8E7D-4DAED8D0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570502"/>
            <a:ext cx="4753638" cy="368668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1668E5-1C1D-4938-95EB-E670C9335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66" y="2976080"/>
            <a:ext cx="4753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설치하기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②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Git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B2D0D1A-C732-4A02-ADD6-C9249AA82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663714"/>
            <a:ext cx="4753638" cy="368668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7EF291-D734-4AEF-8462-18A73C7B5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49" y="2845743"/>
            <a:ext cx="4753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설치하기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③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Git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1A3F377-48E6-46DF-A6AB-35B185B98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570502"/>
            <a:ext cx="4753638" cy="368668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F37F79-615E-4E61-BCC9-E7BD063C9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5" y="2621514"/>
            <a:ext cx="4753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설치하기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⑦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0" y="1433317"/>
            <a:ext cx="3712879" cy="2879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Git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861" y="2632842"/>
            <a:ext cx="628650" cy="6096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4" idx="2"/>
          </p:cNvCxnSpPr>
          <p:nvPr/>
        </p:nvCxnSpPr>
        <p:spPr>
          <a:xfrm>
            <a:off x="6254186" y="3242442"/>
            <a:ext cx="13287" cy="55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20" y="3792669"/>
            <a:ext cx="4404583" cy="28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7831492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</a:rPr>
              <a:t>Git - </a:t>
            </a: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용어정리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90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용어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buFont typeface="+mj-lt"/>
              <a:buAutoNum type="arabicParenR"/>
            </a:pP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(commit)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복원지점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스냅샷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프로젝트를 복원할 수 있는 지점을 설정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하나의  커밋은 여러 개의 파일이 포함될 수 있음</a:t>
            </a:r>
            <a:endParaRPr lang="en-US" altLang="ko-KR" sz="16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 메시지 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커밋한 내용을 간략하게 표현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055543" y="3300518"/>
            <a:ext cx="5352003" cy="3007685"/>
            <a:chOff x="1005309" y="2904079"/>
            <a:chExt cx="5352003" cy="3007685"/>
          </a:xfrm>
        </p:grpSpPr>
        <p:pic>
          <p:nvPicPr>
            <p:cNvPr id="7" name="Picture 2" descr="텍스트 파일이 하나 있다&#10;memo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6" t="46136" r="40277" b="22660"/>
            <a:stretch/>
          </p:blipFill>
          <p:spPr bwMode="auto">
            <a:xfrm>
              <a:off x="1005309" y="3213944"/>
              <a:ext cx="1033600" cy="1258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2311209" y="2919281"/>
              <a:ext cx="1915906" cy="1643606"/>
              <a:chOff x="728615" y="4449820"/>
              <a:chExt cx="1915906" cy="1643606"/>
            </a:xfrm>
            <a:scene3d>
              <a:camera prst="orthographicFront"/>
              <a:lightRig rig="threePt" dir="t"/>
            </a:scene3d>
          </p:grpSpPr>
          <p:sp>
            <p:nvSpPr>
              <p:cNvPr id="2" name="타원 1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Tx/>
                  <a:buChar char="-"/>
                </a:pPr>
                <a:endPara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92571" y="4989574"/>
                <a:ext cx="1851950" cy="861774"/>
              </a:xfrm>
              <a:prstGeom prst="rect">
                <a:avLst/>
              </a:prstGeom>
              <a:noFill/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11/25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강아지 목욕</a:t>
                </a:r>
                <a:endPara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쓰레기 봉투 구입</a:t>
                </a:r>
                <a:endPara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sz="140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117547" y="2904079"/>
              <a:ext cx="1915906" cy="1643606"/>
              <a:chOff x="728615" y="4449820"/>
              <a:chExt cx="1915906" cy="1643606"/>
            </a:xfrm>
            <a:scene3d>
              <a:camera prst="orthographicFront"/>
              <a:lightRig rig="threePt" dir="t"/>
            </a:scene3d>
          </p:grpSpPr>
          <p:sp>
            <p:nvSpPr>
              <p:cNvPr id="12" name="타원 11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Tx/>
                  <a:buChar char="-"/>
                </a:pPr>
                <a:endPara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2571" y="4769654"/>
                <a:ext cx="1851950" cy="954107"/>
              </a:xfrm>
              <a:prstGeom prst="rect">
                <a:avLst/>
              </a:prstGeom>
              <a:noFill/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11/28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강아지 목욕</a:t>
                </a:r>
                <a:endParaRPr lang="en-US" altLang="ko-KR" sz="1400" b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쓰레기 봉투 구입</a:t>
                </a:r>
                <a:endParaRPr lang="en-US" altLang="ko-KR" sz="1400" b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세제 구입</a:t>
                </a:r>
                <a:endParaRPr lang="ko-KR" altLang="en-US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위쪽 화살표 5"/>
            <p:cNvSpPr/>
            <p:nvPr/>
          </p:nvSpPr>
          <p:spPr>
            <a:xfrm>
              <a:off x="1963376" y="4333341"/>
              <a:ext cx="338708" cy="44105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위쪽 화살표 14"/>
            <p:cNvSpPr/>
            <p:nvPr/>
          </p:nvSpPr>
          <p:spPr>
            <a:xfrm>
              <a:off x="3880509" y="4333341"/>
              <a:ext cx="338708" cy="44105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1225" y="4722793"/>
              <a:ext cx="115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commit1</a:t>
              </a: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5492" y="4722793"/>
              <a:ext cx="111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commit2</a:t>
              </a:r>
              <a:endParaRPr lang="ko-KR" altLang="en-US"/>
            </a:p>
          </p:txBody>
        </p:sp>
        <p:sp>
          <p:nvSpPr>
            <p:cNvPr id="14" name="위로 구부러진 화살표 13"/>
            <p:cNvSpPr/>
            <p:nvPr/>
          </p:nvSpPr>
          <p:spPr>
            <a:xfrm flipH="1">
              <a:off x="3954814" y="5079639"/>
              <a:ext cx="1806339" cy="38660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위로 구부러진 화살표 18"/>
            <p:cNvSpPr/>
            <p:nvPr/>
          </p:nvSpPr>
          <p:spPr>
            <a:xfrm flipH="1">
              <a:off x="2038909" y="5079639"/>
              <a:ext cx="1806339" cy="38660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54344" y="5542432"/>
              <a:ext cx="151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추적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1372" y="5542432"/>
              <a:ext cx="151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추적</a:t>
              </a:r>
            </a:p>
          </p:txBody>
        </p:sp>
        <p:sp>
          <p:nvSpPr>
            <p:cNvPr id="24" name="위쪽 화살표 14">
              <a:extLst>
                <a:ext uri="{FF2B5EF4-FFF2-40B4-BE49-F238E27FC236}">
                  <a16:creationId xmlns:a16="http://schemas.microsoft.com/office/drawing/2014/main" id="{87184F95-0D6D-4FA8-9F4A-9AE144488F28}"/>
                </a:ext>
              </a:extLst>
            </p:cNvPr>
            <p:cNvSpPr/>
            <p:nvPr/>
          </p:nvSpPr>
          <p:spPr>
            <a:xfrm>
              <a:off x="5567727" y="4333341"/>
              <a:ext cx="338708" cy="44105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5156D9-17AA-47AF-9798-0D420E7FD523}"/>
                </a:ext>
              </a:extLst>
            </p:cNvPr>
            <p:cNvSpPr txBox="1"/>
            <p:nvPr/>
          </p:nvSpPr>
          <p:spPr>
            <a:xfrm>
              <a:off x="5242710" y="4722793"/>
              <a:ext cx="111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commit3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41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용어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463966"/>
            <a:ext cx="8658549" cy="52874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buFont typeface="+mj-lt"/>
              <a:buAutoNum type="arabicParenR" startAt="2"/>
            </a:pPr>
            <a:r>
              <a:rPr lang="ko-KR" altLang="en-US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(branch)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파일의 내용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커밋정보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등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저장하는 공간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메인 프로젝트의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브랜치를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가져와서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(branch off),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자신이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변경하고 싶은 자신만의 버전을 생성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원본 파일을 수정하지 않고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원본 파일을 복사해서 자신만의 파일 생성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>
              <a:buFont typeface="+mj-ea"/>
              <a:buAutoNum type="arabicParenR" startAt="2"/>
            </a:pP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(Repository)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프로젝트가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거주할 수 있는 디렉토리나 저장공간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로컬폴더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깃허브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상의 공간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>
              <a:buFont typeface="+mj-ea"/>
              <a:buAutoNum type="arabicParenR" startAt="2"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 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저장소가 새로 생성되고 난 후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라는 이름의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브랜치가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기본으로 생성됨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이후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내용은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기준으로 함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병합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(Merge)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브랜치와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브랜치간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내용 병합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65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기본 용어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buFont typeface="+mj-lt"/>
              <a:buAutoNum type="arabicParenR" startAt="6"/>
            </a:pP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원격저장소의 변경된 내용을 로컬 저장소에 적용하는 작업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병합과 같은 병합 발생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338" name="Picture 2" descr="리모트 저장소의 변경 내용 업데이트&#10;remote.com/projectA&#10;master&#10;lab1&#10;master&#10;lab1&#10;project A&#10;project A&#10;리모트 저장소의 변경된 내용을 로컬(내 컴퓨터) 저장소에 적용하는!&#10;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28153"/>
          <a:stretch/>
        </p:blipFill>
        <p:spPr bwMode="auto">
          <a:xfrm>
            <a:off x="1055543" y="3030185"/>
            <a:ext cx="5989675" cy="32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2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기본 용어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buFont typeface="+mj-lt"/>
              <a:buAutoNum type="arabicParenR" startAt="7"/>
            </a:pP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Push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로컬 저장소에서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작업한 내용을 원격저장소로 보내는 작업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병합과 같은 병합 발생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362" name="Picture 2" descr="내 저장소(로컬 저장소)의 변경 내용 리모트로 전송하기&#10;remote.com/projectA&#10;master&#10;lab1&#10;master&#10;lab1&#10;project A&#10;project A&#10;로컬(내 컴퓨터) 저장소에서 작업한 내용을 리모트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29712"/>
          <a:stretch/>
        </p:blipFill>
        <p:spPr bwMode="auto">
          <a:xfrm>
            <a:off x="1302930" y="3070580"/>
            <a:ext cx="5974481" cy="32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10905" y="3080518"/>
            <a:ext cx="4068553" cy="2776357"/>
            <a:chOff x="4369098" y="3617973"/>
            <a:chExt cx="4068553" cy="2776357"/>
          </a:xfrm>
        </p:grpSpPr>
        <p:pic>
          <p:nvPicPr>
            <p:cNvPr id="25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783190" y="3617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935590" y="3770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087990" y="3922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240390" y="4075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392790" y="4227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545190" y="4379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697590" y="4532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849990" y="4684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002390" y="4837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154790" y="4989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307190" y="5141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459590" y="5294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611990" y="5446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764390" y="5599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916790" y="5751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308683" y="3617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461083" y="3770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613483" y="3922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765883" y="4075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918283" y="4227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070683" y="4379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223083" y="4532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375483" y="4684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527883" y="4837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680283" y="4989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832683" y="5141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985083" y="5294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137483" y="5446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289883" y="5599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7442283" y="5751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849673" y="3617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002073" y="3770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154473" y="3922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306873" y="4075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459273" y="4227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611673" y="4379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764073" y="4532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916473" y="4684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068873" y="4837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221273" y="4989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373673" y="5141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526073" y="5294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678473" y="5446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830873" y="5599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983273" y="5751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369098" y="3617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521498" y="3770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673898" y="3922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826298" y="4075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4978698" y="4227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131098" y="4379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283498" y="4532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435898" y="4684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588298" y="4837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740698" y="4989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5893098" y="51419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045498" y="52943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197898" y="54467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350298" y="55991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6" t="46390" r="62320" b="31119"/>
            <a:stretch/>
          </p:blipFill>
          <p:spPr bwMode="auto">
            <a:xfrm>
              <a:off x="6502698" y="5751573"/>
              <a:ext cx="520861" cy="6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Distributed Version Control System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버전관리가 필요한 이유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하나의 파일을 작성 후 해당 파일의 수정한 내용을 기록으로 남기고 싶다면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lvl="1"/>
            <a:r>
              <a:rPr lang="ko-KR" altLang="en-US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하나의 파일을 수정하는 사람이 여러 사람이라면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pic>
        <p:nvPicPr>
          <p:cNvPr id="3074" name="Picture 2" descr="텍스트 파일이 하나 있다&#10;memo.txt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6" t="46136" r="40277" b="22660"/>
          <a:stretch/>
        </p:blipFill>
        <p:spPr bwMode="auto">
          <a:xfrm>
            <a:off x="1345128" y="3599726"/>
            <a:ext cx="826886" cy="10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125457" y="2951545"/>
            <a:ext cx="659758" cy="2963202"/>
            <a:chOff x="2604304" y="3634451"/>
            <a:chExt cx="659758" cy="2963202"/>
          </a:xfrm>
        </p:grpSpPr>
        <p:pic>
          <p:nvPicPr>
            <p:cNvPr id="3076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46390" r="60657" b="23420"/>
            <a:stretch/>
          </p:blipFill>
          <p:spPr bwMode="auto">
            <a:xfrm>
              <a:off x="2604304" y="3634451"/>
              <a:ext cx="659758" cy="86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46390" r="60657" b="23420"/>
            <a:stretch/>
          </p:blipFill>
          <p:spPr bwMode="auto">
            <a:xfrm>
              <a:off x="2604304" y="4657093"/>
              <a:ext cx="659758" cy="86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어떻게 할까?&#10;수정할 때 마다 다른 파일로 저장&#10;memo.txt memo1.txt memo2.txt&#10; 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46390" r="60657" b="23420"/>
            <a:stretch/>
          </p:blipFill>
          <p:spPr bwMode="auto">
            <a:xfrm>
              <a:off x="2604304" y="5734894"/>
              <a:ext cx="659758" cy="86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7831492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</a:rPr>
              <a:t>Eclipse</a:t>
            </a: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 에서 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6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Egit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2"/>
            <a:ext cx="8230275" cy="458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[Windows]– [Eclipse Marketplace]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 [Installed] –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[Update]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클릭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업데이트 후 재시작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C376ED-4572-4E0F-823D-AD7A9A7CAB05}"/>
              </a:ext>
            </a:extLst>
          </p:cNvPr>
          <p:cNvGrpSpPr/>
          <p:nvPr/>
        </p:nvGrpSpPr>
        <p:grpSpPr>
          <a:xfrm>
            <a:off x="807059" y="2403785"/>
            <a:ext cx="7512749" cy="2824519"/>
            <a:chOff x="807059" y="2403785"/>
            <a:chExt cx="7512749" cy="28245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FC05F13-D6B7-4B9B-813C-EE335A34B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104" b="76952"/>
            <a:stretch/>
          </p:blipFill>
          <p:spPr>
            <a:xfrm>
              <a:off x="815798" y="2403785"/>
              <a:ext cx="7504010" cy="102521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89DC2A1-E763-4449-B97A-4FB59D9FC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829" r="-104" b="-1280"/>
            <a:stretch/>
          </p:blipFill>
          <p:spPr>
            <a:xfrm>
              <a:off x="807059" y="3429000"/>
              <a:ext cx="7504010" cy="1799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10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기존 프로젝트에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적용하기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4433229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[Team]– [Share Project]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7649" y="2528745"/>
            <a:ext cx="4890142" cy="1698215"/>
            <a:chOff x="4609183" y="1570502"/>
            <a:chExt cx="4180297" cy="9852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436" b="87759"/>
            <a:stretch/>
          </p:blipFill>
          <p:spPr>
            <a:xfrm>
              <a:off x="4622525" y="1570502"/>
              <a:ext cx="4153614" cy="46850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-203" t="86500" r="-1"/>
            <a:stretch/>
          </p:blipFill>
          <p:spPr>
            <a:xfrm>
              <a:off x="4609183" y="2039008"/>
              <a:ext cx="4180297" cy="51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77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init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276200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23790" y="1570501"/>
            <a:ext cx="8276200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Repository :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새로 생성할 저장소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[Finish]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C0618F-0987-4DAE-840B-9B540BA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0" y="2318684"/>
            <a:ext cx="6359781" cy="40184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9D847B-3115-4528-A1F4-2A99D75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748" y="1599546"/>
            <a:ext cx="2981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init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276200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23790" y="1570501"/>
            <a:ext cx="8276200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[Finish]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클릭한 후 프로젝트 앞에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붙은 걸 볼 수 있음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의미는 추적할 대상인지 아닌지 알 수 없다는 의미임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52DC1D-FD5D-4F69-AFD1-D39816153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6" y="2565343"/>
            <a:ext cx="4861548" cy="27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2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Ignore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447013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프로젝트에서 버전관리 하지 말아야 할 것들에 대해 설정하기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https://www.gitignore.io/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생성된 소스를 복사 후 프로젝트에서 </a:t>
            </a:r>
            <a:r>
              <a:rPr lang="en-US" altLang="ko-KR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.gitignore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저장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8" y="2278323"/>
            <a:ext cx="7354533" cy="687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27" y="3630400"/>
            <a:ext cx="7928065" cy="6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이클립스 환경 설정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605043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perspective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변경하기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오른쪽 상단 아이콘 클릭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Perspective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변경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Git </a:t>
            </a:r>
          </a:p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2" y="3039545"/>
            <a:ext cx="2716822" cy="3567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6" y="2059490"/>
            <a:ext cx="1304925" cy="323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38" y="3039545"/>
            <a:ext cx="5398035" cy="9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0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ommit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447013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[Git Staging]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0A8D92-31CB-427E-A322-7407BC6E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0" y="2027702"/>
            <a:ext cx="8558519" cy="37189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9F864F-3784-4E79-925A-C0D8A6C77FF9}"/>
              </a:ext>
            </a:extLst>
          </p:cNvPr>
          <p:cNvSpPr/>
          <p:nvPr/>
        </p:nvSpPr>
        <p:spPr>
          <a:xfrm>
            <a:off x="488272" y="2681056"/>
            <a:ext cx="2547891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2B93E03-6A38-4651-94B4-F043DDC1E0E5}"/>
              </a:ext>
            </a:extLst>
          </p:cNvPr>
          <p:cNvSpPr/>
          <p:nvPr/>
        </p:nvSpPr>
        <p:spPr>
          <a:xfrm>
            <a:off x="2210540" y="2805344"/>
            <a:ext cx="976670" cy="1837677"/>
          </a:xfrm>
          <a:custGeom>
            <a:avLst/>
            <a:gdLst>
              <a:gd name="connsiteX0" fmla="*/ 532660 w 976670"/>
              <a:gd name="connsiteY0" fmla="*/ 0 h 1837677"/>
              <a:gd name="connsiteX1" fmla="*/ 958788 w 976670"/>
              <a:gd name="connsiteY1" fmla="*/ 577048 h 1837677"/>
              <a:gd name="connsiteX2" fmla="*/ 0 w 976670"/>
              <a:gd name="connsiteY2" fmla="*/ 1837677 h 183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670" h="1837677">
                <a:moveTo>
                  <a:pt x="532660" y="0"/>
                </a:moveTo>
                <a:cubicBezTo>
                  <a:pt x="790112" y="135384"/>
                  <a:pt x="1047565" y="270769"/>
                  <a:pt x="958788" y="577048"/>
                </a:cubicBezTo>
                <a:cubicBezTo>
                  <a:pt x="870011" y="883327"/>
                  <a:pt x="435005" y="1360502"/>
                  <a:pt x="0" y="18376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AD4D-417D-468A-8F26-EF9783D3575B}"/>
              </a:ext>
            </a:extLst>
          </p:cNvPr>
          <p:cNvSpPr txBox="1"/>
          <p:nvPr/>
        </p:nvSpPr>
        <p:spPr>
          <a:xfrm>
            <a:off x="2441114" y="4479281"/>
            <a:ext cx="221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.gitignore </a:t>
            </a:r>
            <a:r>
              <a:rPr lang="ko-KR" altLang="en-US" dirty="0"/>
              <a:t>파일을 선택 후 </a:t>
            </a:r>
            <a:r>
              <a:rPr lang="en-US" altLang="ko-KR" dirty="0"/>
              <a:t>+ </a:t>
            </a:r>
            <a:r>
              <a:rPr lang="ko-KR" altLang="en-US" dirty="0"/>
              <a:t>버튼을 클릭하여 </a:t>
            </a:r>
            <a:r>
              <a:rPr lang="en-US" altLang="ko-KR" dirty="0"/>
              <a:t>Staged </a:t>
            </a:r>
            <a:r>
              <a:rPr lang="ko-KR" altLang="en-US" dirty="0"/>
              <a:t>영역으로 옮긴다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99A163-8F52-49CA-8F90-31D1918E39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06" t="5254"/>
          <a:stretch/>
        </p:blipFill>
        <p:spPr>
          <a:xfrm>
            <a:off x="4722116" y="2255005"/>
            <a:ext cx="4253313" cy="3532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DA4156-0E43-4CA8-A4DD-50DC42A531DB}"/>
              </a:ext>
            </a:extLst>
          </p:cNvPr>
          <p:cNvSpPr txBox="1"/>
          <p:nvPr/>
        </p:nvSpPr>
        <p:spPr>
          <a:xfrm>
            <a:off x="6045448" y="2733234"/>
            <a:ext cx="221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적당한 </a:t>
            </a:r>
            <a:r>
              <a:rPr lang="en-US" altLang="ko-KR" dirty="0"/>
              <a:t>Commit Message</a:t>
            </a:r>
            <a:r>
              <a:rPr lang="ko-KR" altLang="en-US" dirty="0"/>
              <a:t>를 삽입 후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214268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이력 추적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447013" cy="87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en-US" altLang="ko-KR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Reflog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클릭을 하면 작업들이 기록되고 있는 것을 볼 수 있음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3278F-FA89-4FDE-B28C-306DDB69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2132469"/>
            <a:ext cx="8727090" cy="14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7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1"/>
            <a:ext cx="8447013" cy="87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나머지 파일들 추가 저장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E3E30E-A74C-472D-BB6A-16ACFD57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0" y="2048477"/>
            <a:ext cx="8642657" cy="32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Distributed Version Control System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5" y="1570502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버전관리를 사용하는 시점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협업을 위해 사용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개별적으로 버전 등 이력을 관리하기 위해 사용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 관리되는 내역 전체를 오픈 소스로 공유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/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버전관리 도구들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어떤 소프트웨어가 있나?&#10;많다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39532" r="4313" b="4909"/>
          <a:stretch/>
        </p:blipFill>
        <p:spPr bwMode="auto">
          <a:xfrm>
            <a:off x="949125" y="3939352"/>
            <a:ext cx="5521125" cy="25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7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70501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790" y="1570500"/>
            <a:ext cx="5668637" cy="458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 후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Project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Explorer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보면 도토리 모양이</a:t>
            </a:r>
            <a:b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붙어 있는 것을 볼 수 있음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History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클릭하여 보면 새롭게 추가한 것들은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붙은 상태로 소스가 보임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2B598-6CD0-4BEC-9447-436017CB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13" y="1683580"/>
            <a:ext cx="2018775" cy="472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9BC788-19AC-4DDD-9167-F3EEE0D06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56" y="3623663"/>
            <a:ext cx="5039095" cy="28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2529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[Team]-[Switch To]-[New Branch…]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2" y="2053854"/>
            <a:ext cx="6590029" cy="30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2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8650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[test]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Finish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96194-341C-4021-98FF-B47281F8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45" y="2185949"/>
            <a:ext cx="5686425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F700E-9673-4739-88B1-6833EFA14636}"/>
              </a:ext>
            </a:extLst>
          </p:cNvPr>
          <p:cNvSpPr txBox="1"/>
          <p:nvPr/>
        </p:nvSpPr>
        <p:spPr>
          <a:xfrm>
            <a:off x="3398247" y="4918910"/>
            <a:ext cx="3417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현재 </a:t>
            </a:r>
            <a:r>
              <a:rPr lang="en-US" altLang="ko-KR" sz="1600" dirty="0">
                <a:latin typeface="+mn-ea"/>
              </a:rPr>
              <a:t>master </a:t>
            </a:r>
            <a:r>
              <a:rPr lang="ko-KR" altLang="en-US" sz="1600" dirty="0">
                <a:latin typeface="+mn-ea"/>
              </a:rPr>
              <a:t>브렌치를 대여해서 새로운 브렌치를 보여줘</a:t>
            </a:r>
            <a:r>
              <a:rPr lang="en-US" altLang="ko-KR" sz="1600" dirty="0">
                <a:latin typeface="+mn-ea"/>
              </a:rPr>
              <a:t>!!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44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8650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다시 한 번 확인해 보면 현재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test branch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들어와 있고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갈 수 있음을 알 수 있다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C5594D-D188-45A8-AD9D-26B5FB00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" b="1552"/>
          <a:stretch/>
        </p:blipFill>
        <p:spPr>
          <a:xfrm>
            <a:off x="816001" y="2303693"/>
            <a:ext cx="7655182" cy="2794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C381DF-24AC-459A-BF23-80F77287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5557666"/>
            <a:ext cx="4629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Merge(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병합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[Team]-[Merge]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F0F194-891F-4C8D-99F1-B8D79A16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3" y="2233351"/>
            <a:ext cx="58007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Merge(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병합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420079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fast-forward :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새롭게 만든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branch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작업한 내용들은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보다 앞으로 전진해서 작업한 내용들이므로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master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포인터를 최신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동일한 위치에 놓는 것을 의미함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55254-045F-4213-B363-56177978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50" y="1411172"/>
            <a:ext cx="4080170" cy="5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6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Merge(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병합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3"/>
            <a:ext cx="8252617" cy="58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CB839-3FB5-4725-8149-72C1B4E8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8" y="5127551"/>
            <a:ext cx="4781550" cy="800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569033-9A06-4A5F-90CD-CCA5EA28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8" y="2134589"/>
            <a:ext cx="5505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Conflicting(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충돌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branch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들끼리 같은 곳을 수정한 후 병합하려고 할 때 발생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CF97D-8A94-4ABF-998A-569CA86E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2" y="2176462"/>
            <a:ext cx="5505450" cy="250507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BF5D48-3DD8-435A-AE97-99C5CE273CDD}"/>
              </a:ext>
            </a:extLst>
          </p:cNvPr>
          <p:cNvGrpSpPr/>
          <p:nvPr/>
        </p:nvGrpSpPr>
        <p:grpSpPr>
          <a:xfrm>
            <a:off x="556554" y="4850399"/>
            <a:ext cx="3322097" cy="1812370"/>
            <a:chOff x="556555" y="4781382"/>
            <a:chExt cx="3322097" cy="18123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1E95D6-61BF-447F-ADD5-CE80756C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102" y="5041177"/>
              <a:ext cx="3257550" cy="15525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F75D95-F704-4BB0-8E91-AA47644F10C5}"/>
                </a:ext>
              </a:extLst>
            </p:cNvPr>
            <p:cNvSpPr txBox="1"/>
            <p:nvPr/>
          </p:nvSpPr>
          <p:spPr>
            <a:xfrm>
              <a:off x="556555" y="4781382"/>
              <a:ext cx="3011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source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9D34FA-77B9-46C4-9E45-0E34E3756FC2}"/>
              </a:ext>
            </a:extLst>
          </p:cNvPr>
          <p:cNvSpPr/>
          <p:nvPr/>
        </p:nvSpPr>
        <p:spPr>
          <a:xfrm>
            <a:off x="4959928" y="4202545"/>
            <a:ext cx="1043709" cy="28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D5633A-A43F-480B-93DA-9898FE5FD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267" y="5168892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Revert 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되돌리기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81610" y="4116378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10856" y="1570435"/>
            <a:ext cx="7928959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 수정 후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까지 완료한 후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커밋을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이전상태로 되돌리기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소스 파일에서 수정된 부분이 사라짐</a:t>
            </a: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revert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순차대로 진행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건너뛰어 진행할 경우 충돌 발생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되돌리기 한 상태도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되어 남아있음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5F66C-31B1-4F0B-82C9-F524821F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60" y="2000560"/>
            <a:ext cx="6143625" cy="2000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71B8E4-9398-4A2E-85FE-AB992CDF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60" y="5376824"/>
            <a:ext cx="4991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1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reset(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초기화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23790" y="1570501"/>
            <a:ext cx="7928959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 수정 후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까지 완료한 후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커밋을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이전상태로 되돌리기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8030" y="2280132"/>
            <a:ext cx="301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선택한 부분 이후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모든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커밋을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취소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수정된 정보가 사라질 수 있기 때문에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조심히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1594" y="3752429"/>
            <a:ext cx="365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모드를 통해 초기화 상태를 설정 가능함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이클립스에서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0DD4D-5E7C-4120-B1AF-5D70E16DA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42"/>
          <a:stretch/>
        </p:blipFill>
        <p:spPr>
          <a:xfrm>
            <a:off x="808222" y="2072413"/>
            <a:ext cx="3480047" cy="1403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DD9724-129E-4F51-BD24-7F3DACA2D83F}"/>
              </a:ext>
            </a:extLst>
          </p:cNvPr>
          <p:cNvSpPr txBox="1"/>
          <p:nvPr/>
        </p:nvSpPr>
        <p:spPr>
          <a:xfrm>
            <a:off x="4426703" y="2461654"/>
            <a:ext cx="113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모두 없어질 부분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DC91C5-3B8A-49BC-9BCA-272286BF25BC}"/>
              </a:ext>
            </a:extLst>
          </p:cNvPr>
          <p:cNvCxnSpPr/>
          <p:nvPr/>
        </p:nvCxnSpPr>
        <p:spPr>
          <a:xfrm>
            <a:off x="4146123" y="2730018"/>
            <a:ext cx="280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BACE4E-D7DE-44C1-BA1A-79E774ECB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07" y="4048819"/>
            <a:ext cx="6515100" cy="75247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E703DE2-4E9E-4600-B50C-CB5EE57F1EB0}"/>
              </a:ext>
            </a:extLst>
          </p:cNvPr>
          <p:cNvSpPr txBox="1">
            <a:spLocks/>
          </p:cNvSpPr>
          <p:nvPr/>
        </p:nvSpPr>
        <p:spPr>
          <a:xfrm>
            <a:off x="296658" y="5159438"/>
            <a:ext cx="7928959" cy="113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Soft : history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영역에서는 지워지지만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작업한 내역은 그대로 남김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Mixed :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작업한 상태는 그대로 두지만 인덱스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(Staging)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리셋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Hard :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모든 작업상태 내 변경 사항 버리기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572440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기존 리눅스 커널의 버전 컨트롤을 하는 </a:t>
            </a:r>
            <a:r>
              <a:rPr lang="en-US" altLang="ko-KR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대체하기 위해서 나온 새로운 버전 컨트롤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속도에 중점을 둔 분산형 버전 관리 시스템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(DVCS)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대형 프로젝트에서 효과적임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Commit</a:t>
            </a:r>
            <a:r>
              <a:rPr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은 로컬 저장소에서 이루어짐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라는 동작으로 원격 저장소에 반영</a:t>
            </a:r>
            <a:endParaRPr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네트워크에 접근하거나 중앙 서버에 의존하지 않음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GNU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일반 공중 사용 허가서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v2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하에 배포되는 자유 소프트웨어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70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7831492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원격 저장소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</a:rPr>
              <a:t>(Remote Repository)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2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원격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(remote)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저장소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다른 사람과 함께 공유하는 작업시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로컬에 있는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저장소는 해당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User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 접근 가능하기 때문에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원본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저장소와 동일한 저장소이기 때문에 다른 사람도 원격저장소를 통해 동일한 저장소를 다운로드 받아 작업할 수 있음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clone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리모트 저장소에서 처음으로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저장소를 다운로드 받는 행동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복사본 생성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master&#10;lab1&#10;리모트 저장소가 있다면?&#10;remote.com/projectA&#10;master&#10;lab1&#10;master&#10;lab1&#10;project A project A&#10;project A&#10;리모트 저장소 또한 원본 git 저장소와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29907" r="1"/>
          <a:stretch/>
        </p:blipFill>
        <p:spPr bwMode="auto">
          <a:xfrm>
            <a:off x="2058928" y="3819643"/>
            <a:ext cx="5017750" cy="26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89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 서비스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4DD446-E7B9-40E3-8672-2783407C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12499"/>
              </p:ext>
            </p:extLst>
          </p:nvPr>
        </p:nvGraphicFramePr>
        <p:xfrm>
          <a:off x="364802" y="1570502"/>
          <a:ext cx="8406000" cy="478443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01500">
                  <a:extLst>
                    <a:ext uri="{9D8B030D-6E8A-4147-A177-3AD203B41FA5}">
                      <a16:colId xmlns:a16="http://schemas.microsoft.com/office/drawing/2014/main" val="3981558099"/>
                    </a:ext>
                  </a:extLst>
                </a:gridCol>
                <a:gridCol w="2101500">
                  <a:extLst>
                    <a:ext uri="{9D8B030D-6E8A-4147-A177-3AD203B41FA5}">
                      <a16:colId xmlns:a16="http://schemas.microsoft.com/office/drawing/2014/main" val="526075432"/>
                    </a:ext>
                  </a:extLst>
                </a:gridCol>
                <a:gridCol w="1903336">
                  <a:extLst>
                    <a:ext uri="{9D8B030D-6E8A-4147-A177-3AD203B41FA5}">
                      <a16:colId xmlns:a16="http://schemas.microsoft.com/office/drawing/2014/main" val="433556852"/>
                    </a:ext>
                  </a:extLst>
                </a:gridCol>
                <a:gridCol w="2299664">
                  <a:extLst>
                    <a:ext uri="{9D8B030D-6E8A-4147-A177-3AD203B41FA5}">
                      <a16:colId xmlns:a16="http://schemas.microsoft.com/office/drawing/2014/main" val="2128492758"/>
                    </a:ext>
                  </a:extLst>
                </a:gridCol>
              </a:tblGrid>
              <a:tr h="40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호스팅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4706"/>
                  </a:ext>
                </a:extLst>
              </a:tr>
              <a:tr h="1890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 Inc</a:t>
                      </a:r>
                      <a:b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(Microsoft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2,800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만의 명실상부한 세계 최대 규모의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호스팅 사이트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공개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저장소 생성 무료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 저장소는 작업자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이하인 경우에는 무료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설치형 버전인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Enterprise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월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13848"/>
                  </a:ext>
                </a:extLst>
              </a:tr>
              <a:tr h="1523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GitLab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GitLb Inc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NASA, Sony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만개 이상의 조직이 사용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GitLab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자체가 오픈소스인 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공개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 저장소 생성 무료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24290"/>
                  </a:ext>
                </a:extLst>
              </a:tr>
              <a:tr h="962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BitBucket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Atlassian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만명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지라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(Jira)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연동이 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이하 팀이면 공개 및 비공개 저장소 생성 무료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6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4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Github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원격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(remote)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 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로컬에 있는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저장소는 해당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User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 접근 가능함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다른 사람과 함께 공유하는 작업시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백업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깃허브 사용하기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github.com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접속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770" y="3221892"/>
            <a:ext cx="5706918" cy="33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1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Github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원격 저장소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(Repository)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생성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1" y="1998261"/>
            <a:ext cx="3086100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648" y="2531590"/>
            <a:ext cx="6213013" cy="4241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2529" y="5276192"/>
            <a:ext cx="107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optional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>
            <a:endCxn id="2" idx="1"/>
          </p:cNvCxnSpPr>
          <p:nvPr/>
        </p:nvCxnSpPr>
        <p:spPr>
          <a:xfrm flipV="1">
            <a:off x="5318234" y="5430081"/>
            <a:ext cx="294295" cy="1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55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3" y="2157377"/>
            <a:ext cx="8304070" cy="3032573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66733" y="1570502"/>
            <a:ext cx="8470547" cy="43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생성된 저장소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95" y="3756619"/>
            <a:ext cx="4284167" cy="2381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5119" y="2180527"/>
            <a:ext cx="1188000" cy="30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>
            <a:stCxn id="7" idx="2"/>
          </p:cNvCxnSpPr>
          <p:nvPr/>
        </p:nvCxnSpPr>
        <p:spPr>
          <a:xfrm flipH="1">
            <a:off x="6724891" y="2486527"/>
            <a:ext cx="1404228" cy="127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606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 선택 후 마우스 우 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00256" y="630816"/>
            <a:ext cx="846657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Push(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원격저장소에 데이터 저장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E09B7B-E8A6-4D64-9C12-30D4E007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24" y="2071516"/>
            <a:ext cx="7153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5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Push(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원격저장소에 데이터 저장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7" y="2195267"/>
            <a:ext cx="4110188" cy="40780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16" y="2218613"/>
            <a:ext cx="4110187" cy="4078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6ECC3-7A43-402C-A54E-0DE5EFFAE585}"/>
              </a:ext>
            </a:extLst>
          </p:cNvPr>
          <p:cNvSpPr txBox="1"/>
          <p:nvPr/>
        </p:nvSpPr>
        <p:spPr>
          <a:xfrm>
            <a:off x="1587567" y="4385919"/>
            <a:ext cx="260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접속할 때 쓰는 </a:t>
            </a:r>
            <a:r>
              <a:rPr lang="en-US" altLang="ko-KR" dirty="0"/>
              <a:t>id</a:t>
            </a:r>
            <a:r>
              <a:rPr lang="ko-KR" altLang="en-US" dirty="0"/>
              <a:t>와 비밀번호 기록</a:t>
            </a:r>
          </a:p>
        </p:txBody>
      </p:sp>
    </p:spTree>
    <p:extLst>
      <p:ext uri="{BB962C8B-B14F-4D97-AF65-F5344CB8AC3E}">
        <p14:creationId xmlns:p14="http://schemas.microsoft.com/office/powerpoint/2010/main" val="3409172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Push(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원격저장소에 데이터 저장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8" y="1671376"/>
            <a:ext cx="4046395" cy="40147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176" y="1671376"/>
            <a:ext cx="4731696" cy="32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0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4803" y="593629"/>
            <a:ext cx="846657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Push(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원격저장소에 데이터 저장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C1B3E0-0DF5-4E56-8D73-38A57155178E}"/>
              </a:ext>
            </a:extLst>
          </p:cNvPr>
          <p:cNvSpPr txBox="1">
            <a:spLocks/>
          </p:cNvSpPr>
          <p:nvPr/>
        </p:nvSpPr>
        <p:spPr>
          <a:xfrm>
            <a:off x="466733" y="1570502"/>
            <a:ext cx="8470547" cy="43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페이지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새로고침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BC94A-BC18-4EFE-BABB-C605C491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29" y="2167701"/>
            <a:ext cx="5457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1" y="2825584"/>
            <a:ext cx="7162159" cy="3206726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63455" y="1572440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시간순으로 프로젝트의 스냅샷 저장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파일이 달라지지 않으면 파일을 저장하지 않음</a:t>
            </a:r>
            <a:endParaRPr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8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확인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원격저장소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4803" y="564133"/>
            <a:ext cx="846657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Push(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원격저장소에 데이터 저장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3" y="2167701"/>
            <a:ext cx="4781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98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7831492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(clone)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19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공개된 다른 프로젝트를 가져와서 바꿔보고 싶다면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찾고자 하는 프로젝트 입력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복제하고자 하는 프로젝트 선택 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Fork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자신의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repository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복제됨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84" y="2456418"/>
            <a:ext cx="3390900" cy="438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-406" t="11127"/>
          <a:stretch/>
        </p:blipFill>
        <p:spPr>
          <a:xfrm>
            <a:off x="756746" y="3762703"/>
            <a:ext cx="5365752" cy="1334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6" y="5695051"/>
            <a:ext cx="33528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887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[File]-[import]- </a:t>
            </a: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76" y="1646702"/>
            <a:ext cx="4876800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9" y="4085964"/>
            <a:ext cx="4876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7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3455" y="800091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51" y="1825746"/>
            <a:ext cx="4187427" cy="44496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ED82FC-A2E8-4684-B060-E65C4A5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7" y="1825746"/>
            <a:ext cx="4278860" cy="44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2305" y="1657363"/>
            <a:ext cx="363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프로젝트가 저장될 임의의 폴더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B93B0A-3F19-4B06-B1AE-E9E37B54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7" y="1433319"/>
            <a:ext cx="4641255" cy="48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08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6" y="1499926"/>
            <a:ext cx="4867275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9255" y="1570502"/>
            <a:ext cx="349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새롭게 프로젝트를 만들면서 </a:t>
            </a:r>
            <a:r>
              <a:rPr lang="en-US" altLang="ko-KR"/>
              <a:t>import </a:t>
            </a:r>
            <a:r>
              <a:rPr lang="ko-KR" altLang="en-US"/>
              <a:t>해야 함</a:t>
            </a:r>
          </a:p>
        </p:txBody>
      </p:sp>
    </p:spTree>
    <p:extLst>
      <p:ext uri="{BB962C8B-B14F-4D97-AF65-F5344CB8AC3E}">
        <p14:creationId xmlns:p14="http://schemas.microsoft.com/office/powerpoint/2010/main" val="3986160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494302"/>
            <a:ext cx="3965120" cy="38254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52483"/>
          <a:stretch/>
        </p:blipFill>
        <p:spPr>
          <a:xfrm>
            <a:off x="4433000" y="1570502"/>
            <a:ext cx="4490203" cy="29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4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복제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(clone)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2" y="700126"/>
            <a:ext cx="4391670" cy="60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4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7831492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협업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</a:rPr>
              <a:t>(Collaboration)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3455" y="1572441"/>
            <a:ext cx="8658549" cy="305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66A44D-5697-4BF1-9ECD-5C3A1AD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5" y="1877569"/>
            <a:ext cx="7758247" cy="42419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A355A-6AFF-460F-A5C2-373553B9A2E3}"/>
              </a:ext>
            </a:extLst>
          </p:cNvPr>
          <p:cNvSpPr txBox="1"/>
          <p:nvPr/>
        </p:nvSpPr>
        <p:spPr>
          <a:xfrm>
            <a:off x="3550089" y="1586180"/>
            <a:ext cx="20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34E0F-ED0E-42B9-826A-F80B0F597C3D}"/>
              </a:ext>
            </a:extLst>
          </p:cNvPr>
          <p:cNvSpPr txBox="1"/>
          <p:nvPr/>
        </p:nvSpPr>
        <p:spPr>
          <a:xfrm>
            <a:off x="6563733" y="6119488"/>
            <a:ext cx="20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Commited</a:t>
            </a:r>
            <a:r>
              <a:rPr lang="ko-KR" altLang="en-US"/>
              <a:t>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B2144-1209-4B6C-BC25-157EB6F4CFFE}"/>
              </a:ext>
            </a:extLst>
          </p:cNvPr>
          <p:cNvSpPr txBox="1"/>
          <p:nvPr/>
        </p:nvSpPr>
        <p:spPr>
          <a:xfrm>
            <a:off x="3842835" y="6119488"/>
            <a:ext cx="20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Staged</a:t>
            </a:r>
            <a:r>
              <a:rPr lang="ko-KR" altLang="en-US"/>
              <a:t> 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C9488-F550-4176-B054-029941189D07}"/>
              </a:ext>
            </a:extLst>
          </p:cNvPr>
          <p:cNvSpPr txBox="1"/>
          <p:nvPr/>
        </p:nvSpPr>
        <p:spPr>
          <a:xfrm>
            <a:off x="1274046" y="6119488"/>
            <a:ext cx="20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Modified</a:t>
            </a:r>
            <a:r>
              <a:rPr lang="ko-KR" altLang="en-US"/>
              <a:t> 상태</a:t>
            </a:r>
          </a:p>
        </p:txBody>
      </p:sp>
    </p:spTree>
    <p:extLst>
      <p:ext uri="{BB962C8B-B14F-4D97-AF65-F5344CB8AC3E}">
        <p14:creationId xmlns:p14="http://schemas.microsoft.com/office/powerpoint/2010/main" val="2507393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협업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협업하기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35709" y="16848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협업할 프로젝트 생성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생성된 프로젝트 클릭 후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[Settings]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=&gt; [Collaborators]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6" y="2134117"/>
            <a:ext cx="4314825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586668" y="3933564"/>
            <a:ext cx="5780977" cy="1971868"/>
            <a:chOff x="687033" y="3924435"/>
            <a:chExt cx="5780977" cy="197186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33" y="3924435"/>
              <a:ext cx="5780977" cy="19718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765738" y="5495441"/>
              <a:ext cx="2490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협업할 대상자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737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협업하기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협업하기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35709" y="16848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초대한 후 상대방의 수락 기다리기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요청받은 대상자는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회원가입시 쓴 이메일에 로그인 하여 초대장을 수락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6" y="3933564"/>
            <a:ext cx="418147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76" y="2074166"/>
            <a:ext cx="392430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294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6657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협업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656" y="17229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협업하기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6467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570502"/>
            <a:ext cx="8470547" cy="47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 프로젝트시 제일 먼저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[pull]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먼저 진행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다음에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[push]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진행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코드의 중복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충돌의 위험성 제거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5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파일의 라이프 사이클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3455" y="1572440"/>
            <a:ext cx="8658549" cy="47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워킹 디렉토리  </a:t>
            </a:r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 Tracked(</a:t>
            </a: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관리대상</a:t>
            </a:r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Untracked(</a:t>
            </a: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비 관리대상</a:t>
            </a:r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Tracked</a:t>
            </a: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Unmodified(</a:t>
            </a: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수정하지 않음</a:t>
            </a: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Modified(</a:t>
            </a: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수정함</a:t>
            </a: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Staged(</a:t>
            </a: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커밋으로 저장소에 기록할 상태</a:t>
            </a: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버전관리시스템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8722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파일의 라이프 사이클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97F4D7-77A0-4E23-BF8A-5CF62447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44" y="2060448"/>
            <a:ext cx="7548512" cy="32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3" y="2425349"/>
            <a:ext cx="5914769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Git 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설치하기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77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1498</Words>
  <Application>Microsoft Office PowerPoint</Application>
  <PresentationFormat>화면 슬라이드 쇼(4:3)</PresentationFormat>
  <Paragraphs>622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나눔손글씨 붓</vt:lpstr>
      <vt:lpstr>맑은 고딕</vt:lpstr>
      <vt:lpstr>Arial</vt:lpstr>
      <vt:lpstr>나눔고딕</vt:lpstr>
      <vt:lpstr>Wingdings</vt:lpstr>
      <vt:lpstr>Office 테마</vt:lpstr>
      <vt:lpstr>버전관리-Git</vt:lpstr>
      <vt:lpstr>Distributed Version Control System</vt:lpstr>
      <vt:lpstr>Distributed Version Control System</vt:lpstr>
      <vt:lpstr>Git 특징</vt:lpstr>
      <vt:lpstr>Git 특징</vt:lpstr>
      <vt:lpstr>Git 영역</vt:lpstr>
      <vt:lpstr>파일의 라이프 사이클</vt:lpstr>
      <vt:lpstr>파일의 라이프 사이클</vt:lpstr>
      <vt:lpstr>Git  설치하기</vt:lpstr>
      <vt:lpstr>Git</vt:lpstr>
      <vt:lpstr>Git 설치하기 - ①</vt:lpstr>
      <vt:lpstr>Git 설치하기 - ②</vt:lpstr>
      <vt:lpstr>Git 설치하기 - ③</vt:lpstr>
      <vt:lpstr>Git 설치하기 - ⑦</vt:lpstr>
      <vt:lpstr>Git - 용어정리</vt:lpstr>
      <vt:lpstr>Git  기본 용어</vt:lpstr>
      <vt:lpstr>Git 기본 용어</vt:lpstr>
      <vt:lpstr>Git 기본 용어</vt:lpstr>
      <vt:lpstr>Git 기본 용어</vt:lpstr>
      <vt:lpstr>Eclipse 에서 git 사용하기</vt:lpstr>
      <vt:lpstr>Egit </vt:lpstr>
      <vt:lpstr>기존 프로젝트에 git 적용하기</vt:lpstr>
      <vt:lpstr>init</vt:lpstr>
      <vt:lpstr>init</vt:lpstr>
      <vt:lpstr>Ignore 작성</vt:lpstr>
      <vt:lpstr>이클립스 환경 설정</vt:lpstr>
      <vt:lpstr>Commit</vt:lpstr>
      <vt:lpstr>이력 추적</vt:lpstr>
      <vt:lpstr>이클립스에서 git 사용하기</vt:lpstr>
      <vt:lpstr>이클립스에서 git 사용하기</vt:lpstr>
      <vt:lpstr>branch</vt:lpstr>
      <vt:lpstr>branch</vt:lpstr>
      <vt:lpstr>branch</vt:lpstr>
      <vt:lpstr>Merge(병합)</vt:lpstr>
      <vt:lpstr>Merge(병합)</vt:lpstr>
      <vt:lpstr>Merge(병합)</vt:lpstr>
      <vt:lpstr>Conflicting(충돌)</vt:lpstr>
      <vt:lpstr>Revert (되돌리기)</vt:lpstr>
      <vt:lpstr>reset(초기화)</vt:lpstr>
      <vt:lpstr>원격 저장소(Remote Repository)</vt:lpstr>
      <vt:lpstr>원격(remote) 저장소</vt:lpstr>
      <vt:lpstr>원격저장소 서비스</vt:lpstr>
      <vt:lpstr>Github </vt:lpstr>
      <vt:lpstr>Github </vt:lpstr>
      <vt:lpstr>Github </vt:lpstr>
      <vt:lpstr>PowerPoint 프레젠테이션</vt:lpstr>
      <vt:lpstr>Push(원격저장소에 데이터 저장)</vt:lpstr>
      <vt:lpstr>Push(원격저장소에 데이터 저장)</vt:lpstr>
      <vt:lpstr>PowerPoint 프레젠테이션</vt:lpstr>
      <vt:lpstr>PowerPoint 프레젠테이션</vt:lpstr>
      <vt:lpstr>복제(clone)</vt:lpstr>
      <vt:lpstr>복제(clone)</vt:lpstr>
      <vt:lpstr>복제(clone)</vt:lpstr>
      <vt:lpstr>복제(clone)</vt:lpstr>
      <vt:lpstr>복제(clone)</vt:lpstr>
      <vt:lpstr>복제(clone)</vt:lpstr>
      <vt:lpstr>복제(clone)</vt:lpstr>
      <vt:lpstr>복제(clone)</vt:lpstr>
      <vt:lpstr>협업(Collaboration)</vt:lpstr>
      <vt:lpstr>협업</vt:lpstr>
      <vt:lpstr>협업하기</vt:lpstr>
      <vt:lpstr>협업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414</cp:revision>
  <cp:lastPrinted>2011-08-28T13:13:29Z</cp:lastPrinted>
  <dcterms:created xsi:type="dcterms:W3CDTF">2011-08-24T01:05:33Z</dcterms:created>
  <dcterms:modified xsi:type="dcterms:W3CDTF">2020-11-01T13:26:18Z</dcterms:modified>
</cp:coreProperties>
</file>