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57" r:id="rId2"/>
    <p:sldId id="258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60" r:id="rId25"/>
    <p:sldId id="361" r:id="rId26"/>
    <p:sldId id="362" r:id="rId27"/>
    <p:sldId id="363" r:id="rId28"/>
    <p:sldId id="364" r:id="rId29"/>
    <p:sldId id="365" r:id="rId30"/>
    <p:sldId id="366" r:id="rId31"/>
    <p:sldId id="367" r:id="rId32"/>
    <p:sldId id="368" r:id="rId33"/>
    <p:sldId id="369" r:id="rId34"/>
    <p:sldId id="371" r:id="rId35"/>
    <p:sldId id="370" r:id="rId36"/>
    <p:sldId id="372" r:id="rId37"/>
  </p:sldIdLst>
  <p:sldSz cx="9144000" cy="6858000" type="screen4x3"/>
  <p:notesSz cx="6805613" cy="9939338"/>
  <p:embeddedFontLst>
    <p:embeddedFont>
      <p:font typeface="나눔고딕" panose="020D0604000000000000" pitchFamily="50" charset="-127"/>
      <p:regular r:id="rId40"/>
      <p:bold r:id="rId41"/>
    </p:embeddedFont>
    <p:embeddedFont>
      <p:font typeface="맑은 고딕" panose="020B0503020000020004" pitchFamily="50" charset="-127"/>
      <p:regular r:id="rId42"/>
      <p:bold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C3E"/>
    <a:srgbClr val="569CF0"/>
    <a:srgbClr val="EFFDFF"/>
    <a:srgbClr val="1D314E"/>
    <a:srgbClr val="063656"/>
    <a:srgbClr val="08456E"/>
    <a:srgbClr val="8DBDF7"/>
    <a:srgbClr val="5DAAFF"/>
    <a:srgbClr val="47B0FF"/>
    <a:srgbClr val="E3EA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86364" autoAdjust="0"/>
  </p:normalViewPr>
  <p:slideViewPr>
    <p:cSldViewPr snapToGrid="0">
      <p:cViewPr varScale="1">
        <p:scale>
          <a:sx n="75" d="100"/>
          <a:sy n="75" d="100"/>
        </p:scale>
        <p:origin x="1560" y="72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2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2020-11-15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2020-11-15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110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13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736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785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705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941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877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3862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1377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38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66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9231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3725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0382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2492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0688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8510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548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636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4897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504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821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270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4041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5163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104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4573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921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636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583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958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903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048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817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249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2020-11-15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2020-11-15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2020-11-15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데이터베이스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200" b="1" spc="-50">
                <a:solidFill>
                  <a:schemeClr val="tx1">
                    <a:lumMod val="75000"/>
                    <a:lumOff val="25000"/>
                  </a:schemeClr>
                </a:solidFill>
              </a:rPr>
              <a:t>개발자 양성과정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</a:rPr>
              <a:t>by Kyung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2" y="3989119"/>
            <a:ext cx="171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2" y="4299115"/>
            <a:ext cx="171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2" y="4611730"/>
            <a:ext cx="171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860" y="263823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PL/SQL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PL/SQL –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변수와 상수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51664" y="295752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3BD47-B6E3-4D90-9FD7-08A66E1D77B6}"/>
              </a:ext>
            </a:extLst>
          </p:cNvPr>
          <p:cNvSpPr txBox="1"/>
          <p:nvPr/>
        </p:nvSpPr>
        <p:spPr>
          <a:xfrm>
            <a:off x="364803" y="1546356"/>
            <a:ext cx="8406000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변수 자료형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스칼라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복합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참조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LOB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구분됨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스칼라형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숫자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문자열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날짜 등과 같이 오라클에서 기본으로 정의해 놓은 자료형</a:t>
            </a: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B1EB46F9-D8D9-4223-80B2-76DF98AA5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569508"/>
              </p:ext>
            </p:extLst>
          </p:nvPr>
        </p:nvGraphicFramePr>
        <p:xfrm>
          <a:off x="535453" y="3252208"/>
          <a:ext cx="8064699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811">
                  <a:extLst>
                    <a:ext uri="{9D8B030D-6E8A-4147-A177-3AD203B41FA5}">
                      <a16:colId xmlns:a16="http://schemas.microsoft.com/office/drawing/2014/main" val="22531473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7785879"/>
                    </a:ext>
                  </a:extLst>
                </a:gridCol>
                <a:gridCol w="5047888">
                  <a:extLst>
                    <a:ext uri="{9D8B030D-6E8A-4147-A177-3AD203B41FA5}">
                      <a16:colId xmlns:a16="http://schemas.microsoft.com/office/drawing/2014/main" val="1485523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자료형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0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숫자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NUMBER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소수점을 포함할 수 있는 최대 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38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자리 숫자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936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CHAR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최대 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32,767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바이트 고정 길이 문자열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43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VARCHAR2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최대 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32,767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바이트 가변 길이 문자열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03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기원전 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4712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 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 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일부터 서기 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9999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 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 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31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일까지 날짜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842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논리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BOOLEAN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PL/SQL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에서만 사용할 수 있는 논리 자료형으로 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true, false, NULL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포함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441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463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860" y="263823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PL/SQL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PL/SQL –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변수와 상수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51664" y="295752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3BD47-B6E3-4D90-9FD7-08A66E1D77B6}"/>
              </a:ext>
            </a:extLst>
          </p:cNvPr>
          <p:cNvSpPr txBox="1"/>
          <p:nvPr/>
        </p:nvSpPr>
        <p:spPr>
          <a:xfrm>
            <a:off x="364803" y="1546356"/>
            <a:ext cx="8406000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참조형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오라클 데이터 베이스에 존재하는 특정 테이블 열의 자료형이나 하나의 행 구조를 참조하는 자료형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75E375-C3C6-436C-9910-30029C05D8ED}"/>
              </a:ext>
            </a:extLst>
          </p:cNvPr>
          <p:cNvSpPr txBox="1"/>
          <p:nvPr/>
        </p:nvSpPr>
        <p:spPr>
          <a:xfrm>
            <a:off x="734639" y="2486460"/>
            <a:ext cx="526339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변수이름 테이블이름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열이름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%TYPE;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FDF56D-479C-4660-886E-64C6431A75BF}"/>
              </a:ext>
            </a:extLst>
          </p:cNvPr>
          <p:cNvSpPr txBox="1"/>
          <p:nvPr/>
        </p:nvSpPr>
        <p:spPr>
          <a:xfrm>
            <a:off x="734639" y="3135085"/>
            <a:ext cx="8036164" cy="23467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DECLARE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     V_DEPTNO DEPT.DEPTNO%TYPE := 50;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BEGIN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     DBMS_OUTPUT.PUT_LINE('V_DEPTNO : ‘ || V_DEPTNO);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END;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1591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860" y="263823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PL/SQL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PL/SQL –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변수와 상수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51664" y="295752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3BD47-B6E3-4D90-9FD7-08A66E1D77B6}"/>
              </a:ext>
            </a:extLst>
          </p:cNvPr>
          <p:cNvSpPr txBox="1"/>
          <p:nvPr/>
        </p:nvSpPr>
        <p:spPr>
          <a:xfrm>
            <a:off x="364803" y="1546356"/>
            <a:ext cx="8406000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특정 테이블에서 행 구조 참조하는 경우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75E375-C3C6-436C-9910-30029C05D8ED}"/>
              </a:ext>
            </a:extLst>
          </p:cNvPr>
          <p:cNvSpPr txBox="1"/>
          <p:nvPr/>
        </p:nvSpPr>
        <p:spPr>
          <a:xfrm>
            <a:off x="734639" y="2096634"/>
            <a:ext cx="526339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변수이름 테이블이름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%ROWTYPE;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FDF56D-479C-4660-886E-64C6431A75BF}"/>
              </a:ext>
            </a:extLst>
          </p:cNvPr>
          <p:cNvSpPr txBox="1"/>
          <p:nvPr/>
        </p:nvSpPr>
        <p:spPr>
          <a:xfrm>
            <a:off x="734639" y="2614526"/>
            <a:ext cx="8036164" cy="31700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DECLARE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 V_DEPT_ROW DEPT%ROWTYPE;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BEGIN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   SELECT DEPTNO, DNAME, LOC INTO V_DEPT_ROW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   FROM DEPT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   WHERE DEPTNO=40;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   DBMS_OUTPUT.PUT_LINE('DEPTNO : '|| V_DEPT_ROW.DEPTNO);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   DBMS_OUTPUT.PUT_LINE('DNAME : '|| V_DEPT_ROW.DNAME);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   DBMS_OUTPUT.PUT_LINE('LOC : '|| V_DEPT_ROW.LOC);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END;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3253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860" y="263823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PL/SQL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PL/SQL –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조건 제어문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51664" y="295752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3BD47-B6E3-4D90-9FD7-08A66E1D77B6}"/>
              </a:ext>
            </a:extLst>
          </p:cNvPr>
          <p:cNvSpPr txBox="1"/>
          <p:nvPr/>
        </p:nvSpPr>
        <p:spPr>
          <a:xfrm>
            <a:off x="364803" y="1546356"/>
            <a:ext cx="8406000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IF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조건문</a:t>
            </a: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3BE2448B-65B5-449C-8C1D-1360D617F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561115"/>
              </p:ext>
            </p:extLst>
          </p:nvPr>
        </p:nvGraphicFramePr>
        <p:xfrm>
          <a:off x="706103" y="2127909"/>
          <a:ext cx="8064700" cy="17526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10526">
                  <a:extLst>
                    <a:ext uri="{9D8B030D-6E8A-4147-A177-3AD203B41FA5}">
                      <a16:colId xmlns:a16="http://schemas.microsoft.com/office/drawing/2014/main" val="2580000722"/>
                    </a:ext>
                  </a:extLst>
                </a:gridCol>
                <a:gridCol w="6354174">
                  <a:extLst>
                    <a:ext uri="{9D8B030D-6E8A-4147-A177-3AD203B41FA5}">
                      <a16:colId xmlns:a16="http://schemas.microsoft.com/office/drawing/2014/main" val="2712687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종류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73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IF-THEN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특정 조건을 만족하는 경우 작업 수행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5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IF-THEN-ELSE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특정 조건을 만족하는 경우와 반대 경우에 각각 지정한 작업 수행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98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IF-THEN-ELSIF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여러 조건에 따라 각각 지정한 작업 수행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13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211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860" y="263823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PL/SQL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PL/SQL –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조건 제어문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51664" y="295752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3BD47-B6E3-4D90-9FD7-08A66E1D77B6}"/>
              </a:ext>
            </a:extLst>
          </p:cNvPr>
          <p:cNvSpPr txBox="1"/>
          <p:nvPr/>
        </p:nvSpPr>
        <p:spPr>
          <a:xfrm>
            <a:off x="364803" y="1546356"/>
            <a:ext cx="8406000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CASE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조건문</a:t>
            </a: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3BE2448B-65B5-449C-8C1D-1360D617F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099825"/>
              </p:ext>
            </p:extLst>
          </p:nvPr>
        </p:nvGraphicFramePr>
        <p:xfrm>
          <a:off x="706103" y="2127909"/>
          <a:ext cx="8064700" cy="1651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83954">
                  <a:extLst>
                    <a:ext uri="{9D8B030D-6E8A-4147-A177-3AD203B41FA5}">
                      <a16:colId xmlns:a16="http://schemas.microsoft.com/office/drawing/2014/main" val="2580000722"/>
                    </a:ext>
                  </a:extLst>
                </a:gridCol>
                <a:gridCol w="6680746">
                  <a:extLst>
                    <a:ext uri="{9D8B030D-6E8A-4147-A177-3AD203B41FA5}">
                      <a16:colId xmlns:a16="http://schemas.microsoft.com/office/drawing/2014/main" val="2712687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종류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73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단순 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CASE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비교 기준이 되는 조건의 값이 여러 가지일 때 해당 값만 명시하여 작업 수행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5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 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CASE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특정한 비교 기준 없이 여러 조건식을 나열하여 조건식에 맞는 작업 수행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986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556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860" y="263823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PL/SQL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PL/SQL –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조건 제어문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51664" y="295752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3BD47-B6E3-4D90-9FD7-08A66E1D77B6}"/>
              </a:ext>
            </a:extLst>
          </p:cNvPr>
          <p:cNvSpPr txBox="1"/>
          <p:nvPr/>
        </p:nvSpPr>
        <p:spPr>
          <a:xfrm>
            <a:off x="364803" y="1546356"/>
            <a:ext cx="8406000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반복 제어문</a:t>
            </a: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3BE2448B-65B5-449C-8C1D-1360D617F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074485"/>
              </p:ext>
            </p:extLst>
          </p:nvPr>
        </p:nvGraphicFramePr>
        <p:xfrm>
          <a:off x="749646" y="2077109"/>
          <a:ext cx="7828297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19650">
                  <a:extLst>
                    <a:ext uri="{9D8B030D-6E8A-4147-A177-3AD203B41FA5}">
                      <a16:colId xmlns:a16="http://schemas.microsoft.com/office/drawing/2014/main" val="2580000722"/>
                    </a:ext>
                  </a:extLst>
                </a:gridCol>
                <a:gridCol w="5808647">
                  <a:extLst>
                    <a:ext uri="{9D8B030D-6E8A-4147-A177-3AD203B41FA5}">
                      <a16:colId xmlns:a16="http://schemas.microsoft.com/office/drawing/2014/main" val="2712687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종류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73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LOOP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반복문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5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WHILE LOOP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특정 조건식의 결과를 통해 반복 수행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98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 LOOP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반복 횟수를 정하여 반복 수행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708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Cusor FOR LOOP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커서를 활용한 반복 수행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177100"/>
                  </a:ext>
                </a:extLst>
              </a:tr>
            </a:tbl>
          </a:graphicData>
        </a:graphic>
      </p:graphicFrame>
      <p:graphicFrame>
        <p:nvGraphicFramePr>
          <p:cNvPr id="8" name="표 3">
            <a:extLst>
              <a:ext uri="{FF2B5EF4-FFF2-40B4-BE49-F238E27FC236}">
                <a16:creationId xmlns:a16="http://schemas.microsoft.com/office/drawing/2014/main" id="{D9D9A267-E676-41C5-B460-36751F986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486909"/>
              </p:ext>
            </p:extLst>
          </p:nvPr>
        </p:nvGraphicFramePr>
        <p:xfrm>
          <a:off x="749645" y="4115304"/>
          <a:ext cx="7828297" cy="2392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63668">
                  <a:extLst>
                    <a:ext uri="{9D8B030D-6E8A-4147-A177-3AD203B41FA5}">
                      <a16:colId xmlns:a16="http://schemas.microsoft.com/office/drawing/2014/main" val="2580000722"/>
                    </a:ext>
                  </a:extLst>
                </a:gridCol>
                <a:gridCol w="5464629">
                  <a:extLst>
                    <a:ext uri="{9D8B030D-6E8A-4147-A177-3AD203B41FA5}">
                      <a16:colId xmlns:a16="http://schemas.microsoft.com/office/drawing/2014/main" val="2712687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종류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73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EXIT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수행 중인 반복 종료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5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EXIT-WHEN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반복 종료를 위한 조건식을 지정하고 만족하면 반복 종료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98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CONTINUE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수행 중인 반복의 현재 주기를 건너뜀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708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CONTINUE-WHEN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특정 조건식을 지정하고 조건식을 만족하면 현재 반복 주기를 건너뜀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177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678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860" y="263823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PL/SQL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] PL/SQL 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51664" y="295752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16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3BD47-B6E3-4D90-9FD7-08A66E1D77B6}"/>
              </a:ext>
            </a:extLst>
          </p:cNvPr>
          <p:cNvSpPr txBox="1"/>
          <p:nvPr/>
        </p:nvSpPr>
        <p:spPr>
          <a:xfrm>
            <a:off x="364803" y="1447165"/>
            <a:ext cx="840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숫자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1~10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까지의 숫자 중 오른쪽과 같이 홀수만 출력하는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PL/SQL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작성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     [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출력결과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98D249-9269-4C5D-AA5B-5B5B295BC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395" y="5720950"/>
            <a:ext cx="2160369" cy="5891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2C76BE-6CEC-46B2-8691-CDB10BB5A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78" y="2166320"/>
            <a:ext cx="1419993" cy="16529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89D00C-57CF-4B72-8012-9ACC4DC0C35D}"/>
              </a:ext>
            </a:extLst>
          </p:cNvPr>
          <p:cNvSpPr txBox="1"/>
          <p:nvPr/>
        </p:nvSpPr>
        <p:spPr>
          <a:xfrm>
            <a:off x="364803" y="4160039"/>
            <a:ext cx="840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DEPT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테이블의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DEPTNO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와 자료형이 같은 변수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V_DEPTNO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를 선언합니다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그리고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V_DEPTNO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변수 값에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10,20,30,40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을 대입했을 때 다음과 같이 부서 이름을 출력하는 프로그램을 작성하기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단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부서 번호가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10,20,30,40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이 아니면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N/A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로 출력하기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     [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출력결과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7AB3CE8-A97C-4B72-81F6-E3C3B8214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5454" y="5686437"/>
            <a:ext cx="1524610" cy="62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80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860" y="263823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PL/SQL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700126"/>
            <a:ext cx="6886861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PL/SQL –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레코드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51664" y="295752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17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3BD47-B6E3-4D90-9FD7-08A66E1D77B6}"/>
              </a:ext>
            </a:extLst>
          </p:cNvPr>
          <p:cNvSpPr txBox="1"/>
          <p:nvPr/>
        </p:nvSpPr>
        <p:spPr>
          <a:xfrm>
            <a:off x="364803" y="1371687"/>
            <a:ext cx="8406000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자료형이 각기 다른 데이터를 하나의 변수에 저장하는 데 사용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39627-BBA6-40C6-BDA6-257B4A6B9277}"/>
              </a:ext>
            </a:extLst>
          </p:cNvPr>
          <p:cNvSpPr txBox="1"/>
          <p:nvPr/>
        </p:nvSpPr>
        <p:spPr>
          <a:xfrm>
            <a:off x="702259" y="1939901"/>
            <a:ext cx="8068544" cy="14234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TYPE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레코드이름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IS RECORD(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변수이름 자료형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NOT NULL :=(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DEFAULT)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값 또는 값이 도출되는 여러 표현식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562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860" y="263823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PL/SQL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700126"/>
            <a:ext cx="6886861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PL/SQL –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컬렉션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51664" y="295752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18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3BD47-B6E3-4D90-9FD7-08A66E1D77B6}"/>
              </a:ext>
            </a:extLst>
          </p:cNvPr>
          <p:cNvSpPr txBox="1"/>
          <p:nvPr/>
        </p:nvSpPr>
        <p:spPr>
          <a:xfrm>
            <a:off x="364803" y="1371687"/>
            <a:ext cx="8406000" cy="3367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특정 자료형의 데이터를 여러 개 저장하는 복합 자료형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varray :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고정 길이를 가진 배열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Nested table 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배열의 최대값이 정해지지 않고 동적으로 크기 증가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중첩 테이블의 경우 순서를 지킬 필요가 없음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 startAt="3"/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Associative array(Index by table)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키와 값의 쌍으로 구성된 콜렉션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자바에서 사용하는 해시 테이블과 동일한 개념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DD9D16-24AD-47EB-A8DA-5D378241614D}"/>
              </a:ext>
            </a:extLst>
          </p:cNvPr>
          <p:cNvSpPr txBox="1"/>
          <p:nvPr/>
        </p:nvSpPr>
        <p:spPr>
          <a:xfrm>
            <a:off x="533531" y="5009672"/>
            <a:ext cx="8068544" cy="5001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TYPE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연관배열명 </a:t>
            </a:r>
            <a:r>
              <a:rPr lang="en-US" altLang="ko-KR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IS TABLE OF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자료형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[NOT NULL] </a:t>
            </a:r>
            <a:r>
              <a:rPr lang="en-US" altLang="ko-KR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 BY</a:t>
            </a:r>
            <a:r>
              <a:rPr lang="en-US" altLang="ko-KR" sz="20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인덱스형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43155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860" y="263823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PL/SQL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700126"/>
            <a:ext cx="6886861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PL/SQL –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컬렉션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51664" y="295752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19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DD9D16-24AD-47EB-A8DA-5D378241614D}"/>
              </a:ext>
            </a:extLst>
          </p:cNvPr>
          <p:cNvSpPr txBox="1"/>
          <p:nvPr/>
        </p:nvSpPr>
        <p:spPr>
          <a:xfrm>
            <a:off x="446445" y="1656872"/>
            <a:ext cx="8068544" cy="5001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TYPE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연관배열명 </a:t>
            </a:r>
            <a:r>
              <a:rPr lang="en-US" altLang="ko-KR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IS TABLE OF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자료형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[NOT NULL] </a:t>
            </a:r>
            <a:r>
              <a:rPr lang="en-US" altLang="ko-KR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 BY</a:t>
            </a:r>
            <a:r>
              <a:rPr lang="en-US" altLang="ko-KR" sz="20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인덱스형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0EDD14E0-84BE-4386-B552-3A8A5EE97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328401"/>
              </p:ext>
            </p:extLst>
          </p:nvPr>
        </p:nvGraphicFramePr>
        <p:xfrm>
          <a:off x="446445" y="2882537"/>
          <a:ext cx="8324358" cy="2844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80326">
                  <a:extLst>
                    <a:ext uri="{9D8B030D-6E8A-4147-A177-3AD203B41FA5}">
                      <a16:colId xmlns:a16="http://schemas.microsoft.com/office/drawing/2014/main" val="1810225001"/>
                    </a:ext>
                  </a:extLst>
                </a:gridCol>
                <a:gridCol w="6844032">
                  <a:extLst>
                    <a:ext uri="{9D8B030D-6E8A-4147-A177-3AD203B41FA5}">
                      <a16:colId xmlns:a16="http://schemas.microsoft.com/office/drawing/2014/main" val="3810708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504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작성할 연관 배열명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552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연관 배열 열에 사용할 자료형 지정</a:t>
                      </a:r>
                      <a:endParaRPr lang="en-US" altLang="ko-KR"/>
                    </a:p>
                    <a:p>
                      <a:pPr latinLnBrk="1"/>
                      <a:r>
                        <a:rPr lang="en-US" altLang="ko-KR"/>
                        <a:t>VARCHAR2, DATE, NUMBER</a:t>
                      </a:r>
                      <a:r>
                        <a:rPr lang="ko-KR" altLang="en-US"/>
                        <a:t>과 같은 단일형 지정 가능하며 </a:t>
                      </a:r>
                      <a:r>
                        <a:rPr lang="en-US" altLang="ko-KR"/>
                        <a:t>%TYPE, %ROWTYPE </a:t>
                      </a:r>
                      <a:r>
                        <a:rPr lang="ko-KR" altLang="en-US"/>
                        <a:t>같은 참조 자료형 사용</a:t>
                      </a:r>
                      <a:r>
                        <a:rPr lang="en-US" altLang="ko-KR"/>
                        <a:t>, </a:t>
                      </a:r>
                    </a:p>
                    <a:p>
                      <a:pPr latinLnBrk="1"/>
                      <a:r>
                        <a:rPr lang="en-US" altLang="ko-KR"/>
                        <a:t>NOT NULL </a:t>
                      </a:r>
                      <a:r>
                        <a:rPr lang="ko-KR" altLang="en-US"/>
                        <a:t>옵션 생략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407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③</a:t>
                      </a:r>
                    </a:p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키로 사용할 인덱스 자료형 지정</a:t>
                      </a:r>
                      <a:endParaRPr lang="en-US" altLang="ko-KR"/>
                    </a:p>
                    <a:p>
                      <a:pPr latinLnBrk="1"/>
                      <a:r>
                        <a:rPr lang="ko-KR" altLang="en-US"/>
                        <a:t>정수 </a:t>
                      </a:r>
                      <a:r>
                        <a:rPr lang="en-US" altLang="ko-KR"/>
                        <a:t>- BINARY_INTEGER, PLS_INTEGER</a:t>
                      </a:r>
                    </a:p>
                    <a:p>
                      <a:pPr latinLnBrk="1"/>
                      <a:r>
                        <a:rPr lang="ko-KR" altLang="en-US"/>
                        <a:t>문자 </a:t>
                      </a:r>
                      <a:r>
                        <a:rPr lang="en-US" altLang="ko-KR"/>
                        <a:t>– VARCHAR2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621732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B69B352-98DE-4E36-A4C6-8A43CC388339}"/>
              </a:ext>
            </a:extLst>
          </p:cNvPr>
          <p:cNvCxnSpPr>
            <a:cxnSpLocks/>
          </p:cNvCxnSpPr>
          <p:nvPr/>
        </p:nvCxnSpPr>
        <p:spPr>
          <a:xfrm>
            <a:off x="1151606" y="2157009"/>
            <a:ext cx="126502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636CFBC-7E88-42E8-B82E-1413EDCD97BD}"/>
              </a:ext>
            </a:extLst>
          </p:cNvPr>
          <p:cNvCxnSpPr>
            <a:cxnSpLocks/>
          </p:cNvCxnSpPr>
          <p:nvPr/>
        </p:nvCxnSpPr>
        <p:spPr>
          <a:xfrm>
            <a:off x="3935291" y="2157009"/>
            <a:ext cx="207362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B7570F2-63A8-48C6-8973-73850538009B}"/>
              </a:ext>
            </a:extLst>
          </p:cNvPr>
          <p:cNvCxnSpPr>
            <a:cxnSpLocks/>
          </p:cNvCxnSpPr>
          <p:nvPr/>
        </p:nvCxnSpPr>
        <p:spPr>
          <a:xfrm>
            <a:off x="7358743" y="2157009"/>
            <a:ext cx="92528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0C470F3-2470-4E30-8E3B-B5BCB7205DD6}"/>
              </a:ext>
            </a:extLst>
          </p:cNvPr>
          <p:cNvSpPr txBox="1"/>
          <p:nvPr/>
        </p:nvSpPr>
        <p:spPr>
          <a:xfrm>
            <a:off x="1151606" y="2133597"/>
            <a:ext cx="126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888D25-FFB2-4ED6-83F8-8A390879B89A}"/>
              </a:ext>
            </a:extLst>
          </p:cNvPr>
          <p:cNvSpPr txBox="1"/>
          <p:nvPr/>
        </p:nvSpPr>
        <p:spPr>
          <a:xfrm>
            <a:off x="4339590" y="2133597"/>
            <a:ext cx="126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②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B60EA9-B15F-450B-AF14-E1D58B507628}"/>
              </a:ext>
            </a:extLst>
          </p:cNvPr>
          <p:cNvSpPr txBox="1"/>
          <p:nvPr/>
        </p:nvSpPr>
        <p:spPr>
          <a:xfrm>
            <a:off x="7358744" y="2133597"/>
            <a:ext cx="92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346321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PL/SQL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저장 서브 프로그램</a:t>
            </a:r>
            <a:endParaRPr lang="en-US" altLang="ko-KR" sz="1600" b="1" spc="-5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5000"/>
              </a:lnSpc>
            </a:pPr>
            <a:endParaRPr lang="en-US" altLang="ko-KR" sz="1600" b="1" spc="-5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366713" y="2279514"/>
            <a:ext cx="301635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64474" y="2705380"/>
            <a:ext cx="3018589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66713" y="1852003"/>
            <a:ext cx="301635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>
                <a:solidFill>
                  <a:srgbClr val="1D314E"/>
                </a:solidFill>
              </a:rPr>
              <a:t>목차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860" y="263823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PL/SQL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579788"/>
            <a:ext cx="6886861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PL/SQL –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컬렉션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51664" y="295752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20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0EDD14E0-84BE-4386-B552-3A8A5EE97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233146"/>
              </p:ext>
            </p:extLst>
          </p:nvPr>
        </p:nvGraphicFramePr>
        <p:xfrm>
          <a:off x="405624" y="1996440"/>
          <a:ext cx="8324358" cy="2865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80326">
                  <a:extLst>
                    <a:ext uri="{9D8B030D-6E8A-4147-A177-3AD203B41FA5}">
                      <a16:colId xmlns:a16="http://schemas.microsoft.com/office/drawing/2014/main" val="1810225001"/>
                    </a:ext>
                  </a:extLst>
                </a:gridCol>
                <a:gridCol w="6844032">
                  <a:extLst>
                    <a:ext uri="{9D8B030D-6E8A-4147-A177-3AD203B41FA5}">
                      <a16:colId xmlns:a16="http://schemas.microsoft.com/office/drawing/2014/main" val="3810708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메서드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504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EXISTS(n)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컬렉션에서 </a:t>
                      </a:r>
                      <a:r>
                        <a:rPr lang="en-US" altLang="ko-KR"/>
                        <a:t>n</a:t>
                      </a:r>
                      <a:r>
                        <a:rPr lang="ko-KR" altLang="en-US"/>
                        <a:t>인덱스의 데이터 존재 여부를 </a:t>
                      </a:r>
                      <a:r>
                        <a:rPr lang="en-US" altLang="ko-KR"/>
                        <a:t>true/false</a:t>
                      </a:r>
                      <a:r>
                        <a:rPr lang="ko-KR" altLang="en-US"/>
                        <a:t>로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552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COUNT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컬렉션에 포함되어 있는 요소 개수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407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LIMIT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현재 컬렉션의 최대 크기 반환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최대 크기가 없으면 </a:t>
                      </a:r>
                      <a:r>
                        <a:rPr lang="en-US" altLang="ko-KR"/>
                        <a:t>NULL </a:t>
                      </a:r>
                      <a:r>
                        <a:rPr lang="ko-KR" altLang="en-US"/>
                        <a:t>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621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FIRST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컬렉션의 첫 번째 인덱스 번호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84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LAST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컬렉션의 마지막 번째 인덱스 번호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739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PRIOR(n)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컬렉션에서 </a:t>
                      </a:r>
                      <a:r>
                        <a:rPr lang="en-US" altLang="ko-KR"/>
                        <a:t>n </a:t>
                      </a:r>
                      <a:r>
                        <a:rPr lang="ko-KR" altLang="en-US"/>
                        <a:t>인덱스 바로 앞 인덱스 값 반환</a:t>
                      </a:r>
                      <a:endParaRPr lang="en-US" altLang="ko-KR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대상 인덱스 값이 존재하지 않는 경우 </a:t>
                      </a:r>
                      <a:r>
                        <a:rPr lang="en-US" altLang="ko-KR"/>
                        <a:t>NULL </a:t>
                      </a:r>
                      <a:r>
                        <a:rPr lang="ko-KR" altLang="en-US"/>
                        <a:t>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57391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59DBB6D-C88D-4177-9423-1A4BBB513FDB}"/>
              </a:ext>
            </a:extLst>
          </p:cNvPr>
          <p:cNvSpPr txBox="1"/>
          <p:nvPr/>
        </p:nvSpPr>
        <p:spPr>
          <a:xfrm>
            <a:off x="364802" y="1546121"/>
            <a:ext cx="523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컬렉션 메서드</a:t>
            </a:r>
          </a:p>
        </p:txBody>
      </p:sp>
    </p:spTree>
    <p:extLst>
      <p:ext uri="{BB962C8B-B14F-4D97-AF65-F5344CB8AC3E}">
        <p14:creationId xmlns:p14="http://schemas.microsoft.com/office/powerpoint/2010/main" val="4019087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860" y="263823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PL/SQL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579788"/>
            <a:ext cx="6886861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PL/SQL –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컬렉션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51664" y="295752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21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0EDD14E0-84BE-4386-B552-3A8A5EE97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141595"/>
              </p:ext>
            </p:extLst>
          </p:nvPr>
        </p:nvGraphicFramePr>
        <p:xfrm>
          <a:off x="454840" y="1958340"/>
          <a:ext cx="8324358" cy="2941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80326">
                  <a:extLst>
                    <a:ext uri="{9D8B030D-6E8A-4147-A177-3AD203B41FA5}">
                      <a16:colId xmlns:a16="http://schemas.microsoft.com/office/drawing/2014/main" val="1810225001"/>
                    </a:ext>
                  </a:extLst>
                </a:gridCol>
                <a:gridCol w="6844032">
                  <a:extLst>
                    <a:ext uri="{9D8B030D-6E8A-4147-A177-3AD203B41FA5}">
                      <a16:colId xmlns:a16="http://schemas.microsoft.com/office/drawing/2014/main" val="3810708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메서드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504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NEXT(n)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컬렉션에서 </a:t>
                      </a:r>
                      <a:r>
                        <a:rPr lang="en-US" altLang="ko-KR"/>
                        <a:t>n </a:t>
                      </a:r>
                      <a:r>
                        <a:rPr lang="ko-KR" altLang="en-US"/>
                        <a:t>인덱스 바로 다음 인덱스 값 반환</a:t>
                      </a:r>
                      <a:endParaRPr lang="en-US" altLang="ko-KR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대상 인덱스 값이 존재하지 않는 경우 </a:t>
                      </a:r>
                      <a:r>
                        <a:rPr lang="en-US" altLang="ko-KR"/>
                        <a:t>NULL </a:t>
                      </a:r>
                      <a:r>
                        <a:rPr lang="ko-KR" altLang="en-US"/>
                        <a:t>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274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DELETE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컬렉션에 저장된 요소를 지우는데 사용</a:t>
                      </a:r>
                      <a:endParaRPr lang="en-US" altLang="ko-KR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DELETE : </a:t>
                      </a:r>
                      <a:r>
                        <a:rPr lang="ko-KR" altLang="en-US"/>
                        <a:t>컬렉션에 저장되어 있는 모든 요소 삭제</a:t>
                      </a:r>
                      <a:endParaRPr lang="en-US" altLang="ko-KR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DELETE(n) : n </a:t>
                      </a:r>
                      <a:r>
                        <a:rPr lang="ko-KR" altLang="en-US"/>
                        <a:t>인덱스의 컬렉션 요소 삭제</a:t>
                      </a:r>
                      <a:endParaRPr lang="en-US" altLang="ko-KR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DELETE(n,m)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991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EXTEND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컬렉션 크기 증가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중첩테이블과 </a:t>
                      </a:r>
                      <a:r>
                        <a:rPr lang="en-US" altLang="ko-KR"/>
                        <a:t>VARRAY</a:t>
                      </a:r>
                      <a:r>
                        <a:rPr lang="ko-KR" altLang="en-US"/>
                        <a:t>에서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32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TRIM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컬렉션 크기 감소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중첩테이블과 </a:t>
                      </a:r>
                      <a:r>
                        <a:rPr lang="en-US" altLang="ko-KR"/>
                        <a:t>VARRAY</a:t>
                      </a:r>
                      <a:r>
                        <a:rPr lang="ko-KR" altLang="en-US"/>
                        <a:t>에서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66538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59DBB6D-C88D-4177-9423-1A4BBB513FDB}"/>
              </a:ext>
            </a:extLst>
          </p:cNvPr>
          <p:cNvSpPr txBox="1"/>
          <p:nvPr/>
        </p:nvSpPr>
        <p:spPr>
          <a:xfrm>
            <a:off x="364802" y="1378125"/>
            <a:ext cx="523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컬렉션 메서드</a:t>
            </a:r>
          </a:p>
        </p:txBody>
      </p:sp>
    </p:spTree>
    <p:extLst>
      <p:ext uri="{BB962C8B-B14F-4D97-AF65-F5344CB8AC3E}">
        <p14:creationId xmlns:p14="http://schemas.microsoft.com/office/powerpoint/2010/main" val="2860323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860" y="263823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PL/SQL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] PL/SQL 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51664" y="295752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22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3BD47-B6E3-4D90-9FD7-08A66E1D77B6}"/>
              </a:ext>
            </a:extLst>
          </p:cNvPr>
          <p:cNvSpPr txBox="1"/>
          <p:nvPr/>
        </p:nvSpPr>
        <p:spPr>
          <a:xfrm>
            <a:off x="364803" y="1447165"/>
            <a:ext cx="8406000" cy="212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다음과 같은 결과가 나오도록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PL/SQL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문을 작성하기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EMP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테이블과 같은 열 구조를 가지는 빈 테이블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EMP_RECORD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를 생성하는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문 작성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EMP_RECORD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테이블에 레코드를 사용하여 새로운 사원 정보를 다음과 같이 삽입하는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PL/SQL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문 작성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BB9160-0396-43A5-8963-A70912D91DAF}"/>
              </a:ext>
            </a:extLst>
          </p:cNvPr>
          <p:cNvSpPr txBox="1"/>
          <p:nvPr/>
        </p:nvSpPr>
        <p:spPr>
          <a:xfrm>
            <a:off x="1186542" y="4467820"/>
            <a:ext cx="733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SELECT * FROM EMP_RECORD;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7FE85A-1F4A-4002-B952-92769C5BC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542" y="4969780"/>
            <a:ext cx="6210450" cy="5035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7B5186-69BF-4C67-BF5F-318A05EBA49E}"/>
              </a:ext>
            </a:extLst>
          </p:cNvPr>
          <p:cNvSpPr txBox="1"/>
          <p:nvPr/>
        </p:nvSpPr>
        <p:spPr>
          <a:xfrm>
            <a:off x="1186542" y="3899815"/>
            <a:ext cx="305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출력예시</a:t>
            </a:r>
            <a:r>
              <a:rPr lang="en-US" altLang="ko-KR"/>
              <a:t>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088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860" y="263823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PL/SQL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] PL/SQL 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51664" y="295752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23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3BD47-B6E3-4D90-9FD7-08A66E1D77B6}"/>
              </a:ext>
            </a:extLst>
          </p:cNvPr>
          <p:cNvSpPr txBox="1"/>
          <p:nvPr/>
        </p:nvSpPr>
        <p:spPr>
          <a:xfrm>
            <a:off x="364803" y="1447165"/>
            <a:ext cx="8406000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EMP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테이블을 구성하는 모든 열을 저장할 수 있는 레코드를 활용하여 연관 배열을 작성해 보기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0DC858-E976-41ED-A716-71B5BF560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73" y="2750796"/>
            <a:ext cx="6442720" cy="38433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260471-A892-48E2-A158-4680F05FCF32}"/>
              </a:ext>
            </a:extLst>
          </p:cNvPr>
          <p:cNvSpPr txBox="1"/>
          <p:nvPr/>
        </p:nvSpPr>
        <p:spPr>
          <a:xfrm>
            <a:off x="620486" y="2322020"/>
            <a:ext cx="305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출력예시</a:t>
            </a:r>
            <a:r>
              <a:rPr lang="en-US" altLang="ko-KR"/>
              <a:t>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699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860" y="263823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PL/SQL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커서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51664" y="295752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24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3BD47-B6E3-4D90-9FD7-08A66E1D77B6}"/>
              </a:ext>
            </a:extLst>
          </p:cNvPr>
          <p:cNvSpPr txBox="1"/>
          <p:nvPr/>
        </p:nvSpPr>
        <p:spPr>
          <a:xfrm>
            <a:off x="364803" y="1447165"/>
            <a:ext cx="8406000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SELECT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문 또는 데이터 조작어 같은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SQL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문을 실행했을 때 </a:t>
            </a:r>
            <a:r>
              <a:rPr lang="ko-KR" altLang="en-US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</a:t>
            </a:r>
            <a:r>
              <a:rPr lang="en-US" altLang="ko-KR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 </a:t>
            </a:r>
            <a:r>
              <a:rPr lang="ko-KR" altLang="en-US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문을 처리하는 정보를 저장한 메모리 공간의 포인터</a:t>
            </a:r>
            <a:endParaRPr lang="en-US" altLang="ko-KR" b="1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종류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명시적 커서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묵시적 커서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SELECT INTO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방식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833EC6-E5F6-4F2B-9513-B76DA40BFDAF}"/>
              </a:ext>
            </a:extLst>
          </p:cNvPr>
          <p:cNvSpPr txBox="1"/>
          <p:nvPr/>
        </p:nvSpPr>
        <p:spPr>
          <a:xfrm>
            <a:off x="767296" y="3153017"/>
            <a:ext cx="8003507" cy="9618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SELECT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열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1,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열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2,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열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3, ……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열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n </a:t>
            </a:r>
            <a:r>
              <a:rPr lang="en-US" altLang="ko-KR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INTO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변수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1,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변수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2, ……,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변수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altLang="ko-KR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endParaRPr lang="ko-KR" altLang="en-US" sz="2000" b="1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8817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860" y="263823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PL/SQL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커서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– 1)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명시적 커서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51664" y="295752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25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3BD47-B6E3-4D90-9FD7-08A66E1D77B6}"/>
              </a:ext>
            </a:extLst>
          </p:cNvPr>
          <p:cNvSpPr txBox="1"/>
          <p:nvPr/>
        </p:nvSpPr>
        <p:spPr>
          <a:xfrm>
            <a:off x="364803" y="1447165"/>
            <a:ext cx="8406000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직접 커서를 선언하고 사용하는 커서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커서 사용하기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D4D3FC42-6ADA-417F-AFA8-7458382F2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815685"/>
              </p:ext>
            </p:extLst>
          </p:nvPr>
        </p:nvGraphicFramePr>
        <p:xfrm>
          <a:off x="706103" y="2386506"/>
          <a:ext cx="8064699" cy="2936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70297">
                  <a:extLst>
                    <a:ext uri="{9D8B030D-6E8A-4147-A177-3AD203B41FA5}">
                      <a16:colId xmlns:a16="http://schemas.microsoft.com/office/drawing/2014/main" val="438278845"/>
                    </a:ext>
                  </a:extLst>
                </a:gridCol>
                <a:gridCol w="2100943">
                  <a:extLst>
                    <a:ext uri="{9D8B030D-6E8A-4147-A177-3AD203B41FA5}">
                      <a16:colId xmlns:a16="http://schemas.microsoft.com/office/drawing/2014/main" val="2833479755"/>
                    </a:ext>
                  </a:extLst>
                </a:gridCol>
                <a:gridCol w="4993459">
                  <a:extLst>
                    <a:ext uri="{9D8B030D-6E8A-4147-A177-3AD203B41FA5}">
                      <a16:colId xmlns:a16="http://schemas.microsoft.com/office/drawing/2014/main" val="2940553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44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커서 선언</a:t>
                      </a:r>
                      <a:b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(declaration)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사용자가 직접 이름을 지정하여 사용할 커서를 </a:t>
                      </a:r>
                      <a:endParaRPr lang="en-US" altLang="ko-KR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SQL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문과 함께 선언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34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커서 열기</a:t>
                      </a:r>
                      <a:endParaRPr lang="en-US" altLang="ko-KR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(open)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커서를 선언할 때 작성한 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SQL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문을 실행</a:t>
                      </a:r>
                      <a:b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때 실행한 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SQL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문에 영향을 받는 행을 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active set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이라 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136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커서에서 읽어온 데이터 사용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(fetch)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실행된 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SQL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문의 결과 행 정보를 하나씩 읽어와서 변수에 저장한 후 필요한 작업 수행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7146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커서 닫기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모든 행의 사용이 끝나고 커서 종료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935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953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860" y="263823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PL/SQL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커서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– 1)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명시적 커서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51664" y="295752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26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3D4F3-EA2C-47FC-9D99-9342237D6A4B}"/>
              </a:ext>
            </a:extLst>
          </p:cNvPr>
          <p:cNvSpPr txBox="1"/>
          <p:nvPr/>
        </p:nvSpPr>
        <p:spPr>
          <a:xfrm>
            <a:off x="364802" y="1624215"/>
            <a:ext cx="8405999" cy="29523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DECLARE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CURSOR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커서이름 </a:t>
            </a:r>
            <a:r>
              <a:rPr lang="en-US" altLang="ko-KR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IS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 SQL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문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;     --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커서 선언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(Declaration)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BEGIN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OPEN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커서이름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;                        --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커서 열기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(Open)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FETCH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커서이름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INTO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변수      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--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커서로부터 읽어온 데이터 사용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(FETCH)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CLOSE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커서이름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;                      --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커서 닫기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(Close)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END;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8021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860" y="263823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PL/SQL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커서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– 1)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명시적 커서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51664" y="295752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27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1892AB-76AE-42DC-B47D-3111CFC9E531}"/>
              </a:ext>
            </a:extLst>
          </p:cNvPr>
          <p:cNvSpPr txBox="1"/>
          <p:nvPr/>
        </p:nvSpPr>
        <p:spPr>
          <a:xfrm>
            <a:off x="364803" y="1458686"/>
            <a:ext cx="84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커서에서 사용 가능한 속성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CBE711C-D81E-498C-924E-7B01486D7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217379"/>
              </p:ext>
            </p:extLst>
          </p:nvPr>
        </p:nvGraphicFramePr>
        <p:xfrm>
          <a:off x="706103" y="1896993"/>
          <a:ext cx="8064700" cy="2392680"/>
        </p:xfrm>
        <a:graphic>
          <a:graphicData uri="http://schemas.openxmlformats.org/drawingml/2006/table">
            <a:tbl>
              <a:tblPr firstRow="1">
                <a:tableStyleId>{D27102A9-8310-4765-A935-A1911B00CA55}</a:tableStyleId>
              </a:tblPr>
              <a:tblGrid>
                <a:gridCol w="2755554">
                  <a:extLst>
                    <a:ext uri="{9D8B030D-6E8A-4147-A177-3AD203B41FA5}">
                      <a16:colId xmlns:a16="http://schemas.microsoft.com/office/drawing/2014/main" val="4256257697"/>
                    </a:ext>
                  </a:extLst>
                </a:gridCol>
                <a:gridCol w="5309146">
                  <a:extLst>
                    <a:ext uri="{9D8B030D-6E8A-4147-A177-3AD203B41FA5}">
                      <a16:colId xmlns:a16="http://schemas.microsoft.com/office/drawing/2014/main" val="3775702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속성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26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커서이름</a:t>
                      </a:r>
                      <a:r>
                        <a:rPr lang="en-US" altLang="ko-KR"/>
                        <a:t>%NOTFOUND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수행된 </a:t>
                      </a:r>
                      <a:r>
                        <a:rPr lang="en-US" altLang="ko-KR"/>
                        <a:t>FETCH </a:t>
                      </a:r>
                      <a:r>
                        <a:rPr lang="ko-KR" altLang="en-US"/>
                        <a:t>문을 통해 추출된 행이 있으면 </a:t>
                      </a:r>
                      <a:r>
                        <a:rPr lang="en-US" altLang="ko-KR"/>
                        <a:t>false, </a:t>
                      </a:r>
                      <a:r>
                        <a:rPr lang="ko-KR" altLang="en-US"/>
                        <a:t>없으면 </a:t>
                      </a:r>
                      <a:r>
                        <a:rPr lang="en-US" altLang="ko-KR"/>
                        <a:t>true </a:t>
                      </a:r>
                      <a:r>
                        <a:rPr lang="ko-KR" altLang="en-US"/>
                        <a:t>반환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1623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커서이름</a:t>
                      </a:r>
                      <a:r>
                        <a:rPr lang="en-US" altLang="ko-KR"/>
                        <a:t>%FOUND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수행된 </a:t>
                      </a:r>
                      <a:r>
                        <a:rPr lang="en-US" altLang="ko-KR"/>
                        <a:t>FETCH </a:t>
                      </a:r>
                      <a:r>
                        <a:rPr lang="ko-KR" altLang="en-US"/>
                        <a:t>문을 통해 추출된 행이 있으면 </a:t>
                      </a:r>
                      <a:r>
                        <a:rPr lang="en-US" altLang="ko-KR"/>
                        <a:t>true, </a:t>
                      </a:r>
                      <a:r>
                        <a:rPr lang="ko-KR" altLang="en-US"/>
                        <a:t>없으면 </a:t>
                      </a:r>
                      <a:r>
                        <a:rPr lang="en-US" altLang="ko-KR"/>
                        <a:t>false </a:t>
                      </a:r>
                      <a:r>
                        <a:rPr lang="ko-KR" altLang="en-US"/>
                        <a:t>반환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85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커서이름</a:t>
                      </a:r>
                      <a:r>
                        <a:rPr lang="en-US" altLang="ko-KR"/>
                        <a:t>%ROWCOUNT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현재까지 추출된 행 수를 반환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35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커서이름</a:t>
                      </a:r>
                      <a:r>
                        <a:rPr lang="en-US" altLang="ko-KR"/>
                        <a:t>%ISOPEN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커서가 열려 있으면 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true,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닫혀 있으면 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false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698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0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860" y="263823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PL/SQL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커서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– 2)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묵시적 커서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51664" y="295752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28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1892AB-76AE-42DC-B47D-3111CFC9E531}"/>
              </a:ext>
            </a:extLst>
          </p:cNvPr>
          <p:cNvSpPr txBox="1"/>
          <p:nvPr/>
        </p:nvSpPr>
        <p:spPr>
          <a:xfrm>
            <a:off x="364803" y="1356086"/>
            <a:ext cx="8406000" cy="12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별다른 선언 없이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SQL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문을 사용했을 때 오라클에서 자동으로 선언되는 커서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OPEN, FETCH, CLOSE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를 지정하지 않음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DML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명령이나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, SELECT INTO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문 등이 실행될 때 자동으로 생성 및 처리 됨</a:t>
            </a:r>
          </a:p>
        </p:txBody>
      </p: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E90F6A17-4246-4F93-842F-CD42DC15E64B}"/>
              </a:ext>
            </a:extLst>
          </p:cNvPr>
          <p:cNvGraphicFramePr>
            <a:graphicFrameLocks noGrp="1"/>
          </p:cNvGraphicFramePr>
          <p:nvPr/>
        </p:nvGraphicFramePr>
        <p:xfrm>
          <a:off x="535453" y="2646439"/>
          <a:ext cx="8064700" cy="4028440"/>
        </p:xfrm>
        <a:graphic>
          <a:graphicData uri="http://schemas.openxmlformats.org/drawingml/2006/table">
            <a:tbl>
              <a:tblPr firstRow="1">
                <a:tableStyleId>{D27102A9-8310-4765-A935-A1911B00CA55}</a:tableStyleId>
              </a:tblPr>
              <a:tblGrid>
                <a:gridCol w="2305718">
                  <a:extLst>
                    <a:ext uri="{9D8B030D-6E8A-4147-A177-3AD203B41FA5}">
                      <a16:colId xmlns:a16="http://schemas.microsoft.com/office/drawing/2014/main" val="4256257697"/>
                    </a:ext>
                  </a:extLst>
                </a:gridCol>
                <a:gridCol w="5758982">
                  <a:extLst>
                    <a:ext uri="{9D8B030D-6E8A-4147-A177-3AD203B41FA5}">
                      <a16:colId xmlns:a16="http://schemas.microsoft.com/office/drawing/2014/main" val="3775702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속성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26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SQL%NOTFOUND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묵시적 커서 안에 추출한 행이 있으면 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false,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없으면 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true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DML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명령어로 영향을 받는 행이 없을 경우에도 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TRUE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1623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SQL%FOUND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묵시적 커서 안에 추출한 행이 있으면 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true,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없으면 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false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</a:t>
                      </a:r>
                      <a:endParaRPr lang="en-US" altLang="ko-KR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DML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명령어로 영향을 받는 행이 없을 경우에도 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TRUE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85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SQL%ROWCOUNT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묵시적 커서에 현재까지 추출된 행 수 또는 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DML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명령어로 영향받는 행 수 반환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35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SQL%ISOPEN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묵시적 커서는 자동으로 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SQL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문을 실행한 후 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CLOSE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되므로 이 속성은 항상 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false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698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6308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860" y="263823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PL/SQL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643178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예외처리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51664" y="295752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29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1892AB-76AE-42DC-B47D-3111CFC9E531}"/>
              </a:ext>
            </a:extLst>
          </p:cNvPr>
          <p:cNvSpPr txBox="1"/>
          <p:nvPr/>
        </p:nvSpPr>
        <p:spPr>
          <a:xfrm>
            <a:off x="364803" y="1356086"/>
            <a:ext cx="8406000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컴파일 오류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런타임 오류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538573-2E86-49F8-9A14-F365A02000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1118948" y="5180791"/>
            <a:ext cx="7561519" cy="6422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4852B48-9CF9-4443-988C-DE7A7776F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91" y="2535653"/>
            <a:ext cx="3097666" cy="2229283"/>
          </a:xfrm>
          <a:prstGeom prst="rect">
            <a:avLst/>
          </a:prstGeom>
        </p:spPr>
      </p:pic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EFA14D5E-F666-47FC-A876-685E7860E90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19893" y="3734525"/>
            <a:ext cx="1683081" cy="1209451"/>
          </a:xfrm>
          <a:prstGeom prst="bentConnector3">
            <a:avLst>
              <a:gd name="adj1" fmla="val 19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860" y="263823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PL/SQL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PL/SQL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51664" y="295752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0086" y="1423167"/>
            <a:ext cx="8370717" cy="2346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Procedural language extension to Structured Query Language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SQL +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프로그래밍 언어적 특성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블록으로 구성됨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 관련 특정 작업을 수행하는 명령어와 실행에 필요한 여러 요소를 정의하는 명령으로 구성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40E0F6D-16AA-4A5E-A11E-77AFC988D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118886"/>
              </p:ext>
            </p:extLst>
          </p:nvPr>
        </p:nvGraphicFramePr>
        <p:xfrm>
          <a:off x="727674" y="3912079"/>
          <a:ext cx="8108166" cy="2346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3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8005">
                  <a:extLst>
                    <a:ext uri="{9D8B030D-6E8A-4147-A177-3AD203B41FA5}">
                      <a16:colId xmlns:a16="http://schemas.microsoft.com/office/drawing/2014/main" val="1190979198"/>
                    </a:ext>
                  </a:extLst>
                </a:gridCol>
              </a:tblGrid>
              <a:tr h="4193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구성키워드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필수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9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DECLARE(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선언부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실행에 사용될 변수∙상수∙커서 등을 선언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2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BEGIN(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실행부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조건문∙반복문∙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SELECT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DML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∙함수 등을 정의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2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EXCEPTION(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예외 처리부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PL/SQL </a:t>
                      </a: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실행 도중 발생하는 오류</a:t>
                      </a:r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예외상황</a:t>
                      </a:r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해결하는 문장 기술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7929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860" y="263823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PL/SQL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] PL/SQL  -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커서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51664" y="295752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30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3BD47-B6E3-4D90-9FD7-08A66E1D77B6}"/>
              </a:ext>
            </a:extLst>
          </p:cNvPr>
          <p:cNvSpPr txBox="1"/>
          <p:nvPr/>
        </p:nvSpPr>
        <p:spPr>
          <a:xfrm>
            <a:off x="364803" y="1447165"/>
            <a:ext cx="8406000" cy="212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명시적 커서를 사용하여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EMP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테이블의 전체 데이터를 조회한 후 커서 안의 데이터가 다음과 같이 출력되도록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PL/SQL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문 작성하기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LOOP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사용한 방식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FOR LOOP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사용한 방식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8517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860" y="263823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PL/SQL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514259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저장 서브 프로그램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(S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tored subprogram)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51664" y="295752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31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3BD47-B6E3-4D90-9FD7-08A66E1D77B6}"/>
              </a:ext>
            </a:extLst>
          </p:cNvPr>
          <p:cNvSpPr txBox="1"/>
          <p:nvPr/>
        </p:nvSpPr>
        <p:spPr>
          <a:xfrm>
            <a:off x="364803" y="1447165"/>
            <a:ext cx="8406000" cy="3367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여러 번 사용할 목적으로 이름을 지정하여 오라클에 저장해 두는 프로그램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스토어드 프로시저 구현방법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프로시저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특정 처리 작업 수행을 위한 서브 프로그램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, SQL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문에서는 사용 불가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함수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특정 연산을 거친 결과 값을 반환하는 서브 프로그램으로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SQL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문에서 사용 가능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패키지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저장 서브 프로그램을 그룹화하는데 사용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트리거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특정 상황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이벤트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이 발생할 때 자동으로 연달아 수행할 기능 구현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8727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860" y="263823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PL/SQL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700126"/>
            <a:ext cx="840600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저장 서브 프로그램 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저장 프로시저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51664" y="295752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32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3BD47-B6E3-4D90-9FD7-08A66E1D77B6}"/>
              </a:ext>
            </a:extLst>
          </p:cNvPr>
          <p:cNvSpPr txBox="1"/>
          <p:nvPr/>
        </p:nvSpPr>
        <p:spPr>
          <a:xfrm>
            <a:off x="364803" y="1447165"/>
            <a:ext cx="8406000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특정 처리 작업 수행을 위한 서브 프로그램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, SQL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문에서는 사용 불가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프로시저 생성하기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CE2717-6416-4F52-84F1-63998A60CE70}"/>
              </a:ext>
            </a:extLst>
          </p:cNvPr>
          <p:cNvSpPr txBox="1"/>
          <p:nvPr/>
        </p:nvSpPr>
        <p:spPr>
          <a:xfrm>
            <a:off x="805542" y="2453792"/>
            <a:ext cx="7543801" cy="33678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CREATE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 [OR REPLACE] </a:t>
            </a:r>
            <a:r>
              <a:rPr lang="en-US" altLang="ko-KR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PROCEDURE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프로시저 이름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IS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 | </a:t>
            </a:r>
            <a:r>
              <a:rPr lang="en-US" altLang="ko-KR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선언부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BEGIN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실행부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EXCEPTION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예외 처리 부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 [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프로시저 이름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];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3127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860" y="263823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PL/SQL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700126"/>
            <a:ext cx="840600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저장 서브 프로그램 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트리거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51664" y="295752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33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3BD47-B6E3-4D90-9FD7-08A66E1D77B6}"/>
              </a:ext>
            </a:extLst>
          </p:cNvPr>
          <p:cNvSpPr txBox="1"/>
          <p:nvPr/>
        </p:nvSpPr>
        <p:spPr>
          <a:xfrm>
            <a:off x="364803" y="1447165"/>
            <a:ext cx="8406000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 안의 특정 상황이나 동작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즉 이벤트가 발생할 경우에 자동으로 실행되는 기능을 정의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무분별하게 사용을 하게 되면 데이터베이스 성능을 떨어뜨리는 원인이 됨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트리거 이벤트 종류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D78B300A-1B87-47EE-AF6E-E85B55170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984806"/>
              </p:ext>
            </p:extLst>
          </p:nvPr>
        </p:nvGraphicFramePr>
        <p:xfrm>
          <a:off x="805542" y="3185795"/>
          <a:ext cx="79652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>
                  <a:extLst>
                    <a:ext uri="{9D8B030D-6E8A-4147-A177-3AD203B41FA5}">
                      <a16:colId xmlns:a16="http://schemas.microsoft.com/office/drawing/2014/main" val="2668569776"/>
                    </a:ext>
                  </a:extLst>
                </a:gridCol>
                <a:gridCol w="5679259">
                  <a:extLst>
                    <a:ext uri="{9D8B030D-6E8A-4147-A177-3AD203B41FA5}">
                      <a16:colId xmlns:a16="http://schemas.microsoft.com/office/drawing/2014/main" val="766411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991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DML </a:t>
                      </a:r>
                      <a:r>
                        <a:rPr lang="ko-KR" altLang="en-US"/>
                        <a:t>트리거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DML </a:t>
                      </a:r>
                      <a:r>
                        <a:rPr lang="ko-KR" altLang="en-US"/>
                        <a:t>명령어를 기점으로 동작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572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</a:t>
                      </a:r>
                      <a:r>
                        <a:rPr lang="ko-KR" altLang="en-US"/>
                        <a:t>이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트리거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</a:t>
                      </a:r>
                      <a:r>
                        <a:rPr lang="ko-KR" altLang="en-US"/>
                        <a:t>이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명령어를 기점을 동작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16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INSTEAD OF </a:t>
                      </a:r>
                      <a:r>
                        <a:rPr lang="ko-KR" altLang="en-US"/>
                        <a:t>트리거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뷰에 사용하는 </a:t>
                      </a:r>
                      <a:r>
                        <a:rPr lang="en-US" altLang="ko-KR"/>
                        <a:t>DML </a:t>
                      </a:r>
                      <a:r>
                        <a:rPr lang="ko-KR" altLang="en-US"/>
                        <a:t>명령어를 기점으로 동작함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49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시스템 트리거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데이터베이스나 스키마 이벤트로 동작함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150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단순 트리거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특정 시점에 동작하는 트리거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950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복합 트리거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단순 트리거의 여러 시점에 동작함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354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9294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860" y="263823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PL/SQL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700126"/>
            <a:ext cx="840600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프로시저 생성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51664" y="295752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34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3BD47-B6E3-4D90-9FD7-08A66E1D77B6}"/>
              </a:ext>
            </a:extLst>
          </p:cNvPr>
          <p:cNvSpPr txBox="1"/>
          <p:nvPr/>
        </p:nvSpPr>
        <p:spPr>
          <a:xfrm>
            <a:off x="364803" y="1447165"/>
            <a:ext cx="8406000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DEPT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테이블의 부서번호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(DEPTNO)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입력 값으로 받은 후 부서 번호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(DEPTNO),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부서이름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(DNAME),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지역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(LOC)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출력하는 프로시저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pro_dept_in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pro_dept_in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프로시저를 통해 출력된 부서 번호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(DEPTNO),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부서이름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(DNAME),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지역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(LOC)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다음과 같이 출력하는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PL/SQL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작성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1AE5CB4-616E-490C-BC3D-2F2F07F75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915" y="3319130"/>
            <a:ext cx="3241485" cy="99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7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860" y="263823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PL/SQL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700126"/>
            <a:ext cx="840600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저장 서브 프로그램 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트리거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51664" y="295752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35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3BD47-B6E3-4D90-9FD7-08A66E1D77B6}"/>
              </a:ext>
            </a:extLst>
          </p:cNvPr>
          <p:cNvSpPr txBox="1"/>
          <p:nvPr/>
        </p:nvSpPr>
        <p:spPr>
          <a:xfrm>
            <a:off x="364803" y="1447165"/>
            <a:ext cx="8406000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DML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트리거 생성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479A4-1FB1-4282-AB25-EA171347DBCF}"/>
              </a:ext>
            </a:extLst>
          </p:cNvPr>
          <p:cNvSpPr txBox="1"/>
          <p:nvPr/>
        </p:nvSpPr>
        <p:spPr>
          <a:xfrm>
            <a:off x="482054" y="1906522"/>
            <a:ext cx="5145860" cy="26345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CREATE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 [OR REPLACE] </a:t>
            </a:r>
            <a:r>
              <a:rPr lang="en-US" altLang="ko-KR" sz="16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TRIGGER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트리거 이름</a:t>
            </a:r>
            <a:endParaRPr lang="en-US" altLang="ko-KR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BEFORE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 | </a:t>
            </a:r>
            <a:r>
              <a:rPr lang="en-US" altLang="ko-KR" sz="16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AFTER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INSERT | UPDATE | DELETE ON 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테이블 이름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REFERENCING OLD as old | NEW as new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FOR EACH ROW WHEN</a:t>
            </a:r>
          </a:p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FLLOWS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트리거 이름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2, 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트리거 이름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3...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ENABLE | DISABLE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289108-E202-468B-8B3D-4E5509EC6B3C}"/>
              </a:ext>
            </a:extLst>
          </p:cNvPr>
          <p:cNvSpPr txBox="1"/>
          <p:nvPr/>
        </p:nvSpPr>
        <p:spPr>
          <a:xfrm>
            <a:off x="5725886" y="1896159"/>
            <a:ext cx="3044916" cy="26345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DECLARE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선언부</a:t>
            </a:r>
            <a:endParaRPr lang="en-US" altLang="ko-KR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BEGIN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실행부</a:t>
            </a:r>
            <a:endParaRPr lang="en-US" altLang="ko-KR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EXCEPTION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예외처리부</a:t>
            </a:r>
            <a:endParaRPr lang="en-US" altLang="ko-KR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END;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9954C7-163A-4B16-936C-9BDB98C7B342}"/>
              </a:ext>
            </a:extLst>
          </p:cNvPr>
          <p:cNvSpPr txBox="1"/>
          <p:nvPr/>
        </p:nvSpPr>
        <p:spPr>
          <a:xfrm>
            <a:off x="364803" y="4770767"/>
            <a:ext cx="8406000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DML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트리거 삭제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0F6FA4-5280-4446-A59B-BFB649044D87}"/>
              </a:ext>
            </a:extLst>
          </p:cNvPr>
          <p:cNvSpPr txBox="1"/>
          <p:nvPr/>
        </p:nvSpPr>
        <p:spPr>
          <a:xfrm>
            <a:off x="482054" y="5260877"/>
            <a:ext cx="3069773" cy="418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DROP TRIGGER 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트리거명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;	</a:t>
            </a:r>
          </a:p>
        </p:txBody>
      </p:sp>
    </p:spTree>
    <p:extLst>
      <p:ext uri="{BB962C8B-B14F-4D97-AF65-F5344CB8AC3E}">
        <p14:creationId xmlns:p14="http://schemas.microsoft.com/office/powerpoint/2010/main" val="19892580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860" y="263823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PL/SQL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700126"/>
            <a:ext cx="840600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]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트리거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생성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51664" y="295752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36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3BD47-B6E3-4D90-9FD7-08A66E1D77B6}"/>
              </a:ext>
            </a:extLst>
          </p:cNvPr>
          <p:cNvSpPr txBox="1"/>
          <p:nvPr/>
        </p:nvSpPr>
        <p:spPr>
          <a:xfrm>
            <a:off x="364803" y="1447165"/>
            <a:ext cx="8406000" cy="4614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DEPT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테이블과 같은 열 구조 및 데이터를 가진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DEPT_TRG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 작성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DEPT_TRG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테이블에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DML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명령을 사용한 기록을 저장하는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DEPT_TRG_LOG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 작성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DEPT_TRG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테이블에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DML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명령 수행 기록을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DEPT_TRG_LOG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저장하는 트리거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TRG_DEPT_LOG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539E8A6D-F903-4643-AD0A-A3C3794DB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174364"/>
              </p:ext>
            </p:extLst>
          </p:nvPr>
        </p:nvGraphicFramePr>
        <p:xfrm>
          <a:off x="804552" y="2840131"/>
          <a:ext cx="7615548" cy="221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64926">
                  <a:extLst>
                    <a:ext uri="{9D8B030D-6E8A-4147-A177-3AD203B41FA5}">
                      <a16:colId xmlns:a16="http://schemas.microsoft.com/office/drawing/2014/main" val="2498528104"/>
                    </a:ext>
                  </a:extLst>
                </a:gridCol>
                <a:gridCol w="1760382">
                  <a:extLst>
                    <a:ext uri="{9D8B030D-6E8A-4147-A177-3AD203B41FA5}">
                      <a16:colId xmlns:a16="http://schemas.microsoft.com/office/drawing/2014/main" val="1393125065"/>
                    </a:ext>
                  </a:extLst>
                </a:gridCol>
                <a:gridCol w="790217">
                  <a:extLst>
                    <a:ext uri="{9D8B030D-6E8A-4147-A177-3AD203B41FA5}">
                      <a16:colId xmlns:a16="http://schemas.microsoft.com/office/drawing/2014/main" val="2635446420"/>
                    </a:ext>
                  </a:extLst>
                </a:gridCol>
                <a:gridCol w="3100023">
                  <a:extLst>
                    <a:ext uri="{9D8B030D-6E8A-4147-A177-3AD203B41FA5}">
                      <a16:colId xmlns:a16="http://schemas.microsoft.com/office/drawing/2014/main" val="3293662497"/>
                    </a:ext>
                  </a:extLst>
                </a:gridCol>
              </a:tblGrid>
              <a:tr h="262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열이름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자료형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길이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677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TABLENAME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가변형문자열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DML</a:t>
                      </a:r>
                      <a:r>
                        <a:rPr lang="ko-KR" altLang="en-US" dirty="0"/>
                        <a:t>을 수행한 테이블 이름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72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DML_TYPE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가변형문자열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DML </a:t>
                      </a:r>
                      <a:r>
                        <a:rPr lang="ko-KR" altLang="en-US" dirty="0"/>
                        <a:t>명령어 종류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92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DEPTNO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정수형 숫자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DML </a:t>
                      </a:r>
                      <a:r>
                        <a:rPr lang="ko-KR" altLang="en-US" dirty="0"/>
                        <a:t>대상 부서 번호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602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USER_NAME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가변형 문자열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DML</a:t>
                      </a:r>
                      <a:r>
                        <a:rPr lang="ko-KR" altLang="en-US" dirty="0"/>
                        <a:t>을 수행한 </a:t>
                      </a:r>
                      <a:r>
                        <a:rPr lang="en-US" altLang="ko-KR" dirty="0"/>
                        <a:t>USER </a:t>
                      </a:r>
                      <a:r>
                        <a:rPr lang="ko-KR" altLang="en-US" dirty="0"/>
                        <a:t>이름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614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CHANGE_DATE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DML</a:t>
                      </a:r>
                      <a:r>
                        <a:rPr lang="ko-KR" altLang="en-US" dirty="0"/>
                        <a:t>을 수행한 날짜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72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679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860" y="263823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PL/SQL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PL/SQL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51664" y="295752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1888" y="1950441"/>
            <a:ext cx="6166626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DECLARE</a:t>
            </a:r>
          </a:p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변수명 데이터 형식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2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BEGIN</a:t>
            </a:r>
          </a:p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작업을 위해 실제 실행하는 명령어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EXCEPTION</a:t>
            </a:r>
          </a:p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오류처리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3BD47-B6E3-4D90-9FD7-08A66E1D77B6}"/>
              </a:ext>
            </a:extLst>
          </p:cNvPr>
          <p:cNvSpPr txBox="1"/>
          <p:nvPr/>
        </p:nvSpPr>
        <p:spPr>
          <a:xfrm>
            <a:off x="364803" y="1447800"/>
            <a:ext cx="84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PL/SQL</a:t>
            </a:r>
            <a:r>
              <a:rPr lang="ko-KR" altLang="en-US"/>
              <a:t> 기본 형식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CA43A3-2CDC-4BFE-87A1-78E6DFF606BD}"/>
              </a:ext>
            </a:extLst>
          </p:cNvPr>
          <p:cNvSpPr txBox="1"/>
          <p:nvPr/>
        </p:nvSpPr>
        <p:spPr>
          <a:xfrm>
            <a:off x="364803" y="4197210"/>
            <a:ext cx="84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PL/SQL</a:t>
            </a:r>
            <a:r>
              <a:rPr lang="ko-KR" altLang="en-US"/>
              <a:t> 주석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7F2DE3EB-BCAD-4E1B-8D64-A3185E19A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52927"/>
              </p:ext>
            </p:extLst>
          </p:nvPr>
        </p:nvGraphicFramePr>
        <p:xfrm>
          <a:off x="451888" y="4582160"/>
          <a:ext cx="6166626" cy="1656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684478545"/>
                    </a:ext>
                  </a:extLst>
                </a:gridCol>
                <a:gridCol w="3118626">
                  <a:extLst>
                    <a:ext uri="{9D8B030D-6E8A-4147-A177-3AD203B41FA5}">
                      <a16:colId xmlns:a16="http://schemas.microsoft.com/office/drawing/2014/main" val="352404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종류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기호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72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한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줄 주석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--  </a:t>
                      </a:r>
                      <a:r>
                        <a:rPr lang="ko-KR" altLang="en-US"/>
                        <a:t>주석 내용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26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여러 줄 주석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/*</a:t>
                      </a:r>
                    </a:p>
                    <a:p>
                      <a:pPr latinLnBrk="1"/>
                      <a:r>
                        <a:rPr lang="en-US" altLang="ko-KR"/>
                        <a:t> ~~~~</a:t>
                      </a:r>
                    </a:p>
                    <a:p>
                      <a:pPr latinLnBrk="1"/>
                      <a:r>
                        <a:rPr lang="en-US" altLang="ko-KR"/>
                        <a:t>*/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860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307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860" y="263823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PL/SQL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PL/SQL –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변수와 상수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51664" y="295752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1888" y="1950441"/>
            <a:ext cx="679977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변수이름 자료형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:=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값 또는 값이 도출되는 여러 표현식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3BD47-B6E3-4D90-9FD7-08A66E1D77B6}"/>
              </a:ext>
            </a:extLst>
          </p:cNvPr>
          <p:cNvSpPr txBox="1"/>
          <p:nvPr/>
        </p:nvSpPr>
        <p:spPr>
          <a:xfrm>
            <a:off x="364803" y="1447800"/>
            <a:ext cx="84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변수 선언과 값 대입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E0F18-B221-4AD8-AF20-110076528DA9}"/>
              </a:ext>
            </a:extLst>
          </p:cNvPr>
          <p:cNvSpPr txBox="1"/>
          <p:nvPr/>
        </p:nvSpPr>
        <p:spPr>
          <a:xfrm>
            <a:off x="451888" y="2699657"/>
            <a:ext cx="6799776" cy="37317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DECLARE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V_EMPNO NUMBER(4) := 7788;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V_ENAME VARCHAR2(10);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BEGIN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V_ENAME :='SCOTT';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DBMS_OUTPUT.PUT_LINE('V_EMPNO :’|| V_EMPNO);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DBMS_OUTPUT.PUT_LINE('V_ENAME :’|| V_ENAME);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END;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7847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860" y="263823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PL/SQL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PL/SQL –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변수와 상수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51664" y="295752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1887" y="1950441"/>
            <a:ext cx="8126055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상수이름 </a:t>
            </a:r>
            <a:r>
              <a:rPr lang="en-US" altLang="ko-KR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CONSTANT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자료형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:=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값 또는 값이 도출되는 여러 표현식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3BD47-B6E3-4D90-9FD7-08A66E1D77B6}"/>
              </a:ext>
            </a:extLst>
          </p:cNvPr>
          <p:cNvSpPr txBox="1"/>
          <p:nvPr/>
        </p:nvSpPr>
        <p:spPr>
          <a:xfrm>
            <a:off x="364803" y="1447800"/>
            <a:ext cx="84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상수 선언과 값 대입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E0F18-B221-4AD8-AF20-110076528DA9}"/>
              </a:ext>
            </a:extLst>
          </p:cNvPr>
          <p:cNvSpPr txBox="1"/>
          <p:nvPr/>
        </p:nvSpPr>
        <p:spPr>
          <a:xfrm>
            <a:off x="451888" y="2699657"/>
            <a:ext cx="6799776" cy="23467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DECLARE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V_TAX </a:t>
            </a:r>
            <a:r>
              <a:rPr lang="en-US" altLang="ko-KR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CONSTANT</a:t>
            </a:r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 NUMBER(1) := 3;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BEGIN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   DBMS_OUTPUT.PUT_LINE('V_TAX : '||V_TAX);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END;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6526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860" y="263823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PL/SQL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PL/SQL –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변수와 상수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51664" y="295752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1887" y="1950441"/>
            <a:ext cx="679977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변수이름 자료형 </a:t>
            </a:r>
            <a:r>
              <a:rPr lang="en-US" altLang="ko-KR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값 또는 값이 도출되는 여러 표현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3BD47-B6E3-4D90-9FD7-08A66E1D77B6}"/>
              </a:ext>
            </a:extLst>
          </p:cNvPr>
          <p:cNvSpPr txBox="1"/>
          <p:nvPr/>
        </p:nvSpPr>
        <p:spPr>
          <a:xfrm>
            <a:off x="364803" y="1447800"/>
            <a:ext cx="84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변수의 기본값 지정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E0F18-B221-4AD8-AF20-110076528DA9}"/>
              </a:ext>
            </a:extLst>
          </p:cNvPr>
          <p:cNvSpPr txBox="1"/>
          <p:nvPr/>
        </p:nvSpPr>
        <p:spPr>
          <a:xfrm>
            <a:off x="451888" y="2699657"/>
            <a:ext cx="6799776" cy="23467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DECLARE</a:t>
            </a:r>
          </a:p>
          <a:p>
            <a:pPr>
              <a:lnSpc>
                <a:spcPct val="150000"/>
              </a:lnSpc>
            </a:pPr>
            <a:r>
              <a:rPr lang="en-US" altLang="ko-KR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V_DEPTNO NUMBER(2) DEFAULT 10;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BEGIN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 DBMS_OUTPUT.PUT_LINE('V_DEPTNO : '||V_DEPTNO);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END;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6371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860" y="263823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PL/SQL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PL/SQL –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변수와 상수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51664" y="295752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1887" y="1950441"/>
            <a:ext cx="831891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변수이름 자료형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NOT NULL := DEFAULT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값 또는 값이 도출되는 여러 표현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3BD47-B6E3-4D90-9FD7-08A66E1D77B6}"/>
              </a:ext>
            </a:extLst>
          </p:cNvPr>
          <p:cNvSpPr txBox="1"/>
          <p:nvPr/>
        </p:nvSpPr>
        <p:spPr>
          <a:xfrm>
            <a:off x="364803" y="1447800"/>
            <a:ext cx="84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변수에 </a:t>
            </a:r>
            <a:r>
              <a:rPr lang="en-US" altLang="ko-KR"/>
              <a:t>NULL </a:t>
            </a:r>
            <a:r>
              <a:rPr lang="ko-KR" altLang="en-US"/>
              <a:t>값 막기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E0F18-B221-4AD8-AF20-110076528DA9}"/>
              </a:ext>
            </a:extLst>
          </p:cNvPr>
          <p:cNvSpPr txBox="1"/>
          <p:nvPr/>
        </p:nvSpPr>
        <p:spPr>
          <a:xfrm>
            <a:off x="451888" y="2699657"/>
            <a:ext cx="6799776" cy="23467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DECLARE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 V_DEPTNO NUMBER(2) NOT NULL := 10;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BEGIN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 DBMS_OUTPUT.PUT_LINE('V_DEPTNO : ‘|| V_DEPTNO);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END;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5752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860" y="263823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PL/SQL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PL/SQL –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변수와 상수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51664" y="295752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3BD47-B6E3-4D90-9FD7-08A66E1D77B6}"/>
              </a:ext>
            </a:extLst>
          </p:cNvPr>
          <p:cNvSpPr txBox="1"/>
          <p:nvPr/>
        </p:nvSpPr>
        <p:spPr>
          <a:xfrm>
            <a:off x="364803" y="1546356"/>
            <a:ext cx="84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변수 이름 정하기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E0F18-B221-4AD8-AF20-110076528DA9}"/>
              </a:ext>
            </a:extLst>
          </p:cNvPr>
          <p:cNvSpPr txBox="1"/>
          <p:nvPr/>
        </p:nvSpPr>
        <p:spPr>
          <a:xfrm>
            <a:off x="734915" y="2023596"/>
            <a:ext cx="7930113" cy="32701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같은 블록 안에서 식별자는 고유해야 하며 중복될 수 없음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대소문자를 구별하지 않음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테이블 이름 붙이는 규칙과 같은 규칙 따르기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이름은 문자로 시작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한글 가능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숫자 불가능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이름은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30byte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이하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영어는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자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한글은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자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이름은 영문자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한글 가능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숫자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(0-9),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특수문자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($,#,_)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를 사용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SQL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키워드는 테이블 이름으로 사용 불가</a:t>
            </a:r>
          </a:p>
        </p:txBody>
      </p:sp>
    </p:spTree>
    <p:extLst>
      <p:ext uri="{BB962C8B-B14F-4D97-AF65-F5344CB8AC3E}">
        <p14:creationId xmlns:p14="http://schemas.microsoft.com/office/powerpoint/2010/main" val="2321640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8306</TotalTime>
  <Words>2400</Words>
  <Application>Microsoft Office PowerPoint</Application>
  <PresentationFormat>화면 슬라이드 쇼(4:3)</PresentationFormat>
  <Paragraphs>507</Paragraphs>
  <Slides>36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Arial</vt:lpstr>
      <vt:lpstr>나눔고딕</vt:lpstr>
      <vt:lpstr>Wingdings</vt:lpstr>
      <vt:lpstr>맑은 고딕</vt:lpstr>
      <vt:lpstr>Office 테마</vt:lpstr>
      <vt:lpstr>데이터베이스</vt:lpstr>
      <vt:lpstr>목차</vt:lpstr>
      <vt:lpstr>PL/SQL</vt:lpstr>
      <vt:lpstr>PL/SQL</vt:lpstr>
      <vt:lpstr>PL/SQL – 변수와 상수</vt:lpstr>
      <vt:lpstr>PL/SQL – 변수와 상수</vt:lpstr>
      <vt:lpstr>PL/SQL – 변수와 상수</vt:lpstr>
      <vt:lpstr>PL/SQL – 변수와 상수</vt:lpstr>
      <vt:lpstr>PL/SQL – 변수와 상수</vt:lpstr>
      <vt:lpstr>PL/SQL – 변수와 상수</vt:lpstr>
      <vt:lpstr>PL/SQL – 변수와 상수</vt:lpstr>
      <vt:lpstr>PL/SQL – 변수와 상수</vt:lpstr>
      <vt:lpstr>PL/SQL – 조건 제어문</vt:lpstr>
      <vt:lpstr>PL/SQL – 조건 제어문</vt:lpstr>
      <vt:lpstr>PL/SQL – 조건 제어문</vt:lpstr>
      <vt:lpstr>[실습] PL/SQL </vt:lpstr>
      <vt:lpstr>PL/SQL – 레코드</vt:lpstr>
      <vt:lpstr>PL/SQL – 컬렉션</vt:lpstr>
      <vt:lpstr>PL/SQL – 컬렉션</vt:lpstr>
      <vt:lpstr>PL/SQL – 컬렉션</vt:lpstr>
      <vt:lpstr>PL/SQL – 컬렉션</vt:lpstr>
      <vt:lpstr>[실습] PL/SQL </vt:lpstr>
      <vt:lpstr>[실습] PL/SQL </vt:lpstr>
      <vt:lpstr>커서</vt:lpstr>
      <vt:lpstr>커서 – 1) 명시적 커서</vt:lpstr>
      <vt:lpstr>커서 – 1) 명시적 커서</vt:lpstr>
      <vt:lpstr>커서 – 1) 명시적 커서</vt:lpstr>
      <vt:lpstr>커서 – 2) 묵시적 커서</vt:lpstr>
      <vt:lpstr>예외처리</vt:lpstr>
      <vt:lpstr>[실습] PL/SQL  - 커서</vt:lpstr>
      <vt:lpstr>저장 서브 프로그램(Stored subprogram)</vt:lpstr>
      <vt:lpstr>저장 서브 프로그램  - 1. 저장 프로시저</vt:lpstr>
      <vt:lpstr>저장 서브 프로그램  - 2. 트리거</vt:lpstr>
      <vt:lpstr>[실습] 프로시저 생성</vt:lpstr>
      <vt:lpstr>저장 서브 프로그램  - 2. 트리거</vt:lpstr>
      <vt:lpstr>[실습] 트리거 생성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박 진경</cp:lastModifiedBy>
  <cp:revision>426</cp:revision>
  <cp:lastPrinted>2011-08-28T13:13:29Z</cp:lastPrinted>
  <dcterms:created xsi:type="dcterms:W3CDTF">2011-08-24T01:05:33Z</dcterms:created>
  <dcterms:modified xsi:type="dcterms:W3CDTF">2020-11-15T09:22:11Z</dcterms:modified>
</cp:coreProperties>
</file>