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05" r:id="rId3"/>
    <p:sldId id="282" r:id="rId4"/>
    <p:sldId id="321" r:id="rId5"/>
    <p:sldId id="308" r:id="rId6"/>
    <p:sldId id="304" r:id="rId7"/>
    <p:sldId id="320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2" r:id="rId19"/>
    <p:sldId id="323" r:id="rId20"/>
    <p:sldId id="319" r:id="rId21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4"/>
      <p:bold r:id="rId25"/>
    </p:embeddedFont>
    <p:embeddedFont>
      <p:font typeface="HY헤드라인M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8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84" y="71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3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7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3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0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9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43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0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92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5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5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25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3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5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5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8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7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12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4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D96-8BC2-4629-AA50-F359A84394DB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12EF-B671-4727-B858-825FC1C88D7F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FC3-1991-4CD4-8511-167250323576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F58399B-2625-44EA-9F13-C2F47178F334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820316C-C93C-4D04-BE0A-66F6CCFA2DF2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9232" y="92076"/>
            <a:ext cx="2133600" cy="365125"/>
          </a:xfrm>
        </p:spPr>
        <p:txBody>
          <a:bodyPr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2BE7517-3BED-40BC-A01D-7BC9108C3D3E}" type="slidenum">
              <a:rPr lang="ko-KR" altLang="en-US" smtClean="0"/>
              <a:pPr/>
              <a:t>‹#›</a:t>
            </a:fld>
            <a:r>
              <a:rPr lang="en-US" altLang="ko-KR"/>
              <a:t>/23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13DB54E6-87C4-435C-9E5C-1EB2825FA0F1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 계층형 게시판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view - 4)qna_board_reply.jsp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B82B79-0B1C-4444-AE02-673CF2885686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43BB05-288E-4619-8418-C9FC426D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27" y="1570503"/>
            <a:ext cx="7530585" cy="4991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026A6170-C181-49C2-84C9-71F07A83E37A}"/>
              </a:ext>
            </a:extLst>
          </p:cNvPr>
          <p:cNvSpPr txBox="1">
            <a:spLocks/>
          </p:cNvSpPr>
          <p:nvPr/>
        </p:nvSpPr>
        <p:spPr>
          <a:xfrm>
            <a:off x="2333625" y="3600821"/>
            <a:ext cx="5143500" cy="1066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B050"/>
                </a:solidFill>
              </a:rPr>
              <a:t>댓글의 경우 댓글을 다는 작성자의 이름과 비밀번호만 빈 칸으로 두고 제목과 내용은 원본 글의 내용을 보여주도록 한다</a:t>
            </a:r>
            <a:r>
              <a:rPr lang="en-US" altLang="ko-KR" sz="1800" b="1" dirty="0">
                <a:solidFill>
                  <a:srgbClr val="00B050"/>
                </a:solidFill>
              </a:rPr>
              <a:t>.</a:t>
            </a:r>
            <a:endParaRPr lang="ko-KR" alt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1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view - 5)qna_board_modify.jsp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6647D4-DFEE-435B-B35C-8AD2BC69488F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BA72B08-E9FC-47E9-B0AA-F858678B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9" y="1570503"/>
            <a:ext cx="7181845" cy="4896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44A2D6EE-D347-4463-B72D-E8E8DF482AB1}"/>
              </a:ext>
            </a:extLst>
          </p:cNvPr>
          <p:cNvSpPr txBox="1">
            <a:spLocks/>
          </p:cNvSpPr>
          <p:nvPr/>
        </p:nvSpPr>
        <p:spPr>
          <a:xfrm>
            <a:off x="2333625" y="3600821"/>
            <a:ext cx="5143500" cy="1066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B050"/>
                </a:solidFill>
              </a:rPr>
              <a:t>비밀번호가 맞다 면 제목과 내용을 수정할 수 있도록 하고</a:t>
            </a:r>
            <a:r>
              <a:rPr lang="en-US" altLang="ko-KR" sz="1800" b="1" dirty="0">
                <a:solidFill>
                  <a:srgbClr val="00B050"/>
                </a:solidFill>
              </a:rPr>
              <a:t>, </a:t>
            </a:r>
            <a:r>
              <a:rPr lang="ko-KR" altLang="en-US" sz="1800" b="1" dirty="0">
                <a:solidFill>
                  <a:srgbClr val="00B050"/>
                </a:solidFill>
              </a:rPr>
              <a:t>비밀번호가 틀린 경우 </a:t>
            </a:r>
            <a:r>
              <a:rPr lang="en-US" altLang="ko-KR" sz="1800" b="1" dirty="0">
                <a:solidFill>
                  <a:srgbClr val="00B050"/>
                </a:solidFill>
              </a:rPr>
              <a:t>‘</a:t>
            </a:r>
            <a:r>
              <a:rPr lang="ko-KR" altLang="en-US" sz="1800" b="1" dirty="0">
                <a:solidFill>
                  <a:srgbClr val="00B050"/>
                </a:solidFill>
              </a:rPr>
              <a:t>비밀번호를 확인하세요</a:t>
            </a:r>
            <a:r>
              <a:rPr lang="en-US" altLang="ko-KR" sz="1800" b="1" dirty="0">
                <a:solidFill>
                  <a:srgbClr val="00B050"/>
                </a:solidFill>
              </a:rPr>
              <a:t>’</a:t>
            </a:r>
            <a:r>
              <a:rPr lang="ko-KR" altLang="en-US" sz="1800" b="1" dirty="0">
                <a:solidFill>
                  <a:srgbClr val="00B050"/>
                </a:solidFill>
              </a:rPr>
              <a:t>라는 창을 보여주고 </a:t>
            </a:r>
            <a:r>
              <a:rPr lang="en-US" altLang="ko-KR" sz="1800" b="1" dirty="0">
                <a:solidFill>
                  <a:srgbClr val="00B050"/>
                </a:solidFill>
              </a:rPr>
              <a:t>qna_board_modify.jsp</a:t>
            </a:r>
            <a:r>
              <a:rPr lang="ko-KR" altLang="en-US" sz="1800" b="1" dirty="0">
                <a:solidFill>
                  <a:srgbClr val="00B050"/>
                </a:solidFill>
              </a:rPr>
              <a:t>로 돌아온다</a:t>
            </a:r>
            <a:r>
              <a:rPr lang="en-US" altLang="ko-KR" sz="1800" b="1" dirty="0">
                <a:solidFill>
                  <a:srgbClr val="00B050"/>
                </a:solidFill>
              </a:rPr>
              <a:t>.</a:t>
            </a:r>
            <a:endParaRPr lang="ko-KR" alt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4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view - 6)qna_board_pwdCheck.jsp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2E5420-2220-44F1-B9F6-F596CED8630C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47B0363-20CD-487A-AD81-0A9A83B2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00720"/>
            <a:ext cx="8077200" cy="145389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77A998E4-F344-4950-BF44-A045CDBB8459}"/>
              </a:ext>
            </a:extLst>
          </p:cNvPr>
          <p:cNvSpPr txBox="1">
            <a:spLocks/>
          </p:cNvSpPr>
          <p:nvPr/>
        </p:nvSpPr>
        <p:spPr>
          <a:xfrm>
            <a:off x="1996053" y="3041069"/>
            <a:ext cx="5143500" cy="1066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B050"/>
                </a:solidFill>
              </a:rPr>
              <a:t>내용보기에서 삭제버튼을 누르면 비밀번호를 먼저 확인한 후 비밀번호가 </a:t>
            </a:r>
            <a:r>
              <a:rPr lang="ko-KR" altLang="en-US" sz="1800" b="1" dirty="0" err="1">
                <a:solidFill>
                  <a:srgbClr val="00B050"/>
                </a:solidFill>
              </a:rPr>
              <a:t>맞다면</a:t>
            </a:r>
            <a:r>
              <a:rPr lang="ko-KR" altLang="en-US" sz="1800" b="1" dirty="0">
                <a:solidFill>
                  <a:srgbClr val="00B050"/>
                </a:solidFill>
              </a:rPr>
              <a:t> 내용을 삭제하고</a:t>
            </a:r>
            <a:r>
              <a:rPr lang="en-US" altLang="ko-KR" sz="1800" b="1" dirty="0">
                <a:solidFill>
                  <a:srgbClr val="00B050"/>
                </a:solidFill>
              </a:rPr>
              <a:t>, </a:t>
            </a:r>
            <a:r>
              <a:rPr lang="ko-KR" altLang="en-US" sz="1800" b="1" dirty="0" err="1">
                <a:solidFill>
                  <a:srgbClr val="00B050"/>
                </a:solidFill>
              </a:rPr>
              <a:t>틀리다면</a:t>
            </a:r>
            <a:r>
              <a:rPr lang="ko-KR" altLang="en-US" sz="1800" b="1" dirty="0">
                <a:solidFill>
                  <a:srgbClr val="00B050"/>
                </a:solidFill>
              </a:rPr>
              <a:t> 경고 메시지를 띄운다</a:t>
            </a:r>
            <a:r>
              <a:rPr lang="en-US" altLang="ko-KR" sz="1800" b="1" dirty="0">
                <a:solidFill>
                  <a:srgbClr val="00B050"/>
                </a:solidFill>
              </a:rPr>
              <a:t>.</a:t>
            </a:r>
            <a:endParaRPr lang="ko-KR" alt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 dirty="0" err="1">
                <a:solidFill>
                  <a:schemeClr val="accent4">
                    <a:lumMod val="50000"/>
                  </a:schemeClr>
                </a:solidFill>
              </a:rPr>
              <a:t>답변글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처리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2285" y="3215981"/>
            <a:ext cx="8470547" cy="2076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답변글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로직 순서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BoardReplyAction+DAO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reply()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00087" lvl="1" indent="-342900">
              <a:buFont typeface="+mj-lt"/>
              <a:buAutoNum type="arabicParenR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원본글의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re_ref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re_lev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re_seq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가져오기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Font typeface="+mj-lt"/>
              <a:buAutoNum type="arabicParenR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답변글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번호 새로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부여받기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Font typeface="+mj-lt"/>
              <a:buAutoNum type="arabicParenR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업데이트 문 수행하여 원본 글에 달린 다른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답변글의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re_seq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수정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Font typeface="+mj-lt"/>
              <a:buAutoNum type="arabicParenR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답변글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+mj-ea"/>
              <a:buAutoNum type="circleNumDbPlain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174E3AE-D30A-41BF-95E7-174F4E81F3F4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8B1D3AA-4BE3-4D97-B4AF-1720A0FBC0C6}"/>
              </a:ext>
            </a:extLst>
          </p:cNvPr>
          <p:cNvGrpSpPr/>
          <p:nvPr/>
        </p:nvGrpSpPr>
        <p:grpSpPr>
          <a:xfrm>
            <a:off x="364803" y="1864815"/>
            <a:ext cx="8470548" cy="738980"/>
            <a:chOff x="364803" y="1864815"/>
            <a:chExt cx="8470548" cy="7389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B9FEC5E-15E0-4FD7-9A9B-EE75CF922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7983"/>
            <a:stretch/>
          </p:blipFill>
          <p:spPr>
            <a:xfrm>
              <a:off x="364803" y="1864815"/>
              <a:ext cx="8470548" cy="3651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42A799A1-E4E9-45A7-84C1-D8C6E188C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228" b="-1245"/>
            <a:stretch/>
          </p:blipFill>
          <p:spPr>
            <a:xfrm>
              <a:off x="364803" y="2238670"/>
              <a:ext cx="8470548" cy="36512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6D116EC7-CE22-4528-B4FF-AE4F32E87D29}"/>
                </a:ext>
              </a:extLst>
            </p:cNvPr>
            <p:cNvSpPr/>
            <p:nvPr/>
          </p:nvSpPr>
          <p:spPr>
            <a:xfrm>
              <a:off x="364803" y="2250129"/>
              <a:ext cx="8470548" cy="3049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6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답변 글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내용 개체 틀 16">
            <a:extLst>
              <a:ext uri="{FF2B5EF4-FFF2-40B4-BE49-F238E27FC236}">
                <a16:creationId xmlns:a16="http://schemas.microsoft.com/office/drawing/2014/main" xmlns="" id="{D237F517-5721-4ACF-8FEF-07358FCC9455}"/>
              </a:ext>
            </a:extLst>
          </p:cNvPr>
          <p:cNvSpPr txBox="1">
            <a:spLocks/>
          </p:cNvSpPr>
          <p:nvPr/>
        </p:nvSpPr>
        <p:spPr>
          <a:xfrm>
            <a:off x="364803" y="3947286"/>
            <a:ext cx="7642413" cy="409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     1</a:t>
            </a:r>
            <a:r>
              <a:rPr lang="ko-KR" altLang="en-US" sz="1800"/>
              <a:t>번 글에 첫번째 답변글을 달때</a:t>
            </a:r>
            <a:r>
              <a:rPr lang="en-US" altLang="ko-KR" sz="1800"/>
              <a:t>(44</a:t>
            </a:r>
            <a:r>
              <a:rPr lang="ko-KR" altLang="en-US" sz="1800"/>
              <a:t>번</a:t>
            </a:r>
            <a:r>
              <a:rPr lang="en-US" altLang="ko-KR" sz="1800"/>
              <a:t>)</a:t>
            </a:r>
            <a:endParaRPr lang="ko-KR" altLang="en-US" sz="18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C39CF4C-AAC0-4019-AAD5-4F1228FA14D1}"/>
              </a:ext>
            </a:extLst>
          </p:cNvPr>
          <p:cNvGrpSpPr/>
          <p:nvPr/>
        </p:nvGrpSpPr>
        <p:grpSpPr>
          <a:xfrm>
            <a:off x="1065815" y="1926619"/>
            <a:ext cx="4876800" cy="1633316"/>
            <a:chOff x="1828800" y="2107516"/>
            <a:chExt cx="5594049" cy="16016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0798EDD-45D1-40F0-B2B3-A3089CD0D466}"/>
                </a:ext>
              </a:extLst>
            </p:cNvPr>
            <p:cNvSpPr txBox="1"/>
            <p:nvPr/>
          </p:nvSpPr>
          <p:spPr>
            <a:xfrm>
              <a:off x="3079861" y="3324971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  <a:ea typeface="+mn-ea"/>
                </a:rPr>
                <a:t>그룹번호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xmlns="" id="{1E9A65E4-FFC4-4E8A-BA4E-7C07BDF71C1A}"/>
                </a:ext>
              </a:extLst>
            </p:cNvPr>
            <p:cNvCxnSpPr/>
            <p:nvPr/>
          </p:nvCxnSpPr>
          <p:spPr>
            <a:xfrm flipV="1">
              <a:off x="3727561" y="3128986"/>
              <a:ext cx="0" cy="2355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C19236E7-5303-40A5-AD16-D0ED06FC054E}"/>
                </a:ext>
              </a:extLst>
            </p:cNvPr>
            <p:cNvGrpSpPr/>
            <p:nvPr/>
          </p:nvGrpSpPr>
          <p:grpSpPr>
            <a:xfrm>
              <a:off x="1828800" y="2107516"/>
              <a:ext cx="5240454" cy="1021470"/>
              <a:chOff x="1439553" y="2057400"/>
              <a:chExt cx="5240454" cy="1021470"/>
            </a:xfrm>
          </p:grpSpPr>
          <p:pic>
            <p:nvPicPr>
              <p:cNvPr id="21" name="Picture 3">
                <a:extLst>
                  <a:ext uri="{FF2B5EF4-FFF2-40B4-BE49-F238E27FC236}">
                    <a16:creationId xmlns:a16="http://schemas.microsoft.com/office/drawing/2014/main" xmlns="" id="{006324DB-4928-44D9-ADF4-FC1AB157B5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8" b="-23086"/>
              <a:stretch/>
            </p:blipFill>
            <p:spPr bwMode="auto">
              <a:xfrm>
                <a:off x="1467546" y="2057400"/>
                <a:ext cx="5212461" cy="1021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4">
                <a:extLst>
                  <a:ext uri="{FF2B5EF4-FFF2-40B4-BE49-F238E27FC236}">
                    <a16:creationId xmlns:a16="http://schemas.microsoft.com/office/drawing/2014/main" xmlns="" id="{C9225BDC-E7C4-4FEE-A0BD-008252FC57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1756"/>
              <a:stretch/>
            </p:blipFill>
            <p:spPr bwMode="auto">
              <a:xfrm>
                <a:off x="1439553" y="2851520"/>
                <a:ext cx="5234192" cy="221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41961EAC-3082-4278-B74D-656D14C788A9}"/>
                </a:ext>
              </a:extLst>
            </p:cNvPr>
            <p:cNvSpPr/>
            <p:nvPr/>
          </p:nvSpPr>
          <p:spPr>
            <a:xfrm>
              <a:off x="4337665" y="2217897"/>
              <a:ext cx="1295400" cy="893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C514931-D9E1-4355-B595-354686A34B22}"/>
                </a:ext>
              </a:extLst>
            </p:cNvPr>
            <p:cNvSpPr/>
            <p:nvPr/>
          </p:nvSpPr>
          <p:spPr>
            <a:xfrm>
              <a:off x="5690273" y="2217897"/>
              <a:ext cx="1295400" cy="8935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35671337-9AFD-4058-899D-3B6A963590FC}"/>
                </a:ext>
              </a:extLst>
            </p:cNvPr>
            <p:cNvSpPr/>
            <p:nvPr/>
          </p:nvSpPr>
          <p:spPr>
            <a:xfrm>
              <a:off x="2968223" y="2197090"/>
              <a:ext cx="1295400" cy="93189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6DBE20E-98A4-4D71-AF3A-9A2C72ABEB62}"/>
                </a:ext>
              </a:extLst>
            </p:cNvPr>
            <p:cNvSpPr txBox="1"/>
            <p:nvPr/>
          </p:nvSpPr>
          <p:spPr>
            <a:xfrm>
              <a:off x="4189448" y="3313368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+mn-ea"/>
                  <a:ea typeface="+mn-ea"/>
                </a:rPr>
                <a:t>답변글 순서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xmlns="" id="{7530F3DF-2A97-4A66-A663-49173290B9AC}"/>
                </a:ext>
              </a:extLst>
            </p:cNvPr>
            <p:cNvCxnSpPr/>
            <p:nvPr/>
          </p:nvCxnSpPr>
          <p:spPr>
            <a:xfrm flipV="1">
              <a:off x="5027648" y="3124200"/>
              <a:ext cx="0" cy="2355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EC6A973-7CEB-4C56-8816-A85761CC8B8F}"/>
                </a:ext>
              </a:extLst>
            </p:cNvPr>
            <p:cNvSpPr txBox="1"/>
            <p:nvPr/>
          </p:nvSpPr>
          <p:spPr>
            <a:xfrm>
              <a:off x="5715001" y="3300630"/>
              <a:ext cx="1707848" cy="4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+mn-ea"/>
                  <a:ea typeface="+mn-ea"/>
                </a:rPr>
                <a:t>답변글 깊이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xmlns="" id="{74629316-2B6D-4204-991D-0DF9E2E3DF35}"/>
                </a:ext>
              </a:extLst>
            </p:cNvPr>
            <p:cNvCxnSpPr/>
            <p:nvPr/>
          </p:nvCxnSpPr>
          <p:spPr>
            <a:xfrm flipV="1">
              <a:off x="6337973" y="3111462"/>
              <a:ext cx="0" cy="2355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AD5E628-954A-4E45-8E2E-DFA065A64304}"/>
              </a:ext>
            </a:extLst>
          </p:cNvPr>
          <p:cNvGrpSpPr/>
          <p:nvPr/>
        </p:nvGrpSpPr>
        <p:grpSpPr>
          <a:xfrm>
            <a:off x="838021" y="4332241"/>
            <a:ext cx="6695978" cy="1017489"/>
            <a:chOff x="1237890" y="4367103"/>
            <a:chExt cx="6695978" cy="10174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DBFB94D-37D0-4C6D-B338-CB8FAD54DEC4}"/>
                </a:ext>
              </a:extLst>
            </p:cNvPr>
            <p:cNvSpPr txBox="1"/>
            <p:nvPr/>
          </p:nvSpPr>
          <p:spPr>
            <a:xfrm>
              <a:off x="1237890" y="4367103"/>
              <a:ext cx="6695978" cy="707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n-ea"/>
                  <a:ea typeface="+mn-ea"/>
                </a:rPr>
                <a:t>update board set </a:t>
              </a:r>
              <a:r>
                <a:rPr lang="en-US" altLang="ko-KR" sz="2000" dirty="0" err="1">
                  <a:latin typeface="+mn-ea"/>
                  <a:ea typeface="+mn-ea"/>
                </a:rPr>
                <a:t>board_re_seq</a:t>
              </a:r>
              <a:r>
                <a:rPr lang="en-US" altLang="ko-KR" sz="2000" dirty="0">
                  <a:latin typeface="+mn-ea"/>
                  <a:ea typeface="+mn-ea"/>
                </a:rPr>
                <a:t>=board_re_seq+1 where </a:t>
              </a:r>
              <a:r>
                <a:rPr lang="en-US" altLang="ko-KR" sz="2000" dirty="0" err="1">
                  <a:latin typeface="+mn-ea"/>
                  <a:ea typeface="+mn-ea"/>
                </a:rPr>
                <a:t>board_re_ref</a:t>
              </a:r>
              <a:r>
                <a:rPr lang="en-US" altLang="ko-KR" sz="2000" dirty="0">
                  <a:latin typeface="+mn-ea"/>
                  <a:ea typeface="+mn-ea"/>
                </a:rPr>
                <a:t>=? and </a:t>
              </a:r>
              <a:r>
                <a:rPr lang="en-US" altLang="ko-KR" sz="2000" dirty="0" err="1">
                  <a:latin typeface="+mn-ea"/>
                  <a:ea typeface="+mn-ea"/>
                </a:rPr>
                <a:t>board_re_seq</a:t>
              </a:r>
              <a:r>
                <a:rPr lang="en-US" altLang="ko-KR" sz="2000" dirty="0">
                  <a:latin typeface="+mn-ea"/>
                  <a:ea typeface="+mn-ea"/>
                </a:rPr>
                <a:t>&gt;?     =&gt; </a:t>
              </a:r>
              <a:r>
                <a:rPr lang="ko-KR" altLang="en-US" sz="2000" b="1" dirty="0" err="1">
                  <a:solidFill>
                    <a:schemeClr val="tx2"/>
                  </a:solidFill>
                  <a:latin typeface="+mn-ea"/>
                  <a:ea typeface="+mn-ea"/>
                </a:rPr>
                <a:t>변경없음</a:t>
              </a:r>
              <a:endParaRPr lang="ko-KR" altLang="en-US" sz="2000" b="1" dirty="0">
                <a:solidFill>
                  <a:schemeClr val="tx2"/>
                </a:solidFill>
                <a:latin typeface="+mn-ea"/>
                <a:ea typeface="+mn-ea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81D2A59-0A66-454E-ACB2-E151BB668F68}"/>
                </a:ext>
              </a:extLst>
            </p:cNvPr>
            <p:cNvCxnSpPr/>
            <p:nvPr/>
          </p:nvCxnSpPr>
          <p:spPr>
            <a:xfrm>
              <a:off x="3381239" y="4721046"/>
              <a:ext cx="3505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BBB2CCCB-33B2-4A8C-8378-05D88740D283}"/>
                </a:ext>
              </a:extLst>
            </p:cNvPr>
            <p:cNvCxnSpPr/>
            <p:nvPr/>
          </p:nvCxnSpPr>
          <p:spPr>
            <a:xfrm>
              <a:off x="2863390" y="5030824"/>
              <a:ext cx="2892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BFD3504C-4F38-463A-B42D-2B7438C8E18D}"/>
                </a:ext>
              </a:extLst>
            </p:cNvPr>
            <p:cNvCxnSpPr/>
            <p:nvPr/>
          </p:nvCxnSpPr>
          <p:spPr>
            <a:xfrm>
              <a:off x="5247363" y="5030824"/>
              <a:ext cx="2892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F34B7D9-005B-4808-BE20-0042958D503B}"/>
                </a:ext>
              </a:extLst>
            </p:cNvPr>
            <p:cNvSpPr txBox="1"/>
            <p:nvPr/>
          </p:nvSpPr>
          <p:spPr>
            <a:xfrm>
              <a:off x="2827625" y="4984482"/>
              <a:ext cx="40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1</a:t>
              </a:r>
              <a:endParaRPr lang="ko-KR" altLang="en-US" b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CFDEA66-5B53-4986-A296-4E0A031AF2E3}"/>
                </a:ext>
              </a:extLst>
            </p:cNvPr>
            <p:cNvSpPr txBox="1"/>
            <p:nvPr/>
          </p:nvSpPr>
          <p:spPr>
            <a:xfrm>
              <a:off x="5235387" y="4976703"/>
              <a:ext cx="4514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0</a:t>
              </a:r>
              <a:endParaRPr lang="ko-KR" altLang="en-US" b="1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40361AE-43E3-4701-94E8-70DB9D58A1D5}"/>
              </a:ext>
            </a:extLst>
          </p:cNvPr>
          <p:cNvSpPr txBox="1"/>
          <p:nvPr/>
        </p:nvSpPr>
        <p:spPr>
          <a:xfrm>
            <a:off x="364803" y="1557287"/>
            <a:ext cx="82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새글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작성시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board_re_ref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값은 해당 글번호가 부여되어 있는 상태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03BDE70-E0CC-4A23-81CE-B14A58FF4C48}"/>
              </a:ext>
            </a:extLst>
          </p:cNvPr>
          <p:cNvSpPr txBox="1"/>
          <p:nvPr/>
        </p:nvSpPr>
        <p:spPr>
          <a:xfrm>
            <a:off x="1847631" y="5255805"/>
            <a:ext cx="180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원본글의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re_ref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0659C72-737C-41D9-8C8A-7DE085BAA7EF}"/>
              </a:ext>
            </a:extLst>
          </p:cNvPr>
          <p:cNvSpPr txBox="1"/>
          <p:nvPr/>
        </p:nvSpPr>
        <p:spPr>
          <a:xfrm>
            <a:off x="4229576" y="5243600"/>
            <a:ext cx="180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원본글의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re_seq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C9497E3-120B-4E80-954D-38694285AECE}"/>
              </a:ext>
            </a:extLst>
          </p:cNvPr>
          <p:cNvSpPr txBox="1"/>
          <p:nvPr/>
        </p:nvSpPr>
        <p:spPr>
          <a:xfrm>
            <a:off x="1102770" y="5681540"/>
            <a:ext cx="609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board_re_ref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같고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board_re_seq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큰 모든 레코드의  </a:t>
            </a:r>
            <a:r>
              <a:rPr lang="en-US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board_re_seq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씩 증가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5A70388-8DAF-4AC3-B755-D489EF188139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77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답변 글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2F5184A-82ED-4375-AF0E-AE8FC6BCB9DB}"/>
              </a:ext>
            </a:extLst>
          </p:cNvPr>
          <p:cNvSpPr txBox="1"/>
          <p:nvPr/>
        </p:nvSpPr>
        <p:spPr>
          <a:xfrm>
            <a:off x="604033" y="1942473"/>
            <a:ext cx="514049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board_re_ref =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원본글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board_re_ref</a:t>
            </a: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board_re_seq=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원본 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board_re_seq+1;</a:t>
            </a: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board_re_lev=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원본 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board_re_lev+1;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내용 개체 틀 16">
            <a:extLst>
              <a:ext uri="{FF2B5EF4-FFF2-40B4-BE49-F238E27FC236}">
                <a16:creationId xmlns:a16="http://schemas.microsoft.com/office/drawing/2014/main" xmlns="" id="{9BC1BBCA-CFD9-49AF-BD54-685FF167CD53}"/>
              </a:ext>
            </a:extLst>
          </p:cNvPr>
          <p:cNvSpPr txBox="1">
            <a:spLocks/>
          </p:cNvSpPr>
          <p:nvPr/>
        </p:nvSpPr>
        <p:spPr bwMode="auto">
          <a:xfrm>
            <a:off x="256543" y="1570503"/>
            <a:ext cx="7642413" cy="40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    44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번 글을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insert 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할 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35D3B1D-EFAF-46C0-AB21-885789F7412E}"/>
              </a:ext>
            </a:extLst>
          </p:cNvPr>
          <p:cNvGrpSpPr/>
          <p:nvPr/>
        </p:nvGrpSpPr>
        <p:grpSpPr>
          <a:xfrm>
            <a:off x="1284580" y="4985624"/>
            <a:ext cx="5455901" cy="1466435"/>
            <a:chOff x="1813977" y="2375574"/>
            <a:chExt cx="5455901" cy="14664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7B42CE7-B86B-4D83-B25B-E31708CD1D2B}"/>
                </a:ext>
              </a:extLst>
            </p:cNvPr>
            <p:cNvSpPr txBox="1"/>
            <p:nvPr/>
          </p:nvSpPr>
          <p:spPr>
            <a:xfrm>
              <a:off x="3065038" y="3503455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  <a:ea typeface="+mn-ea"/>
                </a:rPr>
                <a:t>그룹번호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A1F1D357-24D5-4C20-84FF-92BD3B8893C0}"/>
                </a:ext>
              </a:extLst>
            </p:cNvPr>
            <p:cNvCxnSpPr/>
            <p:nvPr/>
          </p:nvCxnSpPr>
          <p:spPr>
            <a:xfrm flipV="1">
              <a:off x="3712738" y="3307470"/>
              <a:ext cx="0" cy="2355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">
              <a:extLst>
                <a:ext uri="{FF2B5EF4-FFF2-40B4-BE49-F238E27FC236}">
                  <a16:creationId xmlns:a16="http://schemas.microsoft.com/office/drawing/2014/main" xmlns="" id="{B4DE1C76-0AFA-42D2-A9E1-DEC9DC439B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93" r="628" b="-23086"/>
            <a:stretch/>
          </p:blipFill>
          <p:spPr bwMode="auto">
            <a:xfrm>
              <a:off x="1841970" y="2375574"/>
              <a:ext cx="5212461" cy="931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xmlns="" id="{7C134388-B8FA-4A47-8747-3E898C782D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756"/>
            <a:stretch/>
          </p:blipFill>
          <p:spPr bwMode="auto">
            <a:xfrm>
              <a:off x="1813977" y="3080120"/>
              <a:ext cx="5234192" cy="221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D7760884-8109-47B2-BE0E-A4890DDDE24A}"/>
                </a:ext>
              </a:extLst>
            </p:cNvPr>
            <p:cNvSpPr/>
            <p:nvPr/>
          </p:nvSpPr>
          <p:spPr>
            <a:xfrm>
              <a:off x="4322842" y="2396381"/>
              <a:ext cx="1295400" cy="893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81165E96-43FA-4C05-856F-692C08D80274}"/>
                </a:ext>
              </a:extLst>
            </p:cNvPr>
            <p:cNvSpPr/>
            <p:nvPr/>
          </p:nvSpPr>
          <p:spPr>
            <a:xfrm>
              <a:off x="5675450" y="2396381"/>
              <a:ext cx="1295400" cy="8935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F1232594-5DAF-491E-BA5F-17C1CEE3CAED}"/>
                </a:ext>
              </a:extLst>
            </p:cNvPr>
            <p:cNvSpPr/>
            <p:nvPr/>
          </p:nvSpPr>
          <p:spPr>
            <a:xfrm>
              <a:off x="2953400" y="2375574"/>
              <a:ext cx="1295400" cy="931896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A10AD05-7641-4D76-BA28-41590C979A93}"/>
                </a:ext>
              </a:extLst>
            </p:cNvPr>
            <p:cNvSpPr txBox="1"/>
            <p:nvPr/>
          </p:nvSpPr>
          <p:spPr>
            <a:xfrm>
              <a:off x="4174625" y="3491852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+mn-ea"/>
                  <a:ea typeface="+mn-ea"/>
                </a:rPr>
                <a:t>답변글 순서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BAB674E2-A596-435E-8B9F-EFDCE97C4ED4}"/>
                </a:ext>
              </a:extLst>
            </p:cNvPr>
            <p:cNvCxnSpPr/>
            <p:nvPr/>
          </p:nvCxnSpPr>
          <p:spPr>
            <a:xfrm flipV="1">
              <a:off x="5012825" y="3302684"/>
              <a:ext cx="0" cy="2355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BA3F1E7-28E4-4979-B15B-D2B7B8E8EB84}"/>
                </a:ext>
              </a:extLst>
            </p:cNvPr>
            <p:cNvSpPr txBox="1"/>
            <p:nvPr/>
          </p:nvSpPr>
          <p:spPr>
            <a:xfrm>
              <a:off x="5700177" y="3479114"/>
              <a:ext cx="1569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+mn-ea"/>
                  <a:ea typeface="+mn-ea"/>
                </a:rPr>
                <a:t>답변글 깊이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xmlns="" id="{8DA609C1-EFC7-41F6-8FE6-EDD2141FC8B9}"/>
                </a:ext>
              </a:extLst>
            </p:cNvPr>
            <p:cNvCxnSpPr/>
            <p:nvPr/>
          </p:nvCxnSpPr>
          <p:spPr>
            <a:xfrm flipV="1">
              <a:off x="6323150" y="3289946"/>
              <a:ext cx="0" cy="2355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내용 개체 틀 16">
            <a:extLst>
              <a:ext uri="{FF2B5EF4-FFF2-40B4-BE49-F238E27FC236}">
                <a16:creationId xmlns:a16="http://schemas.microsoft.com/office/drawing/2014/main" xmlns="" id="{0DE1F1B2-2AA1-4368-A518-9B4D713D7F79}"/>
              </a:ext>
            </a:extLst>
          </p:cNvPr>
          <p:cNvSpPr txBox="1">
            <a:spLocks/>
          </p:cNvSpPr>
          <p:nvPr/>
        </p:nvSpPr>
        <p:spPr>
          <a:xfrm>
            <a:off x="626769" y="3242712"/>
            <a:ext cx="4889868" cy="409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1</a:t>
            </a:r>
            <a:r>
              <a:rPr lang="ko-KR" altLang="en-US" sz="1800"/>
              <a:t>번 글에 두번째 답변글을 달때</a:t>
            </a:r>
            <a:r>
              <a:rPr lang="en-US" altLang="ko-KR" sz="1800"/>
              <a:t>(46</a:t>
            </a:r>
            <a:r>
              <a:rPr lang="ko-KR" altLang="en-US" sz="1800"/>
              <a:t>번</a:t>
            </a:r>
            <a:r>
              <a:rPr lang="en-US" altLang="ko-KR" sz="1800"/>
              <a:t>)</a:t>
            </a:r>
            <a:endParaRPr lang="ko-KR" altLang="en-US" sz="18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6D3E4457-9584-4063-8FAC-DAD5D842D4E7}"/>
              </a:ext>
            </a:extLst>
          </p:cNvPr>
          <p:cNvGrpSpPr/>
          <p:nvPr/>
        </p:nvGrpSpPr>
        <p:grpSpPr>
          <a:xfrm>
            <a:off x="739794" y="3641875"/>
            <a:ext cx="7067550" cy="1219952"/>
            <a:chOff x="538814" y="2971800"/>
            <a:chExt cx="7067550" cy="121995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xmlns="" id="{2BEA7F1E-33AE-4262-9034-CC02FC2A07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47"/>
            <a:stretch/>
          </p:blipFill>
          <p:spPr bwMode="auto">
            <a:xfrm>
              <a:off x="538814" y="2971800"/>
              <a:ext cx="7067550" cy="1219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FB5FAF9-2925-4EDB-B26F-C9FC4CFFFF34}"/>
                </a:ext>
              </a:extLst>
            </p:cNvPr>
            <p:cNvSpPr txBox="1"/>
            <p:nvPr/>
          </p:nvSpPr>
          <p:spPr>
            <a:xfrm>
              <a:off x="597239" y="3581400"/>
              <a:ext cx="7009125" cy="288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943DA2B-7E50-4B34-9BBB-FF3ACFF1CA16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67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답변 글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AF202D-DE86-4B84-B293-424BE53572AE}"/>
              </a:ext>
            </a:extLst>
          </p:cNvPr>
          <p:cNvSpPr txBox="1"/>
          <p:nvPr/>
        </p:nvSpPr>
        <p:spPr>
          <a:xfrm>
            <a:off x="711950" y="1869446"/>
            <a:ext cx="6695978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update board set board_re_seq=board_re_seq+1 where board_re_ref=? and board_re_seq&gt;?  </a:t>
            </a:r>
            <a:r>
              <a:rPr lang="en-US" altLang="ko-KR" dirty="0">
                <a:latin typeface="+mn-ea"/>
                <a:ea typeface="+mn-ea"/>
              </a:rPr>
              <a:t>  =&gt; </a:t>
            </a:r>
            <a:r>
              <a:rPr lang="en-US" altLang="ko-KR" sz="1600" b="1" dirty="0">
                <a:solidFill>
                  <a:schemeClr val="tx2"/>
                </a:solidFill>
                <a:latin typeface="+mn-ea"/>
                <a:ea typeface="+mn-ea"/>
              </a:rPr>
              <a:t>44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  <a:ea typeface="+mn-ea"/>
              </a:rPr>
              <a:t>번 변경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F2AEE173-3BA1-4746-A1A0-C5C5ADB9BDB7}"/>
              </a:ext>
            </a:extLst>
          </p:cNvPr>
          <p:cNvCxnSpPr/>
          <p:nvPr/>
        </p:nvCxnSpPr>
        <p:spPr>
          <a:xfrm>
            <a:off x="2855299" y="2223389"/>
            <a:ext cx="3505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7FF03E65-28DB-4228-8AB7-1B0D6B4631E1}"/>
              </a:ext>
            </a:extLst>
          </p:cNvPr>
          <p:cNvCxnSpPr/>
          <p:nvPr/>
        </p:nvCxnSpPr>
        <p:spPr>
          <a:xfrm>
            <a:off x="2337450" y="2533167"/>
            <a:ext cx="289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E248790-B111-4EAE-AED3-1E73303214E7}"/>
              </a:ext>
            </a:extLst>
          </p:cNvPr>
          <p:cNvCxnSpPr/>
          <p:nvPr/>
        </p:nvCxnSpPr>
        <p:spPr>
          <a:xfrm>
            <a:off x="4721423" y="2533167"/>
            <a:ext cx="289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B285E35-84D9-404D-9370-8B1E5E062D85}"/>
              </a:ext>
            </a:extLst>
          </p:cNvPr>
          <p:cNvSpPr txBox="1"/>
          <p:nvPr/>
        </p:nvSpPr>
        <p:spPr>
          <a:xfrm>
            <a:off x="2301685" y="2486825"/>
            <a:ext cx="4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1A886E7-C107-4B69-883C-5B1CFB574F48}"/>
              </a:ext>
            </a:extLst>
          </p:cNvPr>
          <p:cNvSpPr txBox="1"/>
          <p:nvPr/>
        </p:nvSpPr>
        <p:spPr>
          <a:xfrm>
            <a:off x="4709447" y="2479046"/>
            <a:ext cx="451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0</a:t>
            </a:r>
            <a:endParaRPr lang="ko-KR" altLang="en-US" b="1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030E4EC-18B4-45FB-AD21-B139AAA6942E}"/>
              </a:ext>
            </a:extLst>
          </p:cNvPr>
          <p:cNvGrpSpPr/>
          <p:nvPr/>
        </p:nvGrpSpPr>
        <p:grpSpPr>
          <a:xfrm>
            <a:off x="1436982" y="2965653"/>
            <a:ext cx="5189628" cy="1021328"/>
            <a:chOff x="1744572" y="2524025"/>
            <a:chExt cx="5189628" cy="1021328"/>
          </a:xfrm>
          <a:solidFill>
            <a:schemeClr val="accent5"/>
          </a:solidFill>
        </p:grpSpPr>
        <p:pic>
          <p:nvPicPr>
            <p:cNvPr id="32" name="Picture 3">
              <a:extLst>
                <a:ext uri="{FF2B5EF4-FFF2-40B4-BE49-F238E27FC236}">
                  <a16:creationId xmlns:a16="http://schemas.microsoft.com/office/drawing/2014/main" xmlns="" id="{AA32FAA2-EAB2-4B5E-95D5-5CFC3A1808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230"/>
            <a:stretch/>
          </p:blipFill>
          <p:spPr bwMode="auto">
            <a:xfrm>
              <a:off x="1750792" y="2524025"/>
              <a:ext cx="5183408" cy="6901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xmlns="" id="{39B23432-7845-4028-B012-823AE08550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" t="15833" r="507"/>
            <a:stretch/>
          </p:blipFill>
          <p:spPr bwMode="auto">
            <a:xfrm>
              <a:off x="1744572" y="3207061"/>
              <a:ext cx="5106742" cy="338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내용 개체 틀 16">
            <a:extLst>
              <a:ext uri="{FF2B5EF4-FFF2-40B4-BE49-F238E27FC236}">
                <a16:creationId xmlns:a16="http://schemas.microsoft.com/office/drawing/2014/main" xmlns="" id="{36717193-4BD2-4EC9-BF28-8877A6B6E730}"/>
              </a:ext>
            </a:extLst>
          </p:cNvPr>
          <p:cNvSpPr txBox="1">
            <a:spLocks/>
          </p:cNvSpPr>
          <p:nvPr/>
        </p:nvSpPr>
        <p:spPr bwMode="auto">
          <a:xfrm>
            <a:off x="711950" y="4478023"/>
            <a:ext cx="7164082" cy="40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0" lang="en-US" altLang="ko-KR" sz="1800"/>
              <a:t>board_re_lev </a:t>
            </a:r>
            <a:r>
              <a:rPr kumimoji="0" lang="ko-KR" altLang="en-US" sz="1800"/>
              <a:t>값의 변화는 답변글에 답변글을 달기 시작할때 일어남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B69E590-7C18-4087-A81D-869AF59B6A98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07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페이징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16" name="내용 개체 틀 1">
            <a:extLst>
              <a:ext uri="{FF2B5EF4-FFF2-40B4-BE49-F238E27FC236}">
                <a16:creationId xmlns:a16="http://schemas.microsoft.com/office/drawing/2014/main" xmlns="" id="{C9105A3C-BB27-4E50-942B-C905425376F2}"/>
              </a:ext>
            </a:extLst>
          </p:cNvPr>
          <p:cNvSpPr txBox="1">
            <a:spLocks/>
          </p:cNvSpPr>
          <p:nvPr/>
        </p:nvSpPr>
        <p:spPr>
          <a:xfrm>
            <a:off x="263455" y="1281052"/>
            <a:ext cx="8686800" cy="1430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5C5B57-D541-4E55-AA6C-ADC749BEB619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2" y="1563757"/>
            <a:ext cx="8578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실행계획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(execution plan) : SQL</a:t>
            </a:r>
            <a:r>
              <a:rPr lang="ko-KR" altLang="en-US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데이터베이스에서 어떻게 처리할 것인가</a:t>
            </a:r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1294" y="2711434"/>
            <a:ext cx="3171594" cy="622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1294" y="3817185"/>
            <a:ext cx="3171594" cy="622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최적화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1294" y="4983376"/>
            <a:ext cx="3171594" cy="6228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1744962" y="3402063"/>
            <a:ext cx="1126435" cy="3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1744962" y="4537399"/>
            <a:ext cx="1126435" cy="3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23790" y="2616508"/>
            <a:ext cx="3947011" cy="733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SQL </a:t>
            </a:r>
            <a:r>
              <a:rPr lang="ko-KR" altLang="en-US" smtClean="0"/>
              <a:t>구문 오류</a:t>
            </a:r>
            <a:r>
              <a:rPr lang="en-US" altLang="ko-KR" smtClean="0"/>
              <a:t>/SQL </a:t>
            </a:r>
            <a:r>
              <a:rPr lang="ko-KR" altLang="en-US" smtClean="0"/>
              <a:t>실행 대상 객체</a:t>
            </a:r>
            <a:r>
              <a:rPr lang="en-US" altLang="ko-KR" smtClean="0"/>
              <a:t>(</a:t>
            </a:r>
            <a:r>
              <a:rPr lang="ko-KR" altLang="en-US" smtClean="0"/>
              <a:t>테이블</a:t>
            </a:r>
            <a:r>
              <a:rPr lang="en-US" altLang="ko-KR" smtClean="0"/>
              <a:t>,</a:t>
            </a:r>
            <a:r>
              <a:rPr lang="ko-KR" altLang="en-US" smtClean="0"/>
              <a:t>제약조건</a:t>
            </a:r>
            <a:r>
              <a:rPr lang="en-US" altLang="ko-KR" smtClean="0"/>
              <a:t>,</a:t>
            </a:r>
            <a:r>
              <a:rPr lang="ko-KR" altLang="en-US" smtClean="0"/>
              <a:t>권한 등</a:t>
            </a:r>
            <a:r>
              <a:rPr lang="en-US" altLang="ko-KR" smtClean="0"/>
              <a:t>) </a:t>
            </a:r>
            <a:r>
              <a:rPr lang="ko-KR" altLang="en-US" smtClean="0"/>
              <a:t>검사</a:t>
            </a:r>
            <a:endParaRPr lang="ko-KR" altLang="en-US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>
            <a:off x="3889800" y="2981740"/>
            <a:ext cx="933990" cy="1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823790" y="3773055"/>
            <a:ext cx="3947011" cy="733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SQL </a:t>
            </a:r>
            <a:r>
              <a:rPr lang="ko-KR" altLang="en-US" smtClean="0"/>
              <a:t>실행 되는데 필요한 비용</a:t>
            </a:r>
            <a:r>
              <a:rPr lang="en-US" altLang="ko-KR" smtClean="0"/>
              <a:t>(COST) </a:t>
            </a:r>
            <a:r>
              <a:rPr lang="ko-KR" altLang="en-US" smtClean="0"/>
              <a:t>계산 </a:t>
            </a:r>
            <a:r>
              <a:rPr lang="en-US" altLang="ko-KR" smtClean="0"/>
              <a:t>=&gt; </a:t>
            </a:r>
            <a:r>
              <a:rPr lang="ko-KR" altLang="en-US" smtClean="0"/>
              <a:t>실행계획</a:t>
            </a:r>
            <a:endParaRPr lang="ko-KR" altLang="en-US"/>
          </a:p>
        </p:txBody>
      </p:sp>
      <p:cxnSp>
        <p:nvCxnSpPr>
          <p:cNvPr id="27" name="직선 화살표 연결선 26"/>
          <p:cNvCxnSpPr>
            <a:endCxn id="26" idx="1"/>
          </p:cNvCxnSpPr>
          <p:nvPr/>
        </p:nvCxnSpPr>
        <p:spPr>
          <a:xfrm>
            <a:off x="3889800" y="4138287"/>
            <a:ext cx="933990" cy="1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823790" y="4862460"/>
            <a:ext cx="3947011" cy="1347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세워진 실행계획을 통해서 메모리상에서 데이터를 읽거나 물리적인 공간에서 데이터를 로딩하는 등의 작업 실행</a:t>
            </a:r>
            <a:endParaRPr lang="ko-KR" altLang="en-US"/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>
            <a:off x="3889800" y="5227692"/>
            <a:ext cx="933990" cy="3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5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페이징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16" name="내용 개체 틀 1">
            <a:extLst>
              <a:ext uri="{FF2B5EF4-FFF2-40B4-BE49-F238E27FC236}">
                <a16:creationId xmlns:a16="http://schemas.microsoft.com/office/drawing/2014/main" xmlns="" id="{C9105A3C-BB27-4E50-942B-C905425376F2}"/>
              </a:ext>
            </a:extLst>
          </p:cNvPr>
          <p:cNvSpPr txBox="1">
            <a:spLocks/>
          </p:cNvSpPr>
          <p:nvPr/>
        </p:nvSpPr>
        <p:spPr>
          <a:xfrm>
            <a:off x="263455" y="1570503"/>
            <a:ext cx="8686800" cy="1430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</a:rPr>
              <a:t>ROWNUM</a:t>
            </a:r>
            <a:r>
              <a:rPr lang="ko-KR" altLang="en-US" sz="2000" smtClean="0">
                <a:solidFill>
                  <a:schemeClr val="tx1"/>
                </a:solidFill>
              </a:rPr>
              <a:t>과 인라인 뷰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ROWNUM : SQL</a:t>
            </a:r>
            <a:r>
              <a:rPr lang="ko-KR" altLang="en-US" sz="20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실행된 결과에 넘버링을 해주는 것</a:t>
            </a:r>
            <a:endParaRPr lang="en-US" altLang="ko-KR" sz="20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5C5B57-D541-4E55-AA6C-ADC749BEB619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88" y="2833834"/>
            <a:ext cx="5984519" cy="2379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3862" y="5367131"/>
            <a:ext cx="4527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페이지에 해당하는 데이터 가져오기</a:t>
            </a:r>
            <a:r>
              <a:rPr lang="en-US" altLang="ko-KR" smtClean="0"/>
              <a:t>(</a:t>
            </a:r>
            <a:r>
              <a:rPr lang="ko-KR" altLang="en-US" smtClean="0"/>
              <a:t>역순으로 데이터를 </a:t>
            </a:r>
            <a:r>
              <a:rPr lang="en-US" altLang="ko-KR" smtClean="0"/>
              <a:t>10</a:t>
            </a:r>
            <a:r>
              <a:rPr lang="ko-KR" altLang="en-US" smtClean="0"/>
              <a:t>개 가져오기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페이징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45C5B57-D541-4E55-AA6C-ADC749BEB619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84" y="1560048"/>
            <a:ext cx="452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smtClean="0"/>
              <a:t>페이지에 해당하는 데이터 가져오기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93943" y="4559826"/>
            <a:ext cx="478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2page * 10(</a:t>
            </a:r>
            <a:r>
              <a:rPr lang="ko-KR" altLang="en-US" smtClean="0"/>
              <a:t>한 페이지에 보여줄 게시물 수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13" y="2208376"/>
            <a:ext cx="4982704" cy="200026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897035" y="3905966"/>
            <a:ext cx="1100239" cy="702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5624" y="4559826"/>
            <a:ext cx="18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(2page-1) * 10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643270" y="4204107"/>
            <a:ext cx="318052" cy="3557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8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DB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설계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AFD47F-5C78-40DE-BA57-A581C10D857F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6031318"/>
            <a:ext cx="3928249" cy="4527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2" y="1570503"/>
            <a:ext cx="8256769" cy="42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3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페이징 처리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16" name="내용 개체 틀 1">
            <a:extLst>
              <a:ext uri="{FF2B5EF4-FFF2-40B4-BE49-F238E27FC236}">
                <a16:creationId xmlns:a16="http://schemas.microsoft.com/office/drawing/2014/main" xmlns="" id="{C9105A3C-BB27-4E50-942B-C905425376F2}"/>
              </a:ext>
            </a:extLst>
          </p:cNvPr>
          <p:cNvSpPr txBox="1">
            <a:spLocks/>
          </p:cNvSpPr>
          <p:nvPr/>
        </p:nvSpPr>
        <p:spPr>
          <a:xfrm>
            <a:off x="263455" y="1488086"/>
            <a:ext cx="8686800" cy="1430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필요 데이터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레코드 개수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totalRows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하단의 페이지 번호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totalPage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목록의 전체 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통해 보여질 페이지 구하기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F37A652-BEA3-492C-A51C-424AFAA6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54" y="2346414"/>
            <a:ext cx="2259741" cy="462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DF25C35-66DA-4800-81D9-26FB1776B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172" y="2920552"/>
            <a:ext cx="5895553" cy="301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0749F8F-0417-462A-BBB9-7F62B3D9592D}"/>
              </a:ext>
            </a:extLst>
          </p:cNvPr>
          <p:cNvSpPr txBox="1"/>
          <p:nvPr/>
        </p:nvSpPr>
        <p:spPr>
          <a:xfrm>
            <a:off x="990118" y="3939533"/>
            <a:ext cx="2890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이전</a:t>
            </a:r>
            <a:r>
              <a:rPr lang="en-US" altLang="ko-KR" sz="1400" dirty="0">
                <a:latin typeface="+mn-ea"/>
                <a:ea typeface="+mn-ea"/>
              </a:rPr>
              <a:t>]1 2 3 4 5 6 7 8 9 10 [</a:t>
            </a:r>
            <a:r>
              <a:rPr lang="ko-KR" altLang="en-US" sz="1400" dirty="0">
                <a:latin typeface="+mn-ea"/>
                <a:ea typeface="+mn-ea"/>
              </a:rPr>
              <a:t>다음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45DBA0B-2178-4D16-AC9C-F54D62A6D41C}"/>
              </a:ext>
            </a:extLst>
          </p:cNvPr>
          <p:cNvSpPr txBox="1"/>
          <p:nvPr/>
        </p:nvSpPr>
        <p:spPr>
          <a:xfrm>
            <a:off x="4773952" y="3939533"/>
            <a:ext cx="377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[</a:t>
            </a:r>
            <a:r>
              <a:rPr lang="ko-KR" altLang="en-US" sz="1400">
                <a:latin typeface="+mn-ea"/>
                <a:ea typeface="+mn-ea"/>
              </a:rPr>
              <a:t>이전</a:t>
            </a:r>
            <a:r>
              <a:rPr lang="en-US" altLang="ko-KR" sz="1400">
                <a:latin typeface="+mn-ea"/>
                <a:ea typeface="+mn-ea"/>
              </a:rPr>
              <a:t>]  11 12 13 14 15 16 17 18 19 20 [</a:t>
            </a:r>
            <a:r>
              <a:rPr lang="ko-KR" altLang="en-US" sz="1400">
                <a:latin typeface="+mn-ea"/>
                <a:ea typeface="+mn-ea"/>
              </a:rPr>
              <a:t>다음</a:t>
            </a:r>
            <a:r>
              <a:rPr lang="en-US" altLang="ko-KR" sz="1400">
                <a:latin typeface="+mn-ea"/>
                <a:ea typeface="+mn-ea"/>
              </a:rPr>
              <a:t>]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DF358CC-56B3-42C0-A229-2B116F0DEDB5}"/>
              </a:ext>
            </a:extLst>
          </p:cNvPr>
          <p:cNvSpPr/>
          <p:nvPr/>
        </p:nvSpPr>
        <p:spPr>
          <a:xfrm>
            <a:off x="3194308" y="3938114"/>
            <a:ext cx="545174" cy="293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7D589AC-AE2B-4C08-B050-4890610F8C8E}"/>
              </a:ext>
            </a:extLst>
          </p:cNvPr>
          <p:cNvSpPr txBox="1"/>
          <p:nvPr/>
        </p:nvSpPr>
        <p:spPr>
          <a:xfrm>
            <a:off x="5143500" y="4412898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startPage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989647A-CD47-4FA4-BA3B-202A6DCF918C}"/>
              </a:ext>
            </a:extLst>
          </p:cNvPr>
          <p:cNvSpPr txBox="1"/>
          <p:nvPr/>
        </p:nvSpPr>
        <p:spPr>
          <a:xfrm>
            <a:off x="7443788" y="439788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endPage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E6D6C074-1290-4D39-8FB8-875CE91FC74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880306" y="4093422"/>
            <a:ext cx="893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4B23B6C3-48D3-4463-9CE2-5EC33CA16D98}"/>
              </a:ext>
            </a:extLst>
          </p:cNvPr>
          <p:cNvCxnSpPr/>
          <p:nvPr/>
        </p:nvCxnSpPr>
        <p:spPr>
          <a:xfrm flipV="1">
            <a:off x="5565975" y="4193602"/>
            <a:ext cx="0" cy="20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884840E-1471-4766-949C-E91C682136C3}"/>
              </a:ext>
            </a:extLst>
          </p:cNvPr>
          <p:cNvCxnSpPr>
            <a:stCxn id="26" idx="0"/>
          </p:cNvCxnSpPr>
          <p:nvPr/>
        </p:nvCxnSpPr>
        <p:spPr>
          <a:xfrm flipV="1">
            <a:off x="7900988" y="4174411"/>
            <a:ext cx="0" cy="22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83DF9D8-E5F2-4691-9302-2601AD88C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543" y="4965143"/>
            <a:ext cx="5909491" cy="5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Action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xmlns="" id="{AF836804-3600-44F6-AA7E-1C641B9E5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767777"/>
              </p:ext>
            </p:extLst>
          </p:nvPr>
        </p:nvGraphicFramePr>
        <p:xfrm>
          <a:off x="364803" y="1433318"/>
          <a:ext cx="8240847" cy="4358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101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9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BoardInsertAction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등록 시 호출되는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BoardDeleteAction</a:t>
                      </a:r>
                      <a:endParaRPr lang="ko-KR" altLang="en-US" sz="20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</a:t>
                      </a:r>
                      <a:r>
                        <a:rPr lang="en-US" altLang="ko-KR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삭제시 호출되는 </a:t>
                      </a:r>
                      <a:r>
                        <a:rPr lang="en-US" altLang="ko-KR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BoardDetailAction</a:t>
                      </a:r>
                      <a:endParaRPr lang="ko-KR" altLang="en-US" sz="20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내용 확인 시 호출되는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BoardListAction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목록 확인 시 호출되는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BoardModifyAction</a:t>
                      </a:r>
                      <a:endParaRPr lang="ko-KR" altLang="en-US" sz="20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 처리를 하는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BoardModifyViewAction</a:t>
                      </a:r>
                      <a:endParaRPr lang="ko-KR" altLang="en-US" sz="20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 폼을 보여주는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BoardReplyAction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 처리시 호출되는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BoardReplyViewAction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 폼을 보여주는 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BoardHitUpdateAction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조회수를 올려주는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BoardSearchAction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기능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Action </a:t>
                      </a:r>
                      <a:r>
                        <a:rPr lang="ko-KR" altLang="en-US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16A0CC-03E6-4290-BE22-4CF3FB1E940C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Service 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xmlns="" id="{AF836804-3600-44F6-AA7E-1C641B9E5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135638"/>
              </p:ext>
            </p:extLst>
          </p:nvPr>
        </p:nvGraphicFramePr>
        <p:xfrm>
          <a:off x="364803" y="1433318"/>
          <a:ext cx="8240847" cy="3962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101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39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b="0" kern="120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BoardInsertService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등록 시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호출되는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BoardDeleteService</a:t>
                      </a:r>
                      <a:endParaRPr lang="ko-KR" altLang="en-US" sz="20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</a:t>
                      </a:r>
                      <a:r>
                        <a:rPr lang="en-US" altLang="ko-KR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삭제시 호출되는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BoardDetailService</a:t>
                      </a:r>
                      <a:endParaRPr lang="ko-KR" altLang="en-US" sz="20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내용 확인 시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호출되는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BoardListService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목록 확인 시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호출되는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BoardModifyService</a:t>
                      </a:r>
                      <a:endParaRPr lang="ko-KR" altLang="en-US" sz="20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 처리를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BoardUpdateService</a:t>
                      </a:r>
                      <a:endParaRPr lang="ko-KR" altLang="en-US" sz="2000" b="0" kern="12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 폼을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보여주는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BoardReplyService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답변 처리시 </a:t>
                      </a:r>
                      <a:r>
                        <a:rPr lang="ko-KR" altLang="en-US" sz="2000" b="0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호출되는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BoardHitUpdateService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조회수를 올려주는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BoardSearchService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기능을 처리하는 </a:t>
                      </a:r>
                      <a:r>
                        <a:rPr lang="en-US" altLang="ko-KR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Service </a:t>
                      </a:r>
                      <a:r>
                        <a:rPr lang="ko-KR" altLang="en-US" sz="2000" b="0" kern="12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16A0CC-03E6-4290-BE22-4CF3FB1E940C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26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764744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view 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xmlns="" id="{A8111D85-93EC-4D74-A60C-7F01F4D26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602519"/>
              </p:ext>
            </p:extLst>
          </p:nvPr>
        </p:nvGraphicFramePr>
        <p:xfrm>
          <a:off x="554925" y="1562554"/>
          <a:ext cx="8153734" cy="27736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068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51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qna_board_list.jsp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게시판의 목록을 보여주는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qna_board_view.jsp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글 내용을 보여주는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qna_board_write.jsp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글 쓰기 폼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qna_board_reply.jsp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글 답변 폼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qna_board_modify.jsp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글 수정 폼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pwdCheck_error.jsp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오류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43525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0535671-11E3-4433-BC70-A9CFC86CB0A4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90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view – index.html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349251-4795-4E1C-8529-E4D86C57226A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092685D-34F5-4397-A698-3BF249964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1698314"/>
            <a:ext cx="7553325" cy="4611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81B4DF-4710-44E5-AD1C-0ACAB3CC434C}"/>
              </a:ext>
            </a:extLst>
          </p:cNvPr>
          <p:cNvSpPr txBox="1"/>
          <p:nvPr/>
        </p:nvSpPr>
        <p:spPr>
          <a:xfrm>
            <a:off x="704850" y="4226651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bootstrap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구글 웹 폰트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BDF2D6D-EE2D-4915-A658-EDB273191D3F}"/>
              </a:ext>
            </a:extLst>
          </p:cNvPr>
          <p:cNvSpPr/>
          <p:nvPr/>
        </p:nvSpPr>
        <p:spPr>
          <a:xfrm>
            <a:off x="1409699" y="3244767"/>
            <a:ext cx="942975" cy="469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4697775-CE88-4E60-9105-B533FC15293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52674" y="3479759"/>
            <a:ext cx="2905183" cy="53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A415574-0019-4AF1-B4C0-02EB25B1D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57" y="3244767"/>
            <a:ext cx="3705167" cy="33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415B0C5-4D89-4EED-A8B4-713F0406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2" y="1515992"/>
            <a:ext cx="7251423" cy="51852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364803" y="45720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view -1)qna_board_write.jsp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349251-4795-4E1C-8529-E4D86C57226A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F872A2D-5CA1-498F-B5D4-871E749089B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81400" y="4932509"/>
            <a:ext cx="2675824" cy="13063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B23C0C-099E-4D87-9486-A9B0F882497C}"/>
              </a:ext>
            </a:extLst>
          </p:cNvPr>
          <p:cNvSpPr txBox="1"/>
          <p:nvPr/>
        </p:nvSpPr>
        <p:spPr>
          <a:xfrm>
            <a:off x="6257224" y="4563177"/>
            <a:ext cx="287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등록이 완료되면 리스트 보여주기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kumimoji="0" lang="en-US" altLang="ko-KR" sz="1400" dirty="0">
                <a:latin typeface="+mn-ea"/>
                <a:ea typeface="+mn-ea"/>
              </a:rPr>
              <a:t>qna_board_list.jsp</a:t>
            </a:r>
            <a:endParaRPr kumimoji="0" lang="ko-KR" altLang="en-US" sz="1400" dirty="0">
              <a:latin typeface="+mn-ea"/>
              <a:ea typeface="+mn-ea"/>
            </a:endParaRPr>
          </a:p>
          <a:p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2C67CD-3B61-479B-B79B-758CAC5AA9D5}"/>
              </a:ext>
            </a:extLst>
          </p:cNvPr>
          <p:cNvSpPr txBox="1">
            <a:spLocks/>
          </p:cNvSpPr>
          <p:nvPr/>
        </p:nvSpPr>
        <p:spPr>
          <a:xfrm>
            <a:off x="2197374" y="3600822"/>
            <a:ext cx="3886200" cy="600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B050"/>
                </a:solidFill>
              </a:rPr>
              <a:t>모든 입력 폼 요소는 필수 요소임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4D3B982E-1F5B-4C82-B1FD-D4E58DA02C0F}"/>
              </a:ext>
            </a:extLst>
          </p:cNvPr>
          <p:cNvCxnSpPr>
            <a:cxnSpLocks/>
          </p:cNvCxnSpPr>
          <p:nvPr/>
        </p:nvCxnSpPr>
        <p:spPr>
          <a:xfrm flipV="1">
            <a:off x="4567803" y="5797639"/>
            <a:ext cx="1185297" cy="4412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5DD0A57-B0BE-4842-A23D-33D38E85F27D}"/>
              </a:ext>
            </a:extLst>
          </p:cNvPr>
          <p:cNvSpPr txBox="1"/>
          <p:nvPr/>
        </p:nvSpPr>
        <p:spPr>
          <a:xfrm>
            <a:off x="5753100" y="5715655"/>
            <a:ext cx="2876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400" dirty="0">
                <a:latin typeface="+mn-ea"/>
                <a:ea typeface="+mn-ea"/>
              </a:rPr>
              <a:t>qna_board_list.jsp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01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view - 2)qna_board_list.jsp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4745AA-2322-4203-9AF6-1AD1817F6B3B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61FE3AA-6479-4441-957B-3F56C2AC5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" b="65989"/>
          <a:stretch/>
        </p:blipFill>
        <p:spPr>
          <a:xfrm>
            <a:off x="322040" y="1433318"/>
            <a:ext cx="5906132" cy="1833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19490A9-A47A-42C4-A481-3CD02583EFE0}"/>
              </a:ext>
            </a:extLst>
          </p:cNvPr>
          <p:cNvSpPr txBox="1"/>
          <p:nvPr/>
        </p:nvSpPr>
        <p:spPr>
          <a:xfrm>
            <a:off x="6401092" y="4051931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600" dirty="0">
                <a:latin typeface="+mn-ea"/>
                <a:ea typeface="+mn-ea"/>
              </a:rPr>
              <a:t>qna_board_write.jsp </a:t>
            </a:r>
            <a:r>
              <a:rPr kumimoji="0" lang="ko-KR" altLang="en-US" sz="1600" dirty="0">
                <a:latin typeface="+mn-ea"/>
                <a:ea typeface="+mn-ea"/>
              </a:rPr>
              <a:t>이동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C8F5EC-C259-4326-A913-57F5B91A14D9}"/>
              </a:ext>
            </a:extLst>
          </p:cNvPr>
          <p:cNvSpPr/>
          <p:nvPr/>
        </p:nvSpPr>
        <p:spPr>
          <a:xfrm>
            <a:off x="913222" y="2466975"/>
            <a:ext cx="1704975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5962185-C3DB-44EE-BB7A-9469BE720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97" r="124" b="-1675"/>
          <a:stretch/>
        </p:blipFill>
        <p:spPr>
          <a:xfrm>
            <a:off x="322040" y="3306508"/>
            <a:ext cx="5906132" cy="11849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73AD7734-9ED4-41E7-AEB2-CEFF33547A83}"/>
              </a:ext>
            </a:extLst>
          </p:cNvPr>
          <p:cNvCxnSpPr>
            <a:cxnSpLocks/>
          </p:cNvCxnSpPr>
          <p:nvPr/>
        </p:nvCxnSpPr>
        <p:spPr>
          <a:xfrm>
            <a:off x="5706910" y="4221208"/>
            <a:ext cx="694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133730-94F1-4920-B53E-25524624853D}"/>
              </a:ext>
            </a:extLst>
          </p:cNvPr>
          <p:cNvSpPr txBox="1"/>
          <p:nvPr/>
        </p:nvSpPr>
        <p:spPr>
          <a:xfrm>
            <a:off x="1765709" y="177748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400" dirty="0">
                <a:latin typeface="+mn-ea"/>
                <a:ea typeface="+mn-ea"/>
              </a:rPr>
              <a:t>qna_board_view.jsp </a:t>
            </a:r>
            <a:r>
              <a:rPr kumimoji="0" lang="ko-KR" altLang="en-US" sz="1400" dirty="0">
                <a:latin typeface="+mn-ea"/>
                <a:ea typeface="+mn-ea"/>
              </a:rPr>
              <a:t>이동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80EB69C6-43CD-45BA-87C6-EE5934FE2C3C}"/>
              </a:ext>
            </a:extLst>
          </p:cNvPr>
          <p:cNvCxnSpPr/>
          <p:nvPr/>
        </p:nvCxnSpPr>
        <p:spPr>
          <a:xfrm flipV="1">
            <a:off x="1765709" y="2124694"/>
            <a:ext cx="290513" cy="34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FC601FA0-E589-4894-95AC-6F645ACE0DD6}"/>
              </a:ext>
            </a:extLst>
          </p:cNvPr>
          <p:cNvGrpSpPr/>
          <p:nvPr/>
        </p:nvGrpSpPr>
        <p:grpSpPr>
          <a:xfrm>
            <a:off x="814353" y="4770086"/>
            <a:ext cx="2713481" cy="1721233"/>
            <a:chOff x="6479175" y="1777480"/>
            <a:chExt cx="2713481" cy="172123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A629351D-1D8D-4448-957D-C8E8B3AF0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375" t="5848" r="72850" b="4693"/>
            <a:stretch/>
          </p:blipFill>
          <p:spPr>
            <a:xfrm>
              <a:off x="6479175" y="1777480"/>
              <a:ext cx="694182" cy="172123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CBAF14CE-2A4A-4F1A-98EC-2C2C19798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072" t="5848" r="7616" b="76556"/>
            <a:stretch/>
          </p:blipFill>
          <p:spPr>
            <a:xfrm>
              <a:off x="7201932" y="1808550"/>
              <a:ext cx="1990724" cy="3385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5B96EB-14EE-4183-9D39-857FD4D2ACC2}"/>
              </a:ext>
            </a:extLst>
          </p:cNvPr>
          <p:cNvSpPr txBox="1"/>
          <p:nvPr/>
        </p:nvSpPr>
        <p:spPr>
          <a:xfrm>
            <a:off x="3390900" y="5393323"/>
            <a:ext cx="270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600">
                <a:latin typeface="+mn-ea"/>
                <a:ea typeface="+mn-ea"/>
              </a:rPr>
              <a:t>qna_board_list.jsp </a:t>
            </a:r>
            <a:r>
              <a:rPr kumimoji="0" lang="ko-KR" altLang="en-US" sz="1600">
                <a:latin typeface="+mn-ea"/>
                <a:ea typeface="+mn-ea"/>
              </a:rPr>
              <a:t>이동</a:t>
            </a:r>
            <a:endParaRPr lang="ko-KR" altLang="en-US" sz="1600">
              <a:latin typeface="+mn-ea"/>
              <a:ea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522E6751-19E0-49F1-8AFA-16435FB65E0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275106" y="5139710"/>
            <a:ext cx="115794" cy="422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view - 3)qna_board_view.jsp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2E4715-9767-441F-99D2-4C3E9F404E45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익명구현게시판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CE1A57F-FEA4-439F-B6A8-7BCD6E5D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0" y="1470246"/>
            <a:ext cx="7775645" cy="4861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379FFC-3F62-4203-A377-46E372C74ED5}"/>
              </a:ext>
            </a:extLst>
          </p:cNvPr>
          <p:cNvSpPr txBox="1"/>
          <p:nvPr/>
        </p:nvSpPr>
        <p:spPr>
          <a:xfrm>
            <a:off x="3809250" y="6442806"/>
            <a:ext cx="2249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400" dirty="0">
                <a:latin typeface="+mn-ea"/>
                <a:ea typeface="+mn-ea"/>
              </a:rPr>
              <a:t>qna_board_pwdCheck.jsp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9512066C-0956-4D3C-8EE4-95B876449E6B}"/>
              </a:ext>
            </a:extLst>
          </p:cNvPr>
          <p:cNvCxnSpPr/>
          <p:nvPr/>
        </p:nvCxnSpPr>
        <p:spPr>
          <a:xfrm>
            <a:off x="4759031" y="6156140"/>
            <a:ext cx="0" cy="2672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35CEC198-443E-4473-9220-1B6A7B8FF1EB}"/>
              </a:ext>
            </a:extLst>
          </p:cNvPr>
          <p:cNvSpPr txBox="1">
            <a:spLocks/>
          </p:cNvSpPr>
          <p:nvPr/>
        </p:nvSpPr>
        <p:spPr>
          <a:xfrm>
            <a:off x="3330849" y="3600821"/>
            <a:ext cx="3886200" cy="10664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rgbClr val="00B050"/>
                </a:solidFill>
              </a:rPr>
              <a:t>글을 읽는 경우에는 모든 내용을 수정하지 못하도록 하고</a:t>
            </a:r>
            <a:endParaRPr lang="en-US" altLang="ko-KR" sz="1800" b="1" dirty="0">
              <a:solidFill>
                <a:srgbClr val="00B050"/>
              </a:solidFill>
            </a:endParaRPr>
          </a:p>
          <a:p>
            <a:r>
              <a:rPr lang="ko-KR" altLang="en-US" sz="1800" b="1" dirty="0">
                <a:solidFill>
                  <a:srgbClr val="00B050"/>
                </a:solidFill>
              </a:rPr>
              <a:t>파일 다운로드만 가능하도록 한다</a:t>
            </a:r>
          </a:p>
        </p:txBody>
      </p:sp>
    </p:spTree>
    <p:extLst>
      <p:ext uri="{BB962C8B-B14F-4D97-AF65-F5344CB8AC3E}">
        <p14:creationId xmlns:p14="http://schemas.microsoft.com/office/powerpoint/2010/main" val="138135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Words>712</Words>
  <Application>Microsoft Office PowerPoint</Application>
  <PresentationFormat>화면 슬라이드 쇼(4:3)</PresentationFormat>
  <Paragraphs>201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Wingdings</vt:lpstr>
      <vt:lpstr>나눔고딕</vt:lpstr>
      <vt:lpstr>Arial</vt:lpstr>
      <vt:lpstr>HY헤드라인M</vt:lpstr>
      <vt:lpstr>맑은 고딕</vt:lpstr>
      <vt:lpstr>Office 테마</vt:lpstr>
      <vt:lpstr>익명 계층형 게시판 </vt:lpstr>
      <vt:lpstr>DB설계</vt:lpstr>
      <vt:lpstr>Action 클래스</vt:lpstr>
      <vt:lpstr>Service 클래스</vt:lpstr>
      <vt:lpstr>view </vt:lpstr>
      <vt:lpstr>view – index.html</vt:lpstr>
      <vt:lpstr>view -1)qna_board_write.jsp</vt:lpstr>
      <vt:lpstr>view - 2)qna_board_list.jsp</vt:lpstr>
      <vt:lpstr>view - 3)qna_board_view.jsp</vt:lpstr>
      <vt:lpstr>view - 4)qna_board_reply.jsp</vt:lpstr>
      <vt:lpstr>view - 5)qna_board_modify.jsp</vt:lpstr>
      <vt:lpstr>view - 6)qna_board_pwdCheck.jsp</vt:lpstr>
      <vt:lpstr>답변글 처리</vt:lpstr>
      <vt:lpstr>답변 글 처리</vt:lpstr>
      <vt:lpstr>답변 글 처리</vt:lpstr>
      <vt:lpstr>답변 글 처리</vt:lpstr>
      <vt:lpstr>페이징 처리</vt:lpstr>
      <vt:lpstr>페이징 처리</vt:lpstr>
      <vt:lpstr>페이징 처리</vt:lpstr>
      <vt:lpstr>페이징 처리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park jinkyung</cp:lastModifiedBy>
  <cp:revision>203</cp:revision>
  <cp:lastPrinted>2011-08-28T13:13:29Z</cp:lastPrinted>
  <dcterms:created xsi:type="dcterms:W3CDTF">2011-08-24T01:05:33Z</dcterms:created>
  <dcterms:modified xsi:type="dcterms:W3CDTF">2019-03-17T11:12:35Z</dcterms:modified>
</cp:coreProperties>
</file>