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516" r:id="rId3"/>
    <p:sldId id="522" r:id="rId4"/>
    <p:sldId id="521" r:id="rId5"/>
    <p:sldId id="517" r:id="rId6"/>
    <p:sldId id="518" r:id="rId7"/>
    <p:sldId id="520" r:id="rId8"/>
    <p:sldId id="519" r:id="rId9"/>
    <p:sldId id="525" r:id="rId10"/>
    <p:sldId id="528" r:id="rId11"/>
    <p:sldId id="526" r:id="rId12"/>
    <p:sldId id="527" r:id="rId13"/>
    <p:sldId id="529" r:id="rId14"/>
    <p:sldId id="523" r:id="rId15"/>
    <p:sldId id="531" r:id="rId16"/>
    <p:sldId id="532" r:id="rId17"/>
    <p:sldId id="533" r:id="rId18"/>
    <p:sldId id="530" r:id="rId19"/>
  </p:sldIdLst>
  <p:sldSz cx="9144000" cy="6858000" type="screen4x3"/>
  <p:notesSz cx="6805613" cy="9939338"/>
  <p:embeddedFontLst>
    <p:embeddedFont>
      <p:font typeface="Arial Unicode MS" panose="020B0604020202020204" pitchFamily="50" charset="-127"/>
      <p:regular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0206BE"/>
    <a:srgbClr val="FFFFFF"/>
    <a:srgbClr val="FDFAE7"/>
    <a:srgbClr val="8DBDF7"/>
    <a:srgbClr val="3D3C3E"/>
    <a:srgbClr val="063656"/>
    <a:srgbClr val="08456E"/>
    <a:srgbClr val="569CF0"/>
    <a:srgbClr val="5D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78" y="67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49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51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35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64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97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552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82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9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6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6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0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cg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3" y="253649"/>
            <a:ext cx="8410027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</a:rPr>
              <a:t>Maven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71113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– 1) 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자바 프로젝트 생성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3AE59B-CCD8-4147-8377-14813FE34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1" y="1946866"/>
            <a:ext cx="7703866" cy="3475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1903BC-3387-4BAF-B124-742AAFCB287C}"/>
              </a:ext>
            </a:extLst>
          </p:cNvPr>
          <p:cNvSpPr txBox="1"/>
          <p:nvPr/>
        </p:nvSpPr>
        <p:spPr>
          <a:xfrm>
            <a:off x="364803" y="1435628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pom.xml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78984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– 2) 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컴파일과 실행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4" name="Picture 2" descr=": compile &#10;com. sprung :mvn-app &#10;] Building mvn-app I.Ø-SNAPSHOT &#10;--------------------------------[ jar ">
            <a:extLst>
              <a:ext uri="{FF2B5EF4-FFF2-40B4-BE49-F238E27FC236}">
                <a16:creationId xmlns:a16="http://schemas.microsoft.com/office/drawing/2014/main" id="{DBFC48AF-0C50-45F7-B13C-FED646EB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6" y="1923949"/>
            <a:ext cx="61055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PIJOM 011êH ">
            <a:extLst>
              <a:ext uri="{FF2B5EF4-FFF2-40B4-BE49-F238E27FC236}">
                <a16:creationId xmlns:a16="http://schemas.microsoft.com/office/drawing/2014/main" id="{8156034A-6BD2-4986-ADFC-BF581A86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6" y="4097760"/>
            <a:ext cx="69818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4A0501-DEFD-464C-88F1-CEE0CE109581}"/>
              </a:ext>
            </a:extLst>
          </p:cNvPr>
          <p:cNvSpPr txBox="1"/>
          <p:nvPr/>
        </p:nvSpPr>
        <p:spPr>
          <a:xfrm>
            <a:off x="364803" y="1435628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컴파일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942AA-186C-48EF-9C0F-54CE4676CF02}"/>
              </a:ext>
            </a:extLst>
          </p:cNvPr>
          <p:cNvSpPr txBox="1"/>
          <p:nvPr/>
        </p:nvSpPr>
        <p:spPr>
          <a:xfrm>
            <a:off x="364803" y="3657702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13111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Goal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32011-D698-4415-BB9F-32E1845F4D05}"/>
              </a:ext>
            </a:extLst>
          </p:cNvPr>
          <p:cNvSpPr txBox="1"/>
          <p:nvPr/>
        </p:nvSpPr>
        <p:spPr>
          <a:xfrm>
            <a:off x="364803" y="1569493"/>
            <a:ext cx="84060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골에 무엇을 지정하는가에 따라 실행할 처리 내용이 달라지게 됨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종류 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C8688A0A-6569-42DC-AF1B-1FF44C268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7088"/>
              </p:ext>
            </p:extLst>
          </p:nvPr>
        </p:nvGraphicFramePr>
        <p:xfrm>
          <a:off x="741880" y="2559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557662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1021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goal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명령어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77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컴파일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mvn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compile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1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유닛 테스트용 컴파일</a:t>
                      </a:r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mvn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test-compile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4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유닛 테스트</a:t>
                      </a:r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mvn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test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프로그램 패키징</a:t>
                      </a:r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mvn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package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5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프로젝트 클린업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mvn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clean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16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1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Goal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32011-D698-4415-BB9F-32E1845F4D05}"/>
              </a:ext>
            </a:extLst>
          </p:cNvPr>
          <p:cNvSpPr txBox="1"/>
          <p:nvPr/>
        </p:nvSpPr>
        <p:spPr>
          <a:xfrm>
            <a:off x="364803" y="1569493"/>
            <a:ext cx="335873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goal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 따라서 플러그인을 연결하고 사용하는 형태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11F2B1-9465-458E-BFE6-3FEF54EB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578" y="1281894"/>
            <a:ext cx="48482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5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이클립스에서 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사용하기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E717-30D6-45C2-801B-202B5F96A1B9}"/>
              </a:ext>
            </a:extLst>
          </p:cNvPr>
          <p:cNvSpPr txBox="1"/>
          <p:nvPr/>
        </p:nvSpPr>
        <p:spPr>
          <a:xfrm>
            <a:off x="364803" y="1512711"/>
            <a:ext cx="8406000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Maven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은 플러그인으로 이클립스에 포함된 상태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Maven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생성</a:t>
            </a:r>
          </a:p>
        </p:txBody>
      </p:sp>
      <p:pic>
        <p:nvPicPr>
          <p:cNvPr id="6146" name="Picture 2" descr="х &#10;раГ0Јё &#10;y.DS шод spaf0Jd излел :рачз &#10;излел А &#10;»af0Jd излел е &#10;рецм е paps &#10;магм ">
            <a:extLst>
              <a:ext uri="{FF2B5EF4-FFF2-40B4-BE49-F238E27FC236}">
                <a16:creationId xmlns:a16="http://schemas.microsoft.com/office/drawing/2014/main" id="{E55582DC-9DCE-4EAF-9913-E17438FB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03" y="2674464"/>
            <a:ext cx="6178906" cy="307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9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이클립스에서 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사용하기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220" name="Picture 4" descr="New Maven Project &#10;New Maven project &#10;Select project name and location &#10;Create simple project (skip archetype selection) &#10;Z] use default Workspace location &#10;Location: &#10;D Add project(s) to working set &#10;Working set: &#10;Advanced &#10;More ">
            <a:extLst>
              <a:ext uri="{FF2B5EF4-FFF2-40B4-BE49-F238E27FC236}">
                <a16:creationId xmlns:a16="http://schemas.microsoft.com/office/drawing/2014/main" id="{97BA69FB-D398-4472-84AF-E77346E13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5" y="1720329"/>
            <a:ext cx="57245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New Maven Project &#10;New Maven project &#10;Select an Archetype &#10;Catalog: All Catalogs &#10;Filter: &#10;Group Id &#10;org.apache.maven.archetypes &#10;org.apache.maven.archetypes &#10;org.apache.maven.archetypes &#10;org.apache.maven.archetypes &#10;org.apache.maven.archetypes &#10;or chemaven arch &#10;or chemevenGrch &#10;Artifact Id &#10;maven-archetype-archetype &#10;maven-archetype-j2ee-simple &#10;maven-archetype-plugin &#10;maven-archetype-plugin-site &#10;maven-archetype-portlet &#10;Version &#10;1.0 &#10;1.0 &#10;1.1 &#10;1.0.1 &#10;1 a-al ha-4 &#10;maven-arch &#10;maven-arch &#10;- roflles &#10;- uickstart &#10;An archetype which contains a sample Maven project. &#10;Configure._ &#10;Add Archetype._ &#10;Z] Show the last version of Archetype only &#10;Advanced &#10;&lt; Sack &#10;D Include snapshot archetypes &#10;Next &gt; ">
            <a:extLst>
              <a:ext uri="{FF2B5EF4-FFF2-40B4-BE49-F238E27FC236}">
                <a16:creationId xmlns:a16="http://schemas.microsoft.com/office/drawing/2014/main" id="{5F66BCF9-C275-4AEC-AFC3-F1701F10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18" y="1974729"/>
            <a:ext cx="5281684" cy="468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31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이클립스에서 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사용하기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218" name="Picture 2" descr="v myapp &#10;v src/main/java &#10;v com-my myapp &#10;) APPjava &#10;v srvtest/java &#10;v com-my myapp &#10;) 기 APPTest.java &#10;프로그램 전제 소스 &#10;단위 테스트를 위한 소스 크드 &#10;〉 JRE System Library Ljdkl 80-162] &#10;) Maven Dependencies &#10;) b srC &#10;〉 b target &#10;콤 pomxml &#10;에이븐 필드 파에 ">
            <a:extLst>
              <a:ext uri="{FF2B5EF4-FFF2-40B4-BE49-F238E27FC236}">
                <a16:creationId xmlns:a16="http://schemas.microsoft.com/office/drawing/2014/main" id="{9517C3D4-8288-44AB-BCCC-2A80BB29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4369701"/>
            <a:ext cx="40576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New Maven Project &#10;New Maven project &#10;Specify Archetype parameters &#10;Group Idi &#10;Artifact Id &#10;Versiom &#10;Package: &#10;com my &#10;CC: -SNAPSHOT &#10;commyImyapp &#10;Properties available from archetype: &#10;Name &#10;Advanced &#10;Value &#10;Remove &#10;Finish ">
            <a:extLst>
              <a:ext uri="{FF2B5EF4-FFF2-40B4-BE49-F238E27FC236}">
                <a16:creationId xmlns:a16="http://schemas.microsoft.com/office/drawing/2014/main" id="{3729779E-9106-4C61-B847-3A9F2E0E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409379"/>
            <a:ext cx="57340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8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이클립스에서 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사용하기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218" name="Picture 2" descr="v myapp &#10;v src/main/java &#10;v com-my myapp &#10;) APPjava &#10;v srvtest/java &#10;v com-my myapp &#10;) 기 APPTest.java &#10;프로그램 전제 소스 &#10;단위 테스트를 위한 소스 크드 &#10;〉 JRE System Library Ljdkl 80-162] &#10;) Maven Dependencies &#10;) b srC &#10;〉 b target &#10;콤 pomxml &#10;에이븐 필드 파에 ">
            <a:extLst>
              <a:ext uri="{FF2B5EF4-FFF2-40B4-BE49-F238E27FC236}">
                <a16:creationId xmlns:a16="http://schemas.microsoft.com/office/drawing/2014/main" id="{9517C3D4-8288-44AB-BCCC-2A80BB29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3" y="2017666"/>
            <a:ext cx="5515856" cy="282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4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참고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] pom.xml 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작성을 위한 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설정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E717-30D6-45C2-801B-202B5F96A1B9}"/>
              </a:ext>
            </a:extLst>
          </p:cNvPr>
          <p:cNvSpPr txBox="1"/>
          <p:nvPr/>
        </p:nvSpPr>
        <p:spPr>
          <a:xfrm>
            <a:off x="364803" y="1512711"/>
            <a:ext cx="8406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Maven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검색 후 사용하기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C5694C-1517-4F02-B0F1-FC7252E1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2" y="2109835"/>
            <a:ext cx="2924175" cy="411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D65E8E-7937-42CD-A5F5-CB8523A4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633" y="2109835"/>
            <a:ext cx="50768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개발 환경의 변화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54F2446-05BB-4BBC-90DE-51CAB2E1DDDF}"/>
              </a:ext>
            </a:extLst>
          </p:cNvPr>
          <p:cNvGrpSpPr/>
          <p:nvPr/>
        </p:nvGrpSpPr>
        <p:grpSpPr>
          <a:xfrm>
            <a:off x="485653" y="2057400"/>
            <a:ext cx="7908002" cy="1561825"/>
            <a:chOff x="521748" y="2791326"/>
            <a:chExt cx="7908002" cy="1561825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11B54B39-6F25-4C23-8D61-3B28DFD13863}"/>
                </a:ext>
              </a:extLst>
            </p:cNvPr>
            <p:cNvSpPr/>
            <p:nvPr/>
          </p:nvSpPr>
          <p:spPr>
            <a:xfrm>
              <a:off x="521748" y="2791326"/>
              <a:ext cx="7908002" cy="1561825"/>
            </a:xfrm>
            <a:prstGeom prst="cube">
              <a:avLst>
                <a:gd name="adj" fmla="val 75549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IDE</a:t>
              </a:r>
              <a:r>
                <a:rPr lang="ko-KR" altLang="en-US"/>
                <a:t> </a:t>
              </a:r>
              <a:r>
                <a:rPr lang="en-US" altLang="ko-KR"/>
                <a:t>(</a:t>
              </a:r>
              <a:r>
                <a:rPr lang="ko-KR" altLang="en-US"/>
                <a:t>이클립스</a:t>
              </a:r>
              <a:r>
                <a:rPr lang="en-US" altLang="ko-KR"/>
                <a:t>)</a:t>
              </a:r>
              <a:endParaRPr lang="ko-KR" altLang="en-US"/>
            </a:p>
          </p:txBody>
        </p:sp>
        <p:sp>
          <p:nvSpPr>
            <p:cNvPr id="4" name="정육면체 3">
              <a:extLst>
                <a:ext uri="{FF2B5EF4-FFF2-40B4-BE49-F238E27FC236}">
                  <a16:creationId xmlns:a16="http://schemas.microsoft.com/office/drawing/2014/main" id="{0F9982E4-A3D5-40B8-B3CA-1A8B6AEE0F01}"/>
                </a:ext>
              </a:extLst>
            </p:cNvPr>
            <p:cNvSpPr/>
            <p:nvPr/>
          </p:nvSpPr>
          <p:spPr>
            <a:xfrm>
              <a:off x="1443789" y="2993580"/>
              <a:ext cx="1503948" cy="709863"/>
            </a:xfrm>
            <a:prstGeom prst="cub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+mn-ea"/>
                </a:rPr>
                <a:t>코드편집기</a:t>
              </a:r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A5A918A6-77DE-46E9-9472-A71B267C1575}"/>
                </a:ext>
              </a:extLst>
            </p:cNvPr>
            <p:cNvSpPr/>
            <p:nvPr/>
          </p:nvSpPr>
          <p:spPr>
            <a:xfrm>
              <a:off x="3031768" y="2993580"/>
              <a:ext cx="1503948" cy="709863"/>
            </a:xfrm>
            <a:prstGeom prst="cub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+mn-ea"/>
                </a:rPr>
                <a:t>컴파일러</a:t>
              </a:r>
            </a:p>
          </p:txBody>
        </p: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334CC7E8-43A4-4DB7-9712-80F2D3F17A23}"/>
                </a:ext>
              </a:extLst>
            </p:cNvPr>
            <p:cNvSpPr/>
            <p:nvPr/>
          </p:nvSpPr>
          <p:spPr>
            <a:xfrm>
              <a:off x="4572000" y="2993581"/>
              <a:ext cx="1329679" cy="709863"/>
            </a:xfrm>
            <a:prstGeom prst="cub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+mn-ea"/>
                </a:rPr>
                <a:t>실행</a:t>
              </a:r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E0BF6F3B-C9F1-4D08-AA82-91E5F496EB46}"/>
                </a:ext>
              </a:extLst>
            </p:cNvPr>
            <p:cNvSpPr/>
            <p:nvPr/>
          </p:nvSpPr>
          <p:spPr>
            <a:xfrm>
              <a:off x="6033647" y="2993580"/>
              <a:ext cx="1329679" cy="709863"/>
            </a:xfrm>
            <a:prstGeom prst="cub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+mn-ea"/>
                </a:rPr>
                <a:t>콘솔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86A37B-4531-4C8D-A29C-4921AA01D86E}"/>
              </a:ext>
            </a:extLst>
          </p:cNvPr>
          <p:cNvSpPr txBox="1"/>
          <p:nvPr/>
        </p:nvSpPr>
        <p:spPr>
          <a:xfrm>
            <a:off x="485653" y="3994484"/>
            <a:ext cx="790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IDE </a:t>
            </a:r>
            <a:r>
              <a:rPr lang="ko-KR" altLang="en-US"/>
              <a:t>안에서 소스를 작성</a:t>
            </a:r>
            <a:r>
              <a:rPr lang="en-US" altLang="ko-KR"/>
              <a:t>, </a:t>
            </a:r>
            <a:r>
              <a:rPr lang="ko-KR" altLang="en-US"/>
              <a:t>컴파일</a:t>
            </a:r>
            <a:r>
              <a:rPr lang="en-US" altLang="ko-KR"/>
              <a:t>, </a:t>
            </a:r>
            <a:r>
              <a:rPr lang="ko-KR" altLang="en-US"/>
              <a:t>실행</a:t>
            </a:r>
            <a:r>
              <a:rPr lang="en-US" altLang="ko-KR"/>
              <a:t>, </a:t>
            </a:r>
            <a:r>
              <a:rPr lang="ko-KR" altLang="en-US"/>
              <a:t>결과 확인</a:t>
            </a:r>
          </a:p>
        </p:txBody>
      </p:sp>
    </p:spTree>
    <p:extLst>
      <p:ext uri="{BB962C8B-B14F-4D97-AF65-F5344CB8AC3E}">
        <p14:creationId xmlns:p14="http://schemas.microsoft.com/office/powerpoint/2010/main" val="184777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개발 환경의 변화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6A37B-4531-4C8D-A29C-4921AA01D86E}"/>
              </a:ext>
            </a:extLst>
          </p:cNvPr>
          <p:cNvSpPr txBox="1"/>
          <p:nvPr/>
        </p:nvSpPr>
        <p:spPr>
          <a:xfrm>
            <a:off x="364803" y="1821702"/>
            <a:ext cx="3617651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라이브러리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자동화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배포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1802E-8EB0-41B8-A3B6-99EF32808500}"/>
              </a:ext>
            </a:extLst>
          </p:cNvPr>
          <p:cNvSpPr txBox="1"/>
          <p:nvPr/>
        </p:nvSpPr>
        <p:spPr>
          <a:xfrm>
            <a:off x="4983234" y="1991202"/>
            <a:ext cx="3617651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작성과 관련된 방대한 작업을 자동화하는 프로그램 필요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빌드 도구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A323F6F-7C2F-43E3-9A16-E49EA1BDCD2F}"/>
              </a:ext>
            </a:extLst>
          </p:cNvPr>
          <p:cNvSpPr/>
          <p:nvPr/>
        </p:nvSpPr>
        <p:spPr>
          <a:xfrm>
            <a:off x="4194824" y="2545318"/>
            <a:ext cx="372979" cy="505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빌드 도구 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E717-30D6-45C2-801B-202B5F96A1B9}"/>
              </a:ext>
            </a:extLst>
          </p:cNvPr>
          <p:cNvSpPr txBox="1"/>
          <p:nvPr/>
        </p:nvSpPr>
        <p:spPr>
          <a:xfrm>
            <a:off x="364803" y="1512711"/>
            <a:ext cx="8406000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협의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파일을 소프트웨어 가공물로 변환하는 도구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광의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지속적 통합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지속적 배포에 필요한 모든 도구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27ED84-AB6A-45FC-A524-3CA170D15D87}"/>
              </a:ext>
            </a:extLst>
          </p:cNvPr>
          <p:cNvGrpSpPr/>
          <p:nvPr/>
        </p:nvGrpSpPr>
        <p:grpSpPr>
          <a:xfrm>
            <a:off x="744123" y="3330412"/>
            <a:ext cx="3024017" cy="2467185"/>
            <a:chOff x="609521" y="4162926"/>
            <a:chExt cx="3024017" cy="246718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65628D0-3D9F-490C-BD65-44CD51813D30}"/>
                </a:ext>
              </a:extLst>
            </p:cNvPr>
            <p:cNvSpPr/>
            <p:nvPr/>
          </p:nvSpPr>
          <p:spPr>
            <a:xfrm>
              <a:off x="1126880" y="4996429"/>
              <a:ext cx="1395663" cy="5775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</a:t>
              </a:r>
            </a:p>
          </p:txBody>
        </p:sp>
        <p:sp>
          <p:nvSpPr>
            <p:cNvPr id="10" name="말풍선: 모서리가 둥근 사각형 9">
              <a:extLst>
                <a:ext uri="{FF2B5EF4-FFF2-40B4-BE49-F238E27FC236}">
                  <a16:creationId xmlns:a16="http://schemas.microsoft.com/office/drawing/2014/main" id="{1AC53ADD-DE08-42A2-BB1D-B5FD15E0A67B}"/>
                </a:ext>
              </a:extLst>
            </p:cNvPr>
            <p:cNvSpPr/>
            <p:nvPr/>
          </p:nvSpPr>
          <p:spPr>
            <a:xfrm>
              <a:off x="2418348" y="4162926"/>
              <a:ext cx="1215190" cy="608729"/>
            </a:xfrm>
            <a:prstGeom prst="wedgeRoundRectCallout">
              <a:avLst>
                <a:gd name="adj1" fmla="val -47566"/>
                <a:gd name="adj2" fmla="val 86218"/>
                <a:gd name="adj3" fmla="val 16667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테스트</a:t>
              </a:r>
            </a:p>
          </p:txBody>
        </p:sp>
        <p:sp>
          <p:nvSpPr>
            <p:cNvPr id="11" name="말풍선: 모서리가 둥근 사각형 10">
              <a:extLst>
                <a:ext uri="{FF2B5EF4-FFF2-40B4-BE49-F238E27FC236}">
                  <a16:creationId xmlns:a16="http://schemas.microsoft.com/office/drawing/2014/main" id="{28CA2292-6469-45FF-BBDC-6FA846489D2E}"/>
                </a:ext>
              </a:extLst>
            </p:cNvPr>
            <p:cNvSpPr/>
            <p:nvPr/>
          </p:nvSpPr>
          <p:spPr>
            <a:xfrm>
              <a:off x="609521" y="4162926"/>
              <a:ext cx="1215190" cy="608729"/>
            </a:xfrm>
            <a:prstGeom prst="wedgeRoundRectCallout">
              <a:avLst>
                <a:gd name="adj1" fmla="val 31642"/>
                <a:gd name="adj2" fmla="val 88195"/>
                <a:gd name="adj3" fmla="val 16667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압축</a:t>
              </a:r>
            </a:p>
          </p:txBody>
        </p:sp>
        <p:sp>
          <p:nvSpPr>
            <p:cNvPr id="12" name="말풍선: 모서리가 둥근 사각형 11">
              <a:extLst>
                <a:ext uri="{FF2B5EF4-FFF2-40B4-BE49-F238E27FC236}">
                  <a16:creationId xmlns:a16="http://schemas.microsoft.com/office/drawing/2014/main" id="{167113E3-759E-4C9B-A2BE-7D179E4C6827}"/>
                </a:ext>
              </a:extLst>
            </p:cNvPr>
            <p:cNvSpPr/>
            <p:nvPr/>
          </p:nvSpPr>
          <p:spPr>
            <a:xfrm>
              <a:off x="609521" y="6021382"/>
              <a:ext cx="1215190" cy="608729"/>
            </a:xfrm>
            <a:prstGeom prst="wedgeRoundRectCallout">
              <a:avLst>
                <a:gd name="adj1" fmla="val 28671"/>
                <a:gd name="adj2" fmla="val -121315"/>
                <a:gd name="adj3" fmla="val 16667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프로그램 실행</a:t>
              </a:r>
            </a:p>
          </p:txBody>
        </p:sp>
        <p:sp>
          <p:nvSpPr>
            <p:cNvPr id="13" name="말풍선: 모서리가 둥근 사각형 12">
              <a:extLst>
                <a:ext uri="{FF2B5EF4-FFF2-40B4-BE49-F238E27FC236}">
                  <a16:creationId xmlns:a16="http://schemas.microsoft.com/office/drawing/2014/main" id="{9176B13A-73FC-4B39-AE48-F85248769492}"/>
                </a:ext>
              </a:extLst>
            </p:cNvPr>
            <p:cNvSpPr/>
            <p:nvPr/>
          </p:nvSpPr>
          <p:spPr>
            <a:xfrm>
              <a:off x="2418348" y="6021382"/>
              <a:ext cx="1215190" cy="608729"/>
            </a:xfrm>
            <a:prstGeom prst="wedgeRoundRectCallout">
              <a:avLst>
                <a:gd name="adj1" fmla="val -55487"/>
                <a:gd name="adj2" fmla="val -121315"/>
                <a:gd name="adj3" fmla="val 16667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컴파일</a:t>
              </a: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9440471-4D69-4E9E-86D8-8BAED49096EC}"/>
              </a:ext>
            </a:extLst>
          </p:cNvPr>
          <p:cNvSpPr/>
          <p:nvPr/>
        </p:nvSpPr>
        <p:spPr>
          <a:xfrm>
            <a:off x="5286514" y="4301854"/>
            <a:ext cx="1395663" cy="5775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97E9F7E-8F1C-431F-96E5-15763C9CE29D}"/>
              </a:ext>
            </a:extLst>
          </p:cNvPr>
          <p:cNvSpPr/>
          <p:nvPr/>
        </p:nvSpPr>
        <p:spPr>
          <a:xfrm>
            <a:off x="6861479" y="3468351"/>
            <a:ext cx="1874008" cy="1961149"/>
          </a:xfrm>
          <a:prstGeom prst="wedgeRoundRectCallout">
            <a:avLst>
              <a:gd name="adj1" fmla="val -57874"/>
              <a:gd name="adj2" fmla="val 400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2">
            <a:extLst>
              <a:ext uri="{FF2B5EF4-FFF2-40B4-BE49-F238E27FC236}">
                <a16:creationId xmlns:a16="http://schemas.microsoft.com/office/drawing/2014/main" id="{34EF2679-332A-4D88-9702-96278A9E5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70585"/>
              </p:ext>
            </p:extLst>
          </p:nvPr>
        </p:nvGraphicFramePr>
        <p:xfrm>
          <a:off x="7146772" y="3707245"/>
          <a:ext cx="130342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421">
                  <a:extLst>
                    <a:ext uri="{9D8B030D-6E8A-4147-A177-3AD203B41FA5}">
                      <a16:colId xmlns:a16="http://schemas.microsoft.com/office/drawing/2014/main" val="3916522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컴파일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9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패키징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0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74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FE477ED-3DAA-45B8-87FA-9890E9A00012}"/>
              </a:ext>
            </a:extLst>
          </p:cNvPr>
          <p:cNvSpPr txBox="1"/>
          <p:nvPr/>
        </p:nvSpPr>
        <p:spPr>
          <a:xfrm>
            <a:off x="615630" y="2909943"/>
            <a:ext cx="361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빌드 도구를 사용하지 않을 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FFFC9E-9A47-4B29-AB3F-7E7DF13FF637}"/>
              </a:ext>
            </a:extLst>
          </p:cNvPr>
          <p:cNvSpPr txBox="1"/>
          <p:nvPr/>
        </p:nvSpPr>
        <p:spPr>
          <a:xfrm>
            <a:off x="5243936" y="2922028"/>
            <a:ext cx="361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빌드 도구를 사용</a:t>
            </a:r>
          </a:p>
        </p:txBody>
      </p:sp>
    </p:spTree>
    <p:extLst>
      <p:ext uri="{BB962C8B-B14F-4D97-AF65-F5344CB8AC3E}">
        <p14:creationId xmlns:p14="http://schemas.microsoft.com/office/powerpoint/2010/main" val="427324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빌드 도구 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– 1) Maven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E717-30D6-45C2-801B-202B5F96A1B9}"/>
              </a:ext>
            </a:extLst>
          </p:cNvPr>
          <p:cNvSpPr txBox="1"/>
          <p:nvPr/>
        </p:nvSpPr>
        <p:spPr>
          <a:xfrm>
            <a:off x="364803" y="1512711"/>
            <a:ext cx="840600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아파치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Ant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대안으로 사용됨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 소프트웨어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빌드 파일은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작성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관리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중앙저장소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https://maven.apache.org/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Junit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및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Javadoc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 생성 등의 기능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31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빌드 도구 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– 1) Maven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E717-30D6-45C2-801B-202B5F96A1B9}"/>
              </a:ext>
            </a:extLst>
          </p:cNvPr>
          <p:cNvSpPr txBox="1"/>
          <p:nvPr/>
        </p:nvSpPr>
        <p:spPr>
          <a:xfrm>
            <a:off x="364803" y="1512711"/>
            <a:ext cx="8406000" cy="37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>
                <a:hlinkClick r:id="rId3"/>
              </a:rPr>
              <a:t>http://maven.apache.org/download.cgi</a:t>
            </a:r>
            <a:r>
              <a:rPr lang="en-US" altLang="ko-KR"/>
              <a:t>)</a:t>
            </a:r>
          </a:p>
          <a:p>
            <a:pPr marL="6286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1">
              <a:lnSpc>
                <a:spcPct val="1500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압축해제</a:t>
            </a:r>
          </a:p>
        </p:txBody>
      </p:sp>
      <p:pic>
        <p:nvPicPr>
          <p:cNvPr id="1026" name="Picture 2" descr="Files &#10;Maven is distributed in several formats for your convenience. Simply pick a ready-made &#10;In order to guard against corrupted downloads/installations, it is highly recommended &#10;Binary tar.gz archive &#10;Binary zip archive &#10;Link &#10;apache-maven-3 6.3-bin.tar.gz &#10;apache-maven-3 6.3-bin.zip ">
            <a:extLst>
              <a:ext uri="{FF2B5EF4-FFF2-40B4-BE49-F238E27FC236}">
                <a16:creationId xmlns:a16="http://schemas.microsoft.com/office/drawing/2014/main" id="{6C115E01-82F2-4DBB-AAFC-4D82A0A9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4" y="2078138"/>
            <a:ext cx="5200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5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빌드 도구 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– 1) Maven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E717-30D6-45C2-801B-202B5F96A1B9}"/>
              </a:ext>
            </a:extLst>
          </p:cNvPr>
          <p:cNvSpPr txBox="1"/>
          <p:nvPr/>
        </p:nvSpPr>
        <p:spPr>
          <a:xfrm>
            <a:off x="364803" y="1512711"/>
            <a:ext cx="8406000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환경변수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1">
              <a:lnSpc>
                <a:spcPct val="1500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F6EAC1-A527-4A35-98F9-9B8C12AB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12" y="2096447"/>
            <a:ext cx="6230219" cy="1581371"/>
          </a:xfrm>
          <a:prstGeom prst="rect">
            <a:avLst/>
          </a:prstGeom>
        </p:spPr>
      </p:pic>
      <p:pic>
        <p:nvPicPr>
          <p:cNvPr id="2050" name="Picture 2" descr="-FAMI icrcscft+VVindcwsApps &#10;C:+Program Files (x86)+ScftFcrum+XecureHSM+ &#10;-FAMILY+AppData*Local+GitHubDesktcp+bin &#10;C+lJsers+SON -FAMI icrcscft+VVindcwsApps &#10;ppData*Local+Programs+Micrcscft VS &#10;gxt(D) ">
            <a:extLst>
              <a:ext uri="{FF2B5EF4-FFF2-40B4-BE49-F238E27FC236}">
                <a16:creationId xmlns:a16="http://schemas.microsoft.com/office/drawing/2014/main" id="{2C0C9FF8-C98D-4179-AE6B-D3554B76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12" y="1799343"/>
            <a:ext cx="50196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4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– 1) 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자바 프로젝트 생성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5F6EE-EAE2-4DA8-AD2B-C2F491B91F22}"/>
              </a:ext>
            </a:extLst>
          </p:cNvPr>
          <p:cNvSpPr txBox="1"/>
          <p:nvPr/>
        </p:nvSpPr>
        <p:spPr>
          <a:xfrm>
            <a:off x="364803" y="1572813"/>
            <a:ext cx="8397606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Maven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생성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archtype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프로그램의 템플릿 모음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기본값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maven-archetype-quickstart)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groupid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개발팀에 할당된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artifactid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 할당된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55E40D-2CC7-44B9-B381-3CEA5814F1D5}"/>
              </a:ext>
            </a:extLst>
          </p:cNvPr>
          <p:cNvSpPr/>
          <p:nvPr/>
        </p:nvSpPr>
        <p:spPr>
          <a:xfrm>
            <a:off x="821903" y="3473103"/>
            <a:ext cx="7690842" cy="898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333333"/>
                </a:solidFill>
                <a:latin typeface="Arial Unicode MS" panose="020B0604020202020204" pitchFamily="50" charset="-127"/>
                <a:ea typeface="Monaco"/>
              </a:rPr>
              <a:t>mvn -B archetype:generate -DgroupId=com.mycompany.app -DartifactId=my-app -DarchetypeArtifactId=maven-archetype-quickstart -DarchetypeVersion=1.4</a:t>
            </a:r>
            <a:r>
              <a:rPr lang="ko-KR" altLang="ko-KR" sz="800">
                <a:solidFill>
                  <a:schemeClr val="tx1"/>
                </a:solidFill>
              </a:rPr>
              <a:t> </a:t>
            </a:r>
            <a:endParaRPr lang="ko-KR" altLang="ko-KR" sz="4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28BB11-B38A-458A-8D2F-E7B511763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4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803" y="567764"/>
            <a:ext cx="8605043" cy="847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Maven – 1) </a:t>
            </a:r>
            <a:r>
              <a:rPr lang="ko-KR" altLang="en-US" sz="3600" b="1" spc="-150">
                <a:solidFill>
                  <a:schemeClr val="accent4">
                    <a:lumMod val="50000"/>
                  </a:schemeClr>
                </a:solidFill>
              </a:rPr>
              <a:t>자바 프로젝트 생성</a:t>
            </a:r>
            <a:r>
              <a:rPr lang="en-US" altLang="ko-KR" sz="36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1650E79-ECB3-41F4-AF9A-D4F3AAE2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7" y="1470332"/>
            <a:ext cx="7525012" cy="51924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B927CC3-9252-434C-9272-DFADC893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386" y="5675314"/>
            <a:ext cx="333375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875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16685</TotalTime>
  <Words>353</Words>
  <Application>Microsoft Office PowerPoint</Application>
  <PresentationFormat>화면 슬라이드 쇼(4:3)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Arial</vt:lpstr>
      <vt:lpstr>Arial Unicode MS</vt:lpstr>
      <vt:lpstr>맑은 고딕</vt:lpstr>
      <vt:lpstr>Office 테마</vt:lpstr>
      <vt:lpstr>Maven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808</cp:revision>
  <cp:lastPrinted>2011-08-28T13:13:29Z</cp:lastPrinted>
  <dcterms:created xsi:type="dcterms:W3CDTF">2011-08-24T01:05:33Z</dcterms:created>
  <dcterms:modified xsi:type="dcterms:W3CDTF">2020-12-20T13:16:18Z</dcterms:modified>
</cp:coreProperties>
</file>