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11" r:id="rId12"/>
    <p:sldId id="309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29" r:id="rId22"/>
    <p:sldId id="331" r:id="rId23"/>
    <p:sldId id="332" r:id="rId24"/>
    <p:sldId id="333" r:id="rId25"/>
    <p:sldId id="330" r:id="rId26"/>
    <p:sldId id="319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38"/>
      <p:bold r:id="rId39"/>
    </p:embeddedFont>
    <p:embeddedFont>
      <p:font typeface="나눔스퀘어" panose="020B0600000101010101" pitchFamily="50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휴먼엑스포" panose="02030504000101010101" pitchFamily="18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BE"/>
    <a:srgbClr val="1D314E"/>
    <a:srgbClr val="3D3C3E"/>
    <a:srgbClr val="063656"/>
    <a:srgbClr val="08456E"/>
    <a:srgbClr val="569CF0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72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3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58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3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20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13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9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0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9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8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8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9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</a:rPr>
              <a:t>JDBC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71113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문장 실행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185CA1-3024-4A92-9FEE-D3298E4E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96448"/>
              </p:ext>
            </p:extLst>
          </p:nvPr>
        </p:nvGraphicFramePr>
        <p:xfrm>
          <a:off x="364803" y="1703600"/>
          <a:ext cx="8429442" cy="446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메소드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자료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executeQuery()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같이 데이터 베이스에 변경을 주지 않는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문을 실행할 경우에 사용하며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결과로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하나의 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 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객체를 반환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557">
                <a:tc>
                  <a:txBody>
                    <a:bodyPr/>
                    <a:lstStyle/>
                    <a:p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executeUpdate()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데이터베이스의 값 또는 구조를 변경시키는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DML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Insert, update, delete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같은 질의와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create, drop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같은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구문을 사용할 때 주로 이용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수행후 영향을 받은 레코드 수를 반환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(DDL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경우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84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문장 실행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185CA1-3024-4A92-9FEE-D3298E4E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09682"/>
              </p:ext>
            </p:extLst>
          </p:nvPr>
        </p:nvGraphicFramePr>
        <p:xfrm>
          <a:off x="353082" y="1612160"/>
          <a:ext cx="842944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메소드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자료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boolean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결과가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true, </a:t>
                      </a:r>
                      <a:r>
                        <a:rPr lang="ko-KR" altLang="en-US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결과가 행수 또는 없으면 </a:t>
                      </a:r>
                      <a:r>
                        <a:rPr lang="en-US" altLang="ko-KR" sz="20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실행해야 할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문이 어떠한 종류의 것인지를 모를 경우에 유용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Statement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객체를 실행한 결과가 하나 이상의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객체를 반환하거나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ResultSet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객체와 데이터에 영향을 끼친 열의 수 등이 함께 반환될 경우에 사용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반환될 객체가 어떤 형태인지 예측 불가할 경우에도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2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예제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689B62-22AB-49D9-A20D-3DFFA9E00ED4}"/>
              </a:ext>
            </a:extLst>
          </p:cNvPr>
          <p:cNvSpPr/>
          <p:nvPr/>
        </p:nvSpPr>
        <p:spPr>
          <a:xfrm>
            <a:off x="388803" y="1736256"/>
            <a:ext cx="8382000" cy="42726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 stmt = con.createStatement();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stmt.executeQuery(sql);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 sql = “insert into test values(?, ?, ?);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PreparedStatement pstmt = con.prepareStatemnet(sql);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pstmt.executeUpdate();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CallableStatement cstmt = con.callableStatemnet(sql);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73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ResultSet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의 구조와 커서 이동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3">
            <a:extLst>
              <a:ext uri="{FF2B5EF4-FFF2-40B4-BE49-F238E27FC236}">
                <a16:creationId xmlns:a16="http://schemas.microsoft.com/office/drawing/2014/main" id="{006E19B5-704D-419E-A406-EED64034F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18357" r="6310" b="21592"/>
          <a:stretch/>
        </p:blipFill>
        <p:spPr bwMode="auto">
          <a:xfrm>
            <a:off x="871865" y="1403154"/>
            <a:ext cx="6758243" cy="337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9DDBC4-1E45-4392-AEE4-12F8D3ED8690}"/>
              </a:ext>
            </a:extLst>
          </p:cNvPr>
          <p:cNvSpPr/>
          <p:nvPr/>
        </p:nvSpPr>
        <p:spPr>
          <a:xfrm>
            <a:off x="335735" y="4907667"/>
            <a:ext cx="8525852" cy="188049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ResultSet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next()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사용 가능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이동한 위치에 데이터가 있으면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리턴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없으면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리턴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스크롤이 가능한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ResultSet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만들면 다른 위치 이동 메소드도 사용 가능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beforeFirst(), first(), afterLast(),last(), absolute(), relative(), previous()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10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ResultSet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의 구조와 커서 이동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9DDBC4-1E45-4392-AEE4-12F8D3ED8690}"/>
              </a:ext>
            </a:extLst>
          </p:cNvPr>
          <p:cNvSpPr/>
          <p:nvPr/>
        </p:nvSpPr>
        <p:spPr>
          <a:xfrm>
            <a:off x="364803" y="1403154"/>
            <a:ext cx="8406000" cy="321943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있는 행으로 커서 이동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next()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커서 이동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커서 위치는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beforeFirst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행의 데이터를 읽을려면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next()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다음 행으로 커서 이동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next()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리턴하면 데이터를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가진 행이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존재한다는 의미이며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리턴하면 더 이상 읽을 행이 없음을 의미</a:t>
            </a:r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id="{EEC492CB-29DC-4244-B952-3027CC141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63588" r="3639" b="5963"/>
          <a:stretch/>
        </p:blipFill>
        <p:spPr bwMode="auto">
          <a:xfrm>
            <a:off x="1240971" y="4864011"/>
            <a:ext cx="7022529" cy="179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51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ResultSet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의 구조와 커서 이동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9DDBC4-1E45-4392-AEE4-12F8D3ED8690}"/>
              </a:ext>
            </a:extLst>
          </p:cNvPr>
          <p:cNvSpPr/>
          <p:nvPr/>
        </p:nvSpPr>
        <p:spPr>
          <a:xfrm>
            <a:off x="364803" y="1403154"/>
            <a:ext cx="8406000" cy="47789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 데이터 얻기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1DF4CF8A-8F0D-4226-9C7C-8A633E03C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19447" r="4421" b="3992"/>
          <a:stretch/>
        </p:blipFill>
        <p:spPr bwMode="auto">
          <a:xfrm>
            <a:off x="770709" y="2018235"/>
            <a:ext cx="7298790" cy="457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44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5FA01C-1E9A-41D6-8C19-CEA7FDE3B9CA}"/>
              </a:ext>
            </a:extLst>
          </p:cNvPr>
          <p:cNvGrpSpPr/>
          <p:nvPr/>
        </p:nvGrpSpPr>
        <p:grpSpPr>
          <a:xfrm>
            <a:off x="655070" y="2196742"/>
            <a:ext cx="5421086" cy="455646"/>
            <a:chOff x="914400" y="1447800"/>
            <a:chExt cx="5421086" cy="45564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ED5B184-970C-4945-8106-6E5FC7632A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106" b="71924"/>
            <a:stretch/>
          </p:blipFill>
          <p:spPr bwMode="auto">
            <a:xfrm>
              <a:off x="914400" y="1447800"/>
              <a:ext cx="5421086" cy="455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3D907F-F66B-45ED-B58B-DD28C03F48FB}"/>
                </a:ext>
              </a:extLst>
            </p:cNvPr>
            <p:cNvSpPr/>
            <p:nvPr/>
          </p:nvSpPr>
          <p:spPr>
            <a:xfrm>
              <a:off x="3429000" y="1447800"/>
              <a:ext cx="1752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A577AD6-B19D-41A5-B300-449CE0E71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4271" r="53408" b="53704"/>
          <a:stretch/>
        </p:blipFill>
        <p:spPr>
          <a:xfrm>
            <a:off x="655070" y="3494625"/>
            <a:ext cx="3506650" cy="2169665"/>
          </a:xfrm>
          <a:prstGeom prst="rect">
            <a:avLst/>
          </a:prstGeom>
        </p:spPr>
      </p:pic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A5DF8D4D-0B5B-4EFD-A075-FFD2070CE2D3}"/>
              </a:ext>
            </a:extLst>
          </p:cNvPr>
          <p:cNvSpPr txBox="1">
            <a:spLocks/>
          </p:cNvSpPr>
          <p:nvPr/>
        </p:nvSpPr>
        <p:spPr>
          <a:xfrm>
            <a:off x="368300" y="1593596"/>
            <a:ext cx="8686800" cy="42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화면 하단의 </a:t>
            </a:r>
            <a:r>
              <a:rPr lang="en-US" altLang="ko-KR" sz="2000">
                <a:solidFill>
                  <a:schemeClr val="tx1"/>
                </a:solidFill>
              </a:rPr>
              <a:t>Data Source Explorer </a:t>
            </a:r>
            <a:r>
              <a:rPr lang="ko-KR" altLang="en-US" sz="200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1FEE44F8-D4AB-49A8-B176-0E154A2055A3}"/>
              </a:ext>
            </a:extLst>
          </p:cNvPr>
          <p:cNvSpPr txBox="1">
            <a:spLocks/>
          </p:cNvSpPr>
          <p:nvPr/>
        </p:nvSpPr>
        <p:spPr>
          <a:xfrm>
            <a:off x="368300" y="3053985"/>
            <a:ext cx="8686800" cy="42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Data Source Explorer </a:t>
            </a:r>
            <a:r>
              <a:rPr lang="ko-KR" altLang="en-US" sz="2000">
                <a:solidFill>
                  <a:schemeClr val="tx1"/>
                </a:solidFill>
              </a:rPr>
              <a:t>에서 마우스 우측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AC199-4FBB-43DF-A0FE-4F42FECD4BB5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74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38685-F92E-4704-9D8F-435043DB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6" y="1417638"/>
            <a:ext cx="4708333" cy="5325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DBA66-AA4C-4729-880B-5304D06EE6E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0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BAE73-88F9-4F5F-A7D0-D4E567808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5" b="26487"/>
          <a:stretch/>
        </p:blipFill>
        <p:spPr>
          <a:xfrm>
            <a:off x="540204" y="1638300"/>
            <a:ext cx="7563505" cy="4648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910010-8D7B-48EE-A0E9-444EB8DE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973" y="4993684"/>
            <a:ext cx="7200556" cy="1670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39C40-872D-44C9-BA13-2AE4DDC0DA1E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410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E6D8F-6626-49B9-9315-074AFFA8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" b="28206"/>
          <a:stretch/>
        </p:blipFill>
        <p:spPr>
          <a:xfrm>
            <a:off x="590004" y="1833836"/>
            <a:ext cx="6320247" cy="3757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8AD0F-2023-4CAE-9BED-5E581C510116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5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웹 프로그램과 데이터베이스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6F368-9A62-4074-AEA4-0BA770C3E40B}"/>
              </a:ext>
            </a:extLst>
          </p:cNvPr>
          <p:cNvSpPr txBox="1"/>
          <p:nvPr/>
        </p:nvSpPr>
        <p:spPr>
          <a:xfrm>
            <a:off x="1293116" y="2852769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브라우저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F5982A-B7D7-45D6-9F73-1A0487B17D0C}"/>
              </a:ext>
            </a:extLst>
          </p:cNvPr>
          <p:cNvGrpSpPr/>
          <p:nvPr/>
        </p:nvGrpSpPr>
        <p:grpSpPr>
          <a:xfrm>
            <a:off x="472136" y="3285611"/>
            <a:ext cx="3962400" cy="3377158"/>
            <a:chOff x="457200" y="2795042"/>
            <a:chExt cx="3962400" cy="3377158"/>
          </a:xfrm>
        </p:grpSpPr>
        <p:pic>
          <p:nvPicPr>
            <p:cNvPr id="18" name="Picture 2" descr="C:\Users\Mr.son\AppData\Local\Microsoft\Windows\Temporary Internet Files\Content.IE5\72B6B5SW\monitor-1130493_960_720[1].png">
              <a:extLst>
                <a:ext uri="{FF2B5EF4-FFF2-40B4-BE49-F238E27FC236}">
                  <a16:creationId xmlns:a16="http://schemas.microsoft.com/office/drawing/2014/main" id="{F39ACEB0-74F3-490F-A2F5-3A87BC1C8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795042"/>
              <a:ext cx="3962400" cy="337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9" descr="C:\Users\Mr.son\AppData\Local\Microsoft\Windows\Temporary Internet Files\Content.IE5\72B6B5SW\08010821[1].jpg">
              <a:extLst>
                <a:ext uri="{FF2B5EF4-FFF2-40B4-BE49-F238E27FC236}">
                  <a16:creationId xmlns:a16="http://schemas.microsoft.com/office/drawing/2014/main" id="{235896ED-0D57-419D-B92F-8540CA74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931" y="2971801"/>
              <a:ext cx="3657600" cy="195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06994622-F300-49F0-8999-B50C013A7374}"/>
              </a:ext>
            </a:extLst>
          </p:cNvPr>
          <p:cNvSpPr/>
          <p:nvPr/>
        </p:nvSpPr>
        <p:spPr>
          <a:xfrm>
            <a:off x="5196536" y="1862169"/>
            <a:ext cx="1752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9BAAB5F-A0D1-4A86-9BDD-60EBA3CF332A}"/>
              </a:ext>
            </a:extLst>
          </p:cNvPr>
          <p:cNvCxnSpPr/>
          <p:nvPr/>
        </p:nvCxnSpPr>
        <p:spPr>
          <a:xfrm>
            <a:off x="5316860" y="2471769"/>
            <a:ext cx="10226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07E8BF8-0D8C-4EAD-8F67-110A34D4E581}"/>
              </a:ext>
            </a:extLst>
          </p:cNvPr>
          <p:cNvCxnSpPr/>
          <p:nvPr/>
        </p:nvCxnSpPr>
        <p:spPr>
          <a:xfrm flipH="1">
            <a:off x="4261922" y="2796783"/>
            <a:ext cx="838200" cy="4328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154A8B-C92F-4E75-AA65-99AD37B8878F}"/>
              </a:ext>
            </a:extLst>
          </p:cNvPr>
          <p:cNvSpPr/>
          <p:nvPr/>
        </p:nvSpPr>
        <p:spPr>
          <a:xfrm>
            <a:off x="6415736" y="2215177"/>
            <a:ext cx="1981200" cy="98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jsp/servlet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2">
            <a:extLst>
              <a:ext uri="{FF2B5EF4-FFF2-40B4-BE49-F238E27FC236}">
                <a16:creationId xmlns:a16="http://schemas.microsoft.com/office/drawing/2014/main" id="{5A366219-82F4-4B7F-9209-6CC684257E17}"/>
              </a:ext>
            </a:extLst>
          </p:cNvPr>
          <p:cNvSpPr/>
          <p:nvPr/>
        </p:nvSpPr>
        <p:spPr>
          <a:xfrm>
            <a:off x="6415736" y="4300569"/>
            <a:ext cx="19812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066E3E-E372-433D-9E3C-399EDE9EA6DB}"/>
              </a:ext>
            </a:extLst>
          </p:cNvPr>
          <p:cNvGrpSpPr/>
          <p:nvPr/>
        </p:nvGrpSpPr>
        <p:grpSpPr>
          <a:xfrm>
            <a:off x="6949136" y="4974190"/>
            <a:ext cx="1002778" cy="1002778"/>
            <a:chOff x="6934200" y="4343400"/>
            <a:chExt cx="1002778" cy="1002778"/>
          </a:xfrm>
        </p:grpSpPr>
        <p:pic>
          <p:nvPicPr>
            <p:cNvPr id="27" name="Picture 10" descr="C:\Users\Mr.son\AppData\Local\Microsoft\Windows\Temporary Internet Files\Content.IE5\9HWRMDCP\database256[1].gif">
              <a:extLst>
                <a:ext uri="{FF2B5EF4-FFF2-40B4-BE49-F238E27FC236}">
                  <a16:creationId xmlns:a16="http://schemas.microsoft.com/office/drawing/2014/main" id="{5AE74F46-46AF-4B17-8153-881C8D4CC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4343400"/>
              <a:ext cx="1002778" cy="1002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733B2-E475-4BFD-A5AB-0A967FDF815E}"/>
                </a:ext>
              </a:extLst>
            </p:cNvPr>
            <p:cNvSpPr txBox="1"/>
            <p:nvPr/>
          </p:nvSpPr>
          <p:spPr>
            <a:xfrm>
              <a:off x="7237338" y="4772615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/>
                <a:t>DB</a:t>
              </a:r>
              <a:endParaRPr lang="ko-KR" altLang="en-US" sz="1800"/>
            </a:p>
          </p:txBody>
        </p:sp>
      </p:grpSp>
      <p:sp>
        <p:nvSpPr>
          <p:cNvPr id="29" name="아래쪽 화살표 14">
            <a:extLst>
              <a:ext uri="{FF2B5EF4-FFF2-40B4-BE49-F238E27FC236}">
                <a16:creationId xmlns:a16="http://schemas.microsoft.com/office/drawing/2014/main" id="{0ADC7F52-2F8D-4EE5-92EC-2FC86B4CBE77}"/>
              </a:ext>
            </a:extLst>
          </p:cNvPr>
          <p:cNvSpPr/>
          <p:nvPr/>
        </p:nvSpPr>
        <p:spPr>
          <a:xfrm>
            <a:off x="6992494" y="3288721"/>
            <a:ext cx="916062" cy="1319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592104-4166-4FAA-B3C9-94FCBFFEDF0E}"/>
              </a:ext>
            </a:extLst>
          </p:cNvPr>
          <p:cNvCxnSpPr/>
          <p:nvPr/>
        </p:nvCxnSpPr>
        <p:spPr>
          <a:xfrm>
            <a:off x="7543834" y="2928969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ECCB719-FD8A-4691-B014-574AB549D0AD}"/>
              </a:ext>
            </a:extLst>
          </p:cNvPr>
          <p:cNvCxnSpPr/>
          <p:nvPr/>
        </p:nvCxnSpPr>
        <p:spPr>
          <a:xfrm flipV="1">
            <a:off x="7368624" y="2910307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F10F24-6AB7-4B76-BD36-74CC0CE1C0F3}"/>
              </a:ext>
            </a:extLst>
          </p:cNvPr>
          <p:cNvSpPr txBox="1"/>
          <p:nvPr/>
        </p:nvSpPr>
        <p:spPr>
          <a:xfrm>
            <a:off x="7891450" y="324543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D81AB4-C1DC-4204-8471-58B65056E21D}"/>
              </a:ext>
            </a:extLst>
          </p:cNvPr>
          <p:cNvSpPr txBox="1"/>
          <p:nvPr/>
        </p:nvSpPr>
        <p:spPr>
          <a:xfrm>
            <a:off x="7980489" y="393861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10786F-7C3C-4590-80AE-4DAD14D7E252}"/>
              </a:ext>
            </a:extLst>
          </p:cNvPr>
          <p:cNvSpPr txBox="1"/>
          <p:nvPr/>
        </p:nvSpPr>
        <p:spPr>
          <a:xfrm>
            <a:off x="5316860" y="1492837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087E88-019A-4CAE-9C6D-8DFD5AA15799}"/>
              </a:ext>
            </a:extLst>
          </p:cNvPr>
          <p:cNvCxnSpPr/>
          <p:nvPr/>
        </p:nvCxnSpPr>
        <p:spPr>
          <a:xfrm flipV="1">
            <a:off x="4205936" y="2547969"/>
            <a:ext cx="894186" cy="465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DDAF10B-8FDC-408C-8868-DC603B52824E}"/>
              </a:ext>
            </a:extLst>
          </p:cNvPr>
          <p:cNvCxnSpPr/>
          <p:nvPr/>
        </p:nvCxnSpPr>
        <p:spPr>
          <a:xfrm flipH="1">
            <a:off x="5316860" y="2768208"/>
            <a:ext cx="10226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906883-8AF9-4C0B-BC54-2D83A1943D09}"/>
              </a:ext>
            </a:extLst>
          </p:cNvPr>
          <p:cNvSpPr txBox="1"/>
          <p:nvPr/>
        </p:nvSpPr>
        <p:spPr>
          <a:xfrm rot="20007287">
            <a:off x="4168579" y="242881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67F8D0-518E-44FE-91EB-5F9EFAD123E4}"/>
              </a:ext>
            </a:extLst>
          </p:cNvPr>
          <p:cNvSpPr txBox="1"/>
          <p:nvPr/>
        </p:nvSpPr>
        <p:spPr>
          <a:xfrm rot="20007287">
            <a:off x="4492126" y="296233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377893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이클립스와 오라클 연결하기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E6D8F-6626-49B9-9315-074AFFA8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" b="28206"/>
          <a:stretch/>
        </p:blipFill>
        <p:spPr>
          <a:xfrm>
            <a:off x="590004" y="1833836"/>
            <a:ext cx="6320247" cy="3757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18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en-US" altLang="ko-KR" spc="-150"/>
              <a:t>index.jsp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A8A1C8-5623-47D8-908E-FED7478D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6" y="1578463"/>
            <a:ext cx="5406705" cy="32241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431584-92BE-4D4A-B053-D0BA03766361}"/>
              </a:ext>
            </a:extLst>
          </p:cNvPr>
          <p:cNvSpPr/>
          <p:nvPr/>
        </p:nvSpPr>
        <p:spPr>
          <a:xfrm>
            <a:off x="2088859" y="2785145"/>
            <a:ext cx="411060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7054A-3CB1-4023-A694-59A52BDB0073}"/>
              </a:ext>
            </a:extLst>
          </p:cNvPr>
          <p:cNvSpPr txBox="1"/>
          <p:nvPr/>
        </p:nvSpPr>
        <p:spPr>
          <a:xfrm>
            <a:off x="3565322" y="5083728"/>
            <a:ext cx="18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userGet.jsp</a:t>
            </a:r>
            <a:r>
              <a:rPr lang="ko-KR" altLang="en-US"/>
              <a:t> 이동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4C0732-D598-475C-A290-3667528F06A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99919" y="2952925"/>
            <a:ext cx="1065403" cy="23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5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en-US" altLang="ko-KR" spc="-150"/>
              <a:t>userGet.jsp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44120D-7D4B-4B2F-B212-56CB9803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673079"/>
            <a:ext cx="5797943" cy="40985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1C1735-340F-4735-94E9-FEC0A892E37B}"/>
              </a:ext>
            </a:extLst>
          </p:cNvPr>
          <p:cNvSpPr/>
          <p:nvPr/>
        </p:nvSpPr>
        <p:spPr>
          <a:xfrm>
            <a:off x="1625325" y="5243336"/>
            <a:ext cx="5893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9C360-1ED8-400B-AEA8-78FD048EBB57}"/>
              </a:ext>
            </a:extLst>
          </p:cNvPr>
          <p:cNvSpPr txBox="1"/>
          <p:nvPr/>
        </p:nvSpPr>
        <p:spPr>
          <a:xfrm>
            <a:off x="589285" y="5797334"/>
            <a:ext cx="20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userMod.jsp</a:t>
            </a:r>
            <a:r>
              <a:rPr lang="ko-KR" altLang="en-US"/>
              <a:t> 이동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9C2F39-2BA3-456D-9513-7EC23E059BFE}"/>
              </a:ext>
            </a:extLst>
          </p:cNvPr>
          <p:cNvCxnSpPr/>
          <p:nvPr/>
        </p:nvCxnSpPr>
        <p:spPr>
          <a:xfrm flipH="1">
            <a:off x="1625325" y="5612668"/>
            <a:ext cx="287365" cy="1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BA8E8-1D0B-45F6-ADDB-C85CEA7C489C}"/>
              </a:ext>
            </a:extLst>
          </p:cNvPr>
          <p:cNvSpPr txBox="1"/>
          <p:nvPr/>
        </p:nvSpPr>
        <p:spPr>
          <a:xfrm>
            <a:off x="2971758" y="5243336"/>
            <a:ext cx="20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userDel.jsp</a:t>
            </a:r>
            <a:r>
              <a:rPr lang="ko-KR" altLang="en-US"/>
              <a:t> 이동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CAF298-5C99-4AA7-AB18-C4BE34229826}"/>
              </a:ext>
            </a:extLst>
          </p:cNvPr>
          <p:cNvCxnSpPr>
            <a:endCxn id="10" idx="1"/>
          </p:cNvCxnSpPr>
          <p:nvPr/>
        </p:nvCxnSpPr>
        <p:spPr>
          <a:xfrm>
            <a:off x="2759978" y="5428002"/>
            <a:ext cx="211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2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en-US" altLang="ko-KR" spc="-150"/>
              <a:t>userMod.jsp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CAEEE4-912A-48A3-B2AB-7E1B9AA68517}"/>
              </a:ext>
            </a:extLst>
          </p:cNvPr>
          <p:cNvGrpSpPr/>
          <p:nvPr/>
        </p:nvGrpSpPr>
        <p:grpSpPr>
          <a:xfrm>
            <a:off x="954324" y="1578463"/>
            <a:ext cx="7115175" cy="4743450"/>
            <a:chOff x="954324" y="1578463"/>
            <a:chExt cx="7115175" cy="47434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DAFFAE-D02E-4E4F-8DEB-6BA54F8B3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324" y="1578463"/>
              <a:ext cx="7115175" cy="47434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142E8E2-EB7F-4913-A70D-77A19366E13E}"/>
                </a:ext>
              </a:extLst>
            </p:cNvPr>
            <p:cNvSpPr/>
            <p:nvPr/>
          </p:nvSpPr>
          <p:spPr>
            <a:xfrm>
              <a:off x="1365266" y="4538661"/>
              <a:ext cx="3206734" cy="1073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D96E2A-CCD4-4129-A20F-E3DD2DC57E63}"/>
                </a:ext>
              </a:extLst>
            </p:cNvPr>
            <p:cNvSpPr txBox="1"/>
            <p:nvPr/>
          </p:nvSpPr>
          <p:spPr>
            <a:xfrm>
              <a:off x="4974672" y="4773336"/>
              <a:ext cx="1560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수정할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85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en-US" altLang="ko-KR" spc="-150"/>
              <a:t>userDel.jsp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35B75D-34AA-48A1-B8F4-0D2821AD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32" y="1762125"/>
            <a:ext cx="678180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92B21-6199-48DC-89FB-D0B9966EA818}"/>
              </a:ext>
            </a:extLst>
          </p:cNvPr>
          <p:cNvSpPr txBox="1"/>
          <p:nvPr/>
        </p:nvSpPr>
        <p:spPr>
          <a:xfrm>
            <a:off x="3414320" y="4202884"/>
            <a:ext cx="358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삭제 시 사용자로부터 </a:t>
            </a:r>
            <a:r>
              <a:rPr lang="en-US" altLang="ko-KR"/>
              <a:t>No</a:t>
            </a:r>
            <a:r>
              <a:rPr lang="ko-KR" altLang="en-US"/>
              <a:t>와 </a:t>
            </a:r>
            <a:r>
              <a:rPr lang="en-US" altLang="ko-KR"/>
              <a:t>userName</a:t>
            </a:r>
            <a:r>
              <a:rPr lang="ko-KR" altLang="en-US"/>
              <a:t>을 입력받기</a:t>
            </a:r>
          </a:p>
        </p:txBody>
      </p:sp>
    </p:spTree>
    <p:extLst>
      <p:ext uri="{BB962C8B-B14F-4D97-AF65-F5344CB8AC3E}">
        <p14:creationId xmlns:p14="http://schemas.microsoft.com/office/powerpoint/2010/main" val="188562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en-US" altLang="ko-KR" spc="-150"/>
              <a:t>userAdd.jsp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ACD1BD-B4FE-4191-A281-00AD5A03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24" y="1726864"/>
            <a:ext cx="7115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71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9000" y="2565775"/>
            <a:ext cx="84060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DataBase Connection Pool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57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pc="-150"/>
              <a:t>데이터베이스 커넥션 풀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B5D246C7-29E7-4F16-91E2-AB03191D823C}"/>
              </a:ext>
            </a:extLst>
          </p:cNvPr>
          <p:cNvSpPr txBox="1">
            <a:spLocks/>
          </p:cNvSpPr>
          <p:nvPr/>
        </p:nvSpPr>
        <p:spPr>
          <a:xfrm>
            <a:off x="368300" y="1578463"/>
            <a:ext cx="8394701" cy="48688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en-US" altLang="ko-KR" sz="2000">
                <a:solidFill>
                  <a:schemeClr val="tx1"/>
                </a:solidFill>
              </a:rPr>
              <a:t>Connection </a:t>
            </a:r>
          </a:p>
          <a:p>
            <a:pPr marL="654050" lvl="1" indent="-4572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애플리케이션에서 데이터베이스에 접속하고 접속을 종료하는 일련의 과정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54050" lvl="1" indent="-4572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일정 시간을 필요로 하는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Connection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많을 수록 시스템에 부담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54050" lvl="1" indent="-4572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불필요한 연결에 의한 서버 자원의 낭비를 발생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54050" lvl="1" indent="-457200">
              <a:lnSpc>
                <a:spcPts val="28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en-US" altLang="ko-KR" sz="2000">
                <a:solidFill>
                  <a:schemeClr val="tx1"/>
                </a:solidFill>
              </a:rPr>
              <a:t>Connection Pooling</a:t>
            </a:r>
          </a:p>
          <a:p>
            <a:pPr marL="654050" lvl="1" indent="-4572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컨테이너 상에 존재하는 방식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54050" lvl="1" indent="-4572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애플리케이션에서 커넥션을 필요로 하는 시점에서 커넥션을 만드는 것이 아니라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미리 일정 수의 커넥션을 만들어 놓고 필요로 하는 애플리케이션에 전달하는 방식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54050" lvl="1" indent="-4572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많은 시간이 걸리는 데이터베이스 연결 작업을 생략할 수 있기 때문에 사용자의 응답 대기 시간이 짧아짐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54050" lvl="1" indent="-457200">
              <a:lnSpc>
                <a:spcPts val="2800"/>
              </a:lnSpc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10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pc="-150"/>
              <a:t>데이터베이스 커넥션 풀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B37CD-D5F8-412A-A115-9D6F9EC58AA8}"/>
              </a:ext>
            </a:extLst>
          </p:cNvPr>
          <p:cNvSpPr/>
          <p:nvPr/>
        </p:nvSpPr>
        <p:spPr>
          <a:xfrm>
            <a:off x="2781300" y="1807029"/>
            <a:ext cx="3581400" cy="3733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9A190A-D8E4-4B02-924A-966772D59796}"/>
              </a:ext>
            </a:extLst>
          </p:cNvPr>
          <p:cNvSpPr/>
          <p:nvPr/>
        </p:nvSpPr>
        <p:spPr>
          <a:xfrm>
            <a:off x="3009900" y="2264228"/>
            <a:ext cx="9906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E8DDCC93-E8F3-4B80-9496-62E3842CDD5E}"/>
              </a:ext>
            </a:extLst>
          </p:cNvPr>
          <p:cNvSpPr/>
          <p:nvPr/>
        </p:nvSpPr>
        <p:spPr>
          <a:xfrm>
            <a:off x="7107067" y="1807028"/>
            <a:ext cx="1524000" cy="11430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DataBase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7E310-E148-460A-A96E-F483B527C8EC}"/>
              </a:ext>
            </a:extLst>
          </p:cNvPr>
          <p:cNvSpPr/>
          <p:nvPr/>
        </p:nvSpPr>
        <p:spPr>
          <a:xfrm>
            <a:off x="3009900" y="3331029"/>
            <a:ext cx="3048000" cy="1905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C28C868-5137-43E2-A790-6AEC069FB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32865"/>
              </p:ext>
            </p:extLst>
          </p:nvPr>
        </p:nvGraphicFramePr>
        <p:xfrm>
          <a:off x="3261485" y="3635829"/>
          <a:ext cx="2567814" cy="400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2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C842F1-3BCE-4DC2-AFFE-7649644A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16306"/>
              </p:ext>
            </p:extLst>
          </p:nvPr>
        </p:nvGraphicFramePr>
        <p:xfrm>
          <a:off x="3261485" y="4607222"/>
          <a:ext cx="2567814" cy="400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2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13354E-00CE-4A9E-8871-DBE249924D82}"/>
              </a:ext>
            </a:extLst>
          </p:cNvPr>
          <p:cNvSpPr/>
          <p:nvPr/>
        </p:nvSpPr>
        <p:spPr>
          <a:xfrm>
            <a:off x="3375786" y="3712029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D31F88-1922-47F4-B8FB-C134781E7490}"/>
              </a:ext>
            </a:extLst>
          </p:cNvPr>
          <p:cNvSpPr/>
          <p:nvPr/>
        </p:nvSpPr>
        <p:spPr>
          <a:xfrm>
            <a:off x="3375786" y="469507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1B3E68-E319-4853-A018-A5AE03AFD062}"/>
              </a:ext>
            </a:extLst>
          </p:cNvPr>
          <p:cNvSpPr/>
          <p:nvPr/>
        </p:nvSpPr>
        <p:spPr>
          <a:xfrm>
            <a:off x="3793626" y="469507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A17840-13AB-4E7F-8179-E893F41ACF9A}"/>
              </a:ext>
            </a:extLst>
          </p:cNvPr>
          <p:cNvSpPr/>
          <p:nvPr/>
        </p:nvSpPr>
        <p:spPr>
          <a:xfrm>
            <a:off x="4229100" y="469507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07B60-C13A-4A0E-8E9A-B862CCBE2BB7}"/>
              </a:ext>
            </a:extLst>
          </p:cNvPr>
          <p:cNvSpPr/>
          <p:nvPr/>
        </p:nvSpPr>
        <p:spPr>
          <a:xfrm>
            <a:off x="4632771" y="469507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1A186AC-1FDF-48C2-90DA-8C7011D6D557}"/>
              </a:ext>
            </a:extLst>
          </p:cNvPr>
          <p:cNvSpPr/>
          <p:nvPr/>
        </p:nvSpPr>
        <p:spPr>
          <a:xfrm>
            <a:off x="5067300" y="469507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168C95-DD5C-4682-B961-4CEA0F1A8577}"/>
              </a:ext>
            </a:extLst>
          </p:cNvPr>
          <p:cNvSpPr/>
          <p:nvPr/>
        </p:nvSpPr>
        <p:spPr>
          <a:xfrm>
            <a:off x="5478528" y="469507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EEB4AB-8E3C-40FE-A626-B4611EE447B8}"/>
              </a:ext>
            </a:extLst>
          </p:cNvPr>
          <p:cNvSpPr/>
          <p:nvPr/>
        </p:nvSpPr>
        <p:spPr>
          <a:xfrm>
            <a:off x="449959" y="2264228"/>
            <a:ext cx="1143000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B2CD5F-C405-41D7-8892-22F7EE7FF69C}"/>
              </a:ext>
            </a:extLst>
          </p:cNvPr>
          <p:cNvCxnSpPr/>
          <p:nvPr/>
        </p:nvCxnSpPr>
        <p:spPr>
          <a:xfrm>
            <a:off x="1592959" y="2416629"/>
            <a:ext cx="12645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72D6A5-1437-490F-A894-DAA70F5A633E}"/>
              </a:ext>
            </a:extLst>
          </p:cNvPr>
          <p:cNvCxnSpPr/>
          <p:nvPr/>
        </p:nvCxnSpPr>
        <p:spPr>
          <a:xfrm flipH="1">
            <a:off x="1592959" y="2721429"/>
            <a:ext cx="12569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0B2FD0C-991A-49A4-A217-734E7B45ED85}"/>
              </a:ext>
            </a:extLst>
          </p:cNvPr>
          <p:cNvSpPr/>
          <p:nvPr/>
        </p:nvSpPr>
        <p:spPr>
          <a:xfrm>
            <a:off x="3375786" y="2355228"/>
            <a:ext cx="319914" cy="319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BF3517-CE49-4519-81C2-A844F56A40A0}"/>
              </a:ext>
            </a:extLst>
          </p:cNvPr>
          <p:cNvSpPr txBox="1"/>
          <p:nvPr/>
        </p:nvSpPr>
        <p:spPr>
          <a:xfrm>
            <a:off x="2933700" y="1941063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Servlet/JSP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0FBDE-3118-4038-9369-9003F96CB57E}"/>
              </a:ext>
            </a:extLst>
          </p:cNvPr>
          <p:cNvSpPr txBox="1"/>
          <p:nvPr/>
        </p:nvSpPr>
        <p:spPr>
          <a:xfrm>
            <a:off x="2766186" y="2950028"/>
            <a:ext cx="359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Connection Pool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B7368C-8B7B-4643-9804-E168B0DB91B9}"/>
              </a:ext>
            </a:extLst>
          </p:cNvPr>
          <p:cNvSpPr txBox="1"/>
          <p:nvPr/>
        </p:nvSpPr>
        <p:spPr>
          <a:xfrm>
            <a:off x="1741191" y="210264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3A8180-ADC6-4AD9-99E7-C832B93B8776}"/>
              </a:ext>
            </a:extLst>
          </p:cNvPr>
          <p:cNvSpPr txBox="1"/>
          <p:nvPr/>
        </p:nvSpPr>
        <p:spPr>
          <a:xfrm>
            <a:off x="1660811" y="2721429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Response</a:t>
            </a:r>
            <a:endParaRPr lang="ko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A465E5-C43F-471E-818A-67D2AC1D4254}"/>
              </a:ext>
            </a:extLst>
          </p:cNvPr>
          <p:cNvCxnSpPr/>
          <p:nvPr/>
        </p:nvCxnSpPr>
        <p:spPr>
          <a:xfrm>
            <a:off x="3793626" y="2448756"/>
            <a:ext cx="315600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18EEE4A-BFC2-405E-B5EF-F563D97B759A}"/>
              </a:ext>
            </a:extLst>
          </p:cNvPr>
          <p:cNvCxnSpPr/>
          <p:nvPr/>
        </p:nvCxnSpPr>
        <p:spPr>
          <a:xfrm flipV="1">
            <a:off x="3543300" y="4016829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E18002B-5D32-4F79-A26C-62F9CDECDE7E}"/>
              </a:ext>
            </a:extLst>
          </p:cNvPr>
          <p:cNvCxnSpPr/>
          <p:nvPr/>
        </p:nvCxnSpPr>
        <p:spPr>
          <a:xfrm>
            <a:off x="3375786" y="4016829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A822A5-C690-4328-A1C0-E81374C74CCF}"/>
              </a:ext>
            </a:extLst>
          </p:cNvPr>
          <p:cNvSpPr txBox="1"/>
          <p:nvPr/>
        </p:nvSpPr>
        <p:spPr>
          <a:xfrm>
            <a:off x="3528816" y="4093029"/>
            <a:ext cx="48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9EBA9-9341-42C0-937C-7A906B04E116}"/>
              </a:ext>
            </a:extLst>
          </p:cNvPr>
          <p:cNvSpPr txBox="1"/>
          <p:nvPr/>
        </p:nvSpPr>
        <p:spPr>
          <a:xfrm>
            <a:off x="2987072" y="4091346"/>
            <a:ext cx="48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BC8A80-4F6A-462B-B42D-6C53B0163DBE}"/>
              </a:ext>
            </a:extLst>
          </p:cNvPr>
          <p:cNvSpPr txBox="1"/>
          <p:nvPr/>
        </p:nvSpPr>
        <p:spPr>
          <a:xfrm>
            <a:off x="4136526" y="4156383"/>
            <a:ext cx="157060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① 사용 ② 반환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D4F640-BD25-4AFC-BC18-33F577C51A92}"/>
              </a:ext>
            </a:extLst>
          </p:cNvPr>
          <p:cNvSpPr txBox="1"/>
          <p:nvPr/>
        </p:nvSpPr>
        <p:spPr>
          <a:xfrm>
            <a:off x="6515101" y="365755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Used(Vector)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C25FEB-5D0F-4689-8B5A-36A282C077CC}"/>
              </a:ext>
            </a:extLst>
          </p:cNvPr>
          <p:cNvSpPr txBox="1"/>
          <p:nvPr/>
        </p:nvSpPr>
        <p:spPr>
          <a:xfrm>
            <a:off x="6515101" y="4647789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Freed(Vector)</a:t>
            </a:r>
            <a:endParaRPr lang="ko-KR" altLang="en-US" sz="15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A91B2C4-C58E-41A1-A971-E1401735BAD1}"/>
              </a:ext>
            </a:extLst>
          </p:cNvPr>
          <p:cNvCxnSpPr>
            <a:stCxn id="35" idx="1"/>
            <a:endCxn id="12" idx="3"/>
          </p:cNvCxnSpPr>
          <p:nvPr/>
        </p:nvCxnSpPr>
        <p:spPr>
          <a:xfrm flipH="1" flipV="1">
            <a:off x="5829299" y="4807325"/>
            <a:ext cx="685802" cy="2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94E2FBA-D75E-44AB-8FD2-990E57B34F76}"/>
              </a:ext>
            </a:extLst>
          </p:cNvPr>
          <p:cNvCxnSpPr/>
          <p:nvPr/>
        </p:nvCxnSpPr>
        <p:spPr>
          <a:xfrm flipH="1" flipV="1">
            <a:off x="5829299" y="3826329"/>
            <a:ext cx="685802" cy="2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21CFB5-25FF-4EF9-92A8-D7AEEB4F106F}"/>
              </a:ext>
            </a:extLst>
          </p:cNvPr>
          <p:cNvSpPr txBox="1"/>
          <p:nvPr/>
        </p:nvSpPr>
        <p:spPr>
          <a:xfrm>
            <a:off x="5095461" y="2247870"/>
            <a:ext cx="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X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7C804C6-FEA8-4C7F-8EEA-A5A0583BF5FB}"/>
              </a:ext>
            </a:extLst>
          </p:cNvPr>
          <p:cNvCxnSpPr/>
          <p:nvPr/>
        </p:nvCxnSpPr>
        <p:spPr>
          <a:xfrm>
            <a:off x="3261485" y="2797629"/>
            <a:ext cx="0" cy="55250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B2D7900-637A-41E0-BA89-311950CE2CAB}"/>
              </a:ext>
            </a:extLst>
          </p:cNvPr>
          <p:cNvCxnSpPr/>
          <p:nvPr/>
        </p:nvCxnSpPr>
        <p:spPr>
          <a:xfrm flipV="1">
            <a:off x="6057900" y="2797629"/>
            <a:ext cx="1049167" cy="8382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6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pc="-150"/>
              <a:t>데이터베이스 커넥션 풀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내용 개체 틀 1">
            <a:extLst>
              <a:ext uri="{FF2B5EF4-FFF2-40B4-BE49-F238E27FC236}">
                <a16:creationId xmlns:a16="http://schemas.microsoft.com/office/drawing/2014/main" id="{5DD49BEA-D91C-448A-A3E7-8F8CB3201431}"/>
              </a:ext>
            </a:extLst>
          </p:cNvPr>
          <p:cNvSpPr txBox="1">
            <a:spLocks/>
          </p:cNvSpPr>
          <p:nvPr/>
        </p:nvSpPr>
        <p:spPr>
          <a:xfrm>
            <a:off x="457200" y="1585312"/>
            <a:ext cx="8305800" cy="321781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웹 애플리케이션 서버에서 제공하는 커넥션 풀 이용</a:t>
            </a: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오픈소스 라이브러리 이용</a:t>
            </a:r>
            <a:endParaRPr lang="en-US" altLang="ko-KR" sz="2000">
              <a:solidFill>
                <a:schemeClr val="tx1"/>
              </a:solidFill>
            </a:endParaRPr>
          </a:p>
          <a:p>
            <a:pPr marL="814387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Commons DBCP</a:t>
            </a:r>
          </a:p>
          <a:p>
            <a:pPr marL="814387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Tomcat-JDBC (tomcat 9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버전부터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14387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BoneCP</a:t>
            </a:r>
          </a:p>
          <a:p>
            <a:pPr marL="814387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HikariCP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2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JDBC(Java Database Connectivit)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EB4CECD-E454-4616-918E-0B69FCA27749}"/>
              </a:ext>
            </a:extLst>
          </p:cNvPr>
          <p:cNvSpPr txBox="1">
            <a:spLocks/>
          </p:cNvSpPr>
          <p:nvPr/>
        </p:nvSpPr>
        <p:spPr>
          <a:xfrm>
            <a:off x="335735" y="1397241"/>
            <a:ext cx="8435068" cy="10585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Java </a:t>
            </a:r>
            <a:r>
              <a:rPr lang="ko-KR" altLang="en-US" sz="2000">
                <a:solidFill>
                  <a:schemeClr val="tx1"/>
                </a:solidFill>
              </a:rPr>
              <a:t>응용 프로그램이 </a:t>
            </a:r>
            <a:r>
              <a:rPr lang="en-US" altLang="ko-KR" sz="2000">
                <a:solidFill>
                  <a:schemeClr val="tx1"/>
                </a:solidFill>
              </a:rPr>
              <a:t>DBMS(Oracle, MySQL, MS-SQL)</a:t>
            </a:r>
            <a:r>
              <a:rPr lang="ko-KR" altLang="en-US" sz="2000">
                <a:solidFill>
                  <a:schemeClr val="tx1"/>
                </a:solidFill>
              </a:rPr>
              <a:t>에 연결하여 데이터베이스를 일관된 방법으로 이용할 수 있도록 만든 표준 </a:t>
            </a:r>
            <a:r>
              <a:rPr lang="en-US" altLang="ko-KR" sz="2000">
                <a:solidFill>
                  <a:schemeClr val="tx1"/>
                </a:solidFill>
              </a:rPr>
              <a:t>API(</a:t>
            </a:r>
            <a:r>
              <a:rPr lang="ko-KR" altLang="en-US" sz="2000">
                <a:solidFill>
                  <a:schemeClr val="tx1"/>
                </a:solidFill>
              </a:rPr>
              <a:t>인터페이스와 클래스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</a:p>
          <a:p>
            <a:pPr marL="571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5" name="그림 2">
            <a:extLst>
              <a:ext uri="{FF2B5EF4-FFF2-40B4-BE49-F238E27FC236}">
                <a16:creationId xmlns:a16="http://schemas.microsoft.com/office/drawing/2014/main" id="{571E9FBA-C1AF-42D0-BC9A-0E4F9319E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t="33334" r="20737" b="14442"/>
          <a:stretch>
            <a:fillRect/>
          </a:stretch>
        </p:blipFill>
        <p:spPr bwMode="auto">
          <a:xfrm>
            <a:off x="1505269" y="2611485"/>
            <a:ext cx="6096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863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DataSource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내용 개체 틀 1">
            <a:extLst>
              <a:ext uri="{FF2B5EF4-FFF2-40B4-BE49-F238E27FC236}">
                <a16:creationId xmlns:a16="http://schemas.microsoft.com/office/drawing/2014/main" id="{5DD49BEA-D91C-448A-A3E7-8F8CB3201431}"/>
              </a:ext>
            </a:extLst>
          </p:cNvPr>
          <p:cNvSpPr txBox="1">
            <a:spLocks/>
          </p:cNvSpPr>
          <p:nvPr/>
        </p:nvSpPr>
        <p:spPr>
          <a:xfrm>
            <a:off x="457200" y="1585312"/>
            <a:ext cx="8305800" cy="14515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Connection Pool</a:t>
            </a: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의 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Connection </a:t>
            </a: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관리</a:t>
            </a:r>
            <a:endParaRPr lang="en-US" altLang="ko-KR" sz="20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어플리케이션에서 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Connection</a:t>
            </a: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얻어오고 반납하는 등의 작업을 수행하기 위해 사용함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JNDI </a:t>
            </a:r>
            <a:r>
              <a:rPr lang="ko-KR" altLang="en-US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전달하는 방식 사용</a:t>
            </a:r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16781B-DF74-4A0C-A23D-E2667E6EB66F}"/>
              </a:ext>
            </a:extLst>
          </p:cNvPr>
          <p:cNvGrpSpPr/>
          <p:nvPr/>
        </p:nvGrpSpPr>
        <p:grpSpPr>
          <a:xfrm>
            <a:off x="457200" y="3866704"/>
            <a:ext cx="8534400" cy="1905000"/>
            <a:chOff x="457200" y="3866704"/>
            <a:chExt cx="8534400" cy="1905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2CAFD-C267-49B0-ADD6-D510405CA580}"/>
                </a:ext>
              </a:extLst>
            </p:cNvPr>
            <p:cNvSpPr/>
            <p:nvPr/>
          </p:nvSpPr>
          <p:spPr>
            <a:xfrm>
              <a:off x="457200" y="4320188"/>
              <a:ext cx="934834" cy="1122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190C850-BAFF-4EA8-BC77-5E29FC6E7EE6}"/>
                </a:ext>
              </a:extLst>
            </p:cNvPr>
            <p:cNvSpPr/>
            <p:nvPr/>
          </p:nvSpPr>
          <p:spPr>
            <a:xfrm>
              <a:off x="3974825" y="3866704"/>
              <a:ext cx="3618728" cy="19050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원통 5">
              <a:extLst>
                <a:ext uri="{FF2B5EF4-FFF2-40B4-BE49-F238E27FC236}">
                  <a16:creationId xmlns:a16="http://schemas.microsoft.com/office/drawing/2014/main" id="{C797D6B4-3514-4D95-BD0B-3376D8E8BE94}"/>
                </a:ext>
              </a:extLst>
            </p:cNvPr>
            <p:cNvSpPr/>
            <p:nvPr/>
          </p:nvSpPr>
          <p:spPr>
            <a:xfrm>
              <a:off x="8037631" y="4422323"/>
              <a:ext cx="953969" cy="804829"/>
            </a:xfrm>
            <a:prstGeom prst="ca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DataBase</a:t>
              </a:r>
              <a:endParaRPr lang="ko-KR" altLang="en-US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5194D7E-BA35-4120-9C4F-CBB2515AFA68}"/>
                </a:ext>
              </a:extLst>
            </p:cNvPr>
            <p:cNvGrpSpPr/>
            <p:nvPr/>
          </p:nvGrpSpPr>
          <p:grpSpPr>
            <a:xfrm>
              <a:off x="4088661" y="4359216"/>
              <a:ext cx="1626220" cy="1183888"/>
              <a:chOff x="3326780" y="3388112"/>
              <a:chExt cx="1626220" cy="1183888"/>
            </a:xfrm>
          </p:grpSpPr>
          <p:sp>
            <p:nvSpPr>
              <p:cNvPr id="10" name="모서리가 둥근 직사각형 6">
                <a:extLst>
                  <a:ext uri="{FF2B5EF4-FFF2-40B4-BE49-F238E27FC236}">
                    <a16:creationId xmlns:a16="http://schemas.microsoft.com/office/drawing/2014/main" id="{3CD1CD36-5BFB-4E96-9015-29C1336FCD0E}"/>
                  </a:ext>
                </a:extLst>
              </p:cNvPr>
              <p:cNvSpPr/>
              <p:nvPr/>
            </p:nvSpPr>
            <p:spPr>
              <a:xfrm>
                <a:off x="3326780" y="3388112"/>
                <a:ext cx="1626220" cy="1183888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3648E0B-4346-40E8-AF88-1B2E8D2D24E8}"/>
                  </a:ext>
                </a:extLst>
              </p:cNvPr>
              <p:cNvSpPr/>
              <p:nvPr/>
            </p:nvSpPr>
            <p:spPr>
              <a:xfrm>
                <a:off x="3429773" y="3657600"/>
                <a:ext cx="136525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DataSource</a:t>
                </a:r>
                <a:endParaRPr lang="ko-KR" altLang="en-US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2" name="모서리가 둥근 직사각형 8">
              <a:extLst>
                <a:ext uri="{FF2B5EF4-FFF2-40B4-BE49-F238E27FC236}">
                  <a16:creationId xmlns:a16="http://schemas.microsoft.com/office/drawing/2014/main" id="{09476167-8417-4459-B881-72D6D65EF15B}"/>
                </a:ext>
              </a:extLst>
            </p:cNvPr>
            <p:cNvSpPr/>
            <p:nvPr/>
          </p:nvSpPr>
          <p:spPr>
            <a:xfrm>
              <a:off x="5828717" y="4359216"/>
              <a:ext cx="1626220" cy="118388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AE9F8BA-4D6A-418B-B5FE-6BD8DA77E819}"/>
                </a:ext>
              </a:extLst>
            </p:cNvPr>
            <p:cNvGrpSpPr/>
            <p:nvPr/>
          </p:nvGrpSpPr>
          <p:grpSpPr>
            <a:xfrm>
              <a:off x="5935584" y="4561797"/>
              <a:ext cx="1428442" cy="444192"/>
              <a:chOff x="5255398" y="3657600"/>
              <a:chExt cx="1428442" cy="44419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C98504E-AB45-4321-9407-AEF5CB4724DA}"/>
                  </a:ext>
                </a:extLst>
              </p:cNvPr>
              <p:cNvSpPr/>
              <p:nvPr/>
            </p:nvSpPr>
            <p:spPr>
              <a:xfrm>
                <a:off x="5255398" y="3657600"/>
                <a:ext cx="136525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9AF4A1-5D65-4C19-B28D-7162A27A185B}"/>
                  </a:ext>
                </a:extLst>
              </p:cNvPr>
              <p:cNvSpPr/>
              <p:nvPr/>
            </p:nvSpPr>
            <p:spPr>
              <a:xfrm>
                <a:off x="5318590" y="3720792"/>
                <a:ext cx="136525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Connection</a:t>
                </a:r>
                <a:endParaRPr lang="ko-KR" altLang="en-US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C9EB0F-B4CE-49F9-BDBA-EEFAFAA54AF8}"/>
                </a:ext>
              </a:extLst>
            </p:cNvPr>
            <p:cNvSpPr txBox="1"/>
            <p:nvPr/>
          </p:nvSpPr>
          <p:spPr>
            <a:xfrm>
              <a:off x="4567700" y="4043263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JNDI</a:t>
              </a:r>
              <a:endPara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83ACA6-068F-40BC-A09E-4422262C5FF4}"/>
                </a:ext>
              </a:extLst>
            </p:cNvPr>
            <p:cNvSpPr txBox="1"/>
            <p:nvPr/>
          </p:nvSpPr>
          <p:spPr>
            <a:xfrm>
              <a:off x="5539874" y="4038208"/>
              <a:ext cx="2075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Connection Pool</a:t>
              </a:r>
              <a:endPara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20CE0BE-0325-4F09-810A-CD08C1FA5505}"/>
                </a:ext>
              </a:extLst>
            </p:cNvPr>
            <p:cNvCxnSpPr/>
            <p:nvPr/>
          </p:nvCxnSpPr>
          <p:spPr>
            <a:xfrm>
              <a:off x="1447800" y="4598965"/>
              <a:ext cx="26408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420CB7-4376-4971-9342-3AE0DA83533F}"/>
                </a:ext>
              </a:extLst>
            </p:cNvPr>
            <p:cNvSpPr txBox="1"/>
            <p:nvPr/>
          </p:nvSpPr>
          <p:spPr>
            <a:xfrm>
              <a:off x="1414347" y="4272379"/>
              <a:ext cx="1384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1. lookup</a:t>
              </a:r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4240301-69BC-4689-9DE2-6AF4D328ADBE}"/>
                </a:ext>
              </a:extLst>
            </p:cNvPr>
            <p:cNvCxnSpPr/>
            <p:nvPr/>
          </p:nvCxnSpPr>
          <p:spPr>
            <a:xfrm>
              <a:off x="1447800" y="4942797"/>
              <a:ext cx="274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D28E03-67C2-431B-85C2-E0F27E07C13C}"/>
                </a:ext>
              </a:extLst>
            </p:cNvPr>
            <p:cNvSpPr txBox="1"/>
            <p:nvPr/>
          </p:nvSpPr>
          <p:spPr>
            <a:xfrm>
              <a:off x="1414347" y="4632421"/>
              <a:ext cx="1779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2. getConnection</a:t>
              </a:r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2" name="꺾인 연결선 24">
              <a:extLst>
                <a:ext uri="{FF2B5EF4-FFF2-40B4-BE49-F238E27FC236}">
                  <a16:creationId xmlns:a16="http://schemas.microsoft.com/office/drawing/2014/main" id="{C5DB5FD8-51D3-42D6-A955-6BFDE76876F6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1447800" y="5005989"/>
              <a:ext cx="5233601" cy="3085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908111-871B-433B-9017-3CBD9B00F0DB}"/>
                </a:ext>
              </a:extLst>
            </p:cNvPr>
            <p:cNvSpPr txBox="1"/>
            <p:nvPr/>
          </p:nvSpPr>
          <p:spPr>
            <a:xfrm>
              <a:off x="1431944" y="5349627"/>
              <a:ext cx="25428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3. Use Connection &amp; DBMS</a:t>
              </a:r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3C6D924-0075-4841-929A-29D8D0B09324}"/>
                </a:ext>
              </a:extLst>
            </p:cNvPr>
            <p:cNvCxnSpPr>
              <a:stCxn id="15" idx="3"/>
              <a:endCxn id="8" idx="2"/>
            </p:cNvCxnSpPr>
            <p:nvPr/>
          </p:nvCxnSpPr>
          <p:spPr>
            <a:xfrm>
              <a:off x="7364026" y="4815489"/>
              <a:ext cx="673605" cy="9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923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7E36-3CB7-4D0D-A008-01959C0E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679729"/>
            <a:ext cx="8394700" cy="11151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JNDI(Java Naming and Directory Interface)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내용 개체 틀 1">
            <a:extLst>
              <a:ext uri="{FF2B5EF4-FFF2-40B4-BE49-F238E27FC236}">
                <a16:creationId xmlns:a16="http://schemas.microsoft.com/office/drawing/2014/main" id="{5DD49BEA-D91C-448A-A3E7-8F8CB3201431}"/>
              </a:ext>
            </a:extLst>
          </p:cNvPr>
          <p:cNvSpPr txBox="1">
            <a:spLocks/>
          </p:cNvSpPr>
          <p:nvPr/>
        </p:nvSpPr>
        <p:spPr>
          <a:xfrm>
            <a:off x="368300" y="2063976"/>
            <a:ext cx="8394700" cy="14515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필요한 데이터</a:t>
            </a:r>
            <a:r>
              <a:rPr lang="en-US" altLang="ko-KR" sz="2000">
                <a:solidFill>
                  <a:schemeClr val="tx1"/>
                </a:solidFill>
              </a:rPr>
              <a:t>(</a:t>
            </a:r>
            <a:r>
              <a:rPr lang="ko-KR" altLang="en-US" sz="2000">
                <a:solidFill>
                  <a:schemeClr val="tx1"/>
                </a:solidFill>
              </a:rPr>
              <a:t>클래스</a:t>
            </a:r>
            <a:r>
              <a:rPr lang="en-US" altLang="ko-KR" sz="2000">
                <a:solidFill>
                  <a:schemeClr val="tx1"/>
                </a:solidFill>
              </a:rPr>
              <a:t>, </a:t>
            </a:r>
            <a:r>
              <a:rPr lang="ko-KR" altLang="en-US" sz="2000">
                <a:solidFill>
                  <a:schemeClr val="tx1"/>
                </a:solidFill>
              </a:rPr>
              <a:t>파일 등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  <a:r>
              <a:rPr lang="ko-KR" altLang="en-US" sz="2000">
                <a:solidFill>
                  <a:schemeClr val="tx1"/>
                </a:solidFill>
              </a:rPr>
              <a:t>를 </a:t>
            </a:r>
            <a:r>
              <a:rPr lang="en-US" altLang="ko-KR" sz="2000">
                <a:solidFill>
                  <a:schemeClr val="tx1"/>
                </a:solidFill>
              </a:rPr>
              <a:t>name/value </a:t>
            </a:r>
            <a:r>
              <a:rPr lang="ko-KR" altLang="en-US" sz="2000">
                <a:solidFill>
                  <a:schemeClr val="tx1"/>
                </a:solidFill>
              </a:rPr>
              <a:t>형식으로 저장하고 필요한 데이터는 </a:t>
            </a:r>
            <a:r>
              <a:rPr lang="en-US" altLang="ko-KR" sz="2000">
                <a:solidFill>
                  <a:schemeClr val="tx1"/>
                </a:solidFill>
              </a:rPr>
              <a:t>name </a:t>
            </a:r>
            <a:r>
              <a:rPr lang="ko-KR" altLang="en-US" sz="2000">
                <a:solidFill>
                  <a:schemeClr val="tx1"/>
                </a:solidFill>
              </a:rPr>
              <a:t>값을 이용하여 </a:t>
            </a:r>
            <a:r>
              <a:rPr lang="en-US" altLang="ko-KR" sz="2000">
                <a:solidFill>
                  <a:schemeClr val="tx1"/>
                </a:solidFill>
              </a:rPr>
              <a:t>value </a:t>
            </a:r>
            <a:r>
              <a:rPr lang="ko-KR" altLang="en-US" sz="2000">
                <a:solidFill>
                  <a:schemeClr val="tx1"/>
                </a:solidFill>
              </a:rPr>
              <a:t>값을 얻는 형태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8BF353-1CC0-49CB-A647-1290DAF5993A}"/>
              </a:ext>
            </a:extLst>
          </p:cNvPr>
          <p:cNvSpPr/>
          <p:nvPr/>
        </p:nvSpPr>
        <p:spPr>
          <a:xfrm>
            <a:off x="797064" y="3159706"/>
            <a:ext cx="7272435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(ex)</a:t>
            </a:r>
          </a:p>
          <a:p>
            <a:pPr marL="457200" indent="-457200">
              <a:buAutoNum type="arabicParenR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DNS : 192.168.0.152  =&gt;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http://www.naver.com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arenR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파일시스템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C:\Windows\Programe Files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61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352B43-EEFD-42F7-8EBF-2D93F03C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Tomcat-DBCP </a:t>
            </a:r>
            <a:r>
              <a:rPr lang="ko-KR" altLang="en-US"/>
              <a:t>설정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F1D4635E-8B0B-47A6-9315-0CCFB9F7D770}"/>
              </a:ext>
            </a:extLst>
          </p:cNvPr>
          <p:cNvSpPr txBox="1">
            <a:spLocks/>
          </p:cNvSpPr>
          <p:nvPr/>
        </p:nvSpPr>
        <p:spPr>
          <a:xfrm>
            <a:off x="368300" y="1447833"/>
            <a:ext cx="8394700" cy="48546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chemeClr val="tx1"/>
                </a:solidFill>
              </a:rPr>
              <a:t>현재 프로젝트</a:t>
            </a:r>
            <a:r>
              <a:rPr lang="en-US" altLang="ko-KR" sz="2000">
                <a:solidFill>
                  <a:schemeClr val="tx1"/>
                </a:solidFill>
              </a:rPr>
              <a:t>\WebContent\META-INF\context.xml </a:t>
            </a:r>
            <a:r>
              <a:rPr lang="ko-KR" altLang="en-US" sz="2000">
                <a:solidFill>
                  <a:schemeClr val="tx1"/>
                </a:solidFill>
              </a:rPr>
              <a:t>생성</a:t>
            </a:r>
            <a:br>
              <a:rPr lang="en-US" altLang="ko-KR" sz="2000">
                <a:solidFill>
                  <a:schemeClr val="tx1"/>
                </a:solidFill>
              </a:rPr>
            </a:b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chemeClr val="tx1"/>
              </a:solidFill>
            </a:endParaRPr>
          </a:p>
          <a:p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        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89890-0F1F-4382-8A6E-FA12D12DC1C5}"/>
              </a:ext>
            </a:extLst>
          </p:cNvPr>
          <p:cNvSpPr txBox="1"/>
          <p:nvPr/>
        </p:nvSpPr>
        <p:spPr>
          <a:xfrm>
            <a:off x="368299" y="4421143"/>
            <a:ext cx="8394699" cy="2246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auth=“Container”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접속 인증을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tomcat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컨테이너가 처리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= “jdbc/Oracle”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Pool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 포함하는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DataSource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객체를 얻기 위한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지정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문자열 가능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maxTotal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서비스에서 동시에 사용될 수 있는 최대 커넥션 개수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무제한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maxIdle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커넥션 풀에서 유지될 수 있는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idle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커넥션의 최대 개수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maxWaitMillis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커넥션 사용이 많아져서 커넥션 풀이 비었을 때 사용할 수 있는 커넥션을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반환받기까지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기다릴 수 있는 최대 시간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F0A79C-7F74-4226-AC2B-BDCCD0DAB7A3}"/>
              </a:ext>
            </a:extLst>
          </p:cNvPr>
          <p:cNvSpPr/>
          <p:nvPr/>
        </p:nvSpPr>
        <p:spPr>
          <a:xfrm>
            <a:off x="368300" y="1959426"/>
            <a:ext cx="8394699" cy="2403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&lt;Context&gt;</a:t>
            </a:r>
          </a:p>
          <a:p>
            <a:pPr lvl="1" eaLnBrk="0" latinLnBrk="0" hangingPunct="0"/>
            <a:r>
              <a:rPr kumimoji="0" lang="ko-KR" altLang="ko-KR" sz="20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&lt;Resource name="</a:t>
            </a:r>
            <a:r>
              <a:rPr kumimoji="0" lang="ko-KR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jdbc/</a:t>
            </a:r>
            <a:r>
              <a:rPr kumimoji="0"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kumimoji="0" lang="ko-KR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racle</a:t>
            </a:r>
            <a:r>
              <a:rPr kumimoji="0" lang="ko-KR" altLang="ko-KR" sz="20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auth="Container" type="javax.sql.DataSource" driverClassName="oracle.jdbc.OracleDriver" url="jdbc:oracle:thin:@127.0.0.1:1521:</a:t>
            </a:r>
            <a:r>
              <a:rPr kumimoji="0" lang="en-US" altLang="ko-KR" sz="20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xe</a:t>
            </a:r>
            <a:r>
              <a:rPr kumimoji="0" lang="ko-KR" altLang="ko-KR" sz="20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username=“</a:t>
            </a:r>
            <a:r>
              <a:rPr kumimoji="0" lang="en-US" altLang="ko-KR" sz="20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javaDB</a:t>
            </a:r>
            <a:r>
              <a:rPr kumimoji="0" lang="ko-KR" altLang="ko-KR" sz="20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password=“</a:t>
            </a:r>
            <a:r>
              <a:rPr kumimoji="0" lang="en-US" altLang="ko-KR" sz="20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12345</a:t>
            </a:r>
            <a:r>
              <a:rPr kumimoji="0" lang="ko-KR" altLang="ko-KR" sz="20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maxTotal="20" maxIdle="10" maxWaitMillis="-1"/&gt;</a:t>
            </a:r>
            <a:r>
              <a:rPr lang="en-US" altLang="ko-KR" sz="2000" 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2000" i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&lt;/Context&gt;</a:t>
            </a:r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78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352B43-EEFD-42F7-8EBF-2D93F03C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Tomcat-DBCP </a:t>
            </a:r>
            <a:r>
              <a:rPr lang="ko-KR" altLang="en-US"/>
              <a:t>설정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F1D4635E-8B0B-47A6-9315-0CCFB9F7D770}"/>
              </a:ext>
            </a:extLst>
          </p:cNvPr>
          <p:cNvSpPr txBox="1">
            <a:spLocks/>
          </p:cNvSpPr>
          <p:nvPr/>
        </p:nvSpPr>
        <p:spPr>
          <a:xfrm>
            <a:off x="368300" y="1447833"/>
            <a:ext cx="8394700" cy="48546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chemeClr val="tx1"/>
                </a:solidFill>
              </a:rPr>
              <a:t>현재 프로젝트</a:t>
            </a:r>
            <a:r>
              <a:rPr lang="en-US" altLang="ko-KR" sz="2000">
                <a:solidFill>
                  <a:schemeClr val="tx1"/>
                </a:solidFill>
              </a:rPr>
              <a:t>\WebContent\WEB-INF\web.xml </a:t>
            </a:r>
            <a:r>
              <a:rPr lang="ko-KR" altLang="en-US" sz="2000">
                <a:solidFill>
                  <a:schemeClr val="tx1"/>
                </a:solidFill>
              </a:rPr>
              <a:t>생성</a:t>
            </a:r>
            <a:br>
              <a:rPr lang="en-US" altLang="ko-KR" sz="2000">
                <a:solidFill>
                  <a:schemeClr val="tx1"/>
                </a:solidFill>
              </a:rPr>
            </a:b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chemeClr val="tx1"/>
              </a:solidFill>
            </a:endParaRPr>
          </a:p>
          <a:p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        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2E06DB3-E1E3-401B-8BEE-BEB4D0C23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39" y="4467500"/>
            <a:ext cx="7391400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96850" lvl="1" indent="0">
              <a:buNone/>
            </a:pPr>
            <a:r>
              <a:rPr lang="ko-KR" altLang="en-US" sz="1400">
                <a:latin typeface="휴먼엑스포" pitchFamily="18" charset="-127"/>
                <a:ea typeface="휴먼엑스포" pitchFamily="18" charset="-127"/>
              </a:rPr>
              <a:t>참고</a:t>
            </a:r>
            <a:endParaRPr lang="en-US" altLang="ko-KR" sz="1400">
              <a:latin typeface="휴먼엑스포" pitchFamily="18" charset="-127"/>
              <a:ea typeface="휴먼엑스포" pitchFamily="18" charset="-127"/>
            </a:endParaRPr>
          </a:p>
          <a:p>
            <a:pPr marL="196850" lvl="1" indent="0">
              <a:buNone/>
            </a:pPr>
            <a:r>
              <a:rPr lang="en-US" altLang="ko-KR" sz="1400">
                <a:latin typeface="휴먼엑스포" pitchFamily="18" charset="-127"/>
                <a:ea typeface="휴먼엑스포" pitchFamily="18" charset="-127"/>
              </a:rPr>
              <a:t>http://tomcat.apache.org/tomcat-9.0-doc/jndi-datasource-examples-howto.html#Oracle_8i,_9i_&amp;_10g</a:t>
            </a:r>
            <a:endParaRPr lang="en-US" altLang="ko-KR" sz="14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94443C-08C1-4E33-B946-4E735D6FB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2103120"/>
            <a:ext cx="7391400" cy="1905000"/>
          </a:xfrm>
          <a:prstGeom prst="rect">
            <a:avLst/>
          </a:prstGeom>
          <a:solidFill>
            <a:srgbClr val="EF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&lt;resource-ref&gt; </a:t>
            </a:r>
            <a:endParaRPr kumimoji="0" lang="en-US" altLang="ko-K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eaLnBrk="0" latinLnBrk="0" hangingPunct="0"/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&lt;description&gt;Oracle Datasource example&lt;/description&gt; </a:t>
            </a:r>
            <a:endParaRPr kumimoji="0" lang="en-US" altLang="ko-K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eaLnBrk="0" latinLnBrk="0" hangingPunct="0"/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&lt;res-ref-name&gt;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jdbc/</a:t>
            </a: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racle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&lt;/res-ref-name&gt; </a:t>
            </a:r>
            <a:endParaRPr kumimoji="0" lang="en-US" altLang="ko-K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eaLnBrk="0" latinLnBrk="0" hangingPunct="0"/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&lt;res-type&gt;javax.sql.DataSource&lt;/res-type&gt;</a:t>
            </a:r>
            <a:endParaRPr kumimoji="0" lang="en-US" altLang="ko-K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eaLnBrk="0" latinLnBrk="0" hangingPunct="0"/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&lt;res-auth&gt;Container&lt;/res-auth&gt; </a:t>
            </a:r>
            <a:endParaRPr kumimoji="0" lang="en-US" altLang="ko-K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&lt;/resource-ref&gt;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892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522D53-507D-4C77-95CD-22854E81C06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352B43-EEFD-42F7-8EBF-2D93F03C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자바코드 작성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F1D4635E-8B0B-47A6-9315-0CCFB9F7D770}"/>
              </a:ext>
            </a:extLst>
          </p:cNvPr>
          <p:cNvSpPr txBox="1">
            <a:spLocks/>
          </p:cNvSpPr>
          <p:nvPr/>
        </p:nvSpPr>
        <p:spPr>
          <a:xfrm>
            <a:off x="368300" y="1447833"/>
            <a:ext cx="8394700" cy="48546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>
                <a:solidFill>
                  <a:schemeClr val="tx1"/>
                </a:solidFill>
              </a:rPr>
              <a:t>InitialContext </a:t>
            </a:r>
            <a:r>
              <a:rPr lang="ko-KR" altLang="en-US" sz="2000">
                <a:solidFill>
                  <a:schemeClr val="tx1"/>
                </a:solidFill>
              </a:rPr>
              <a:t>클래스 사용하기</a:t>
            </a:r>
            <a:br>
              <a:rPr lang="en-US" altLang="ko-KR" sz="2000">
                <a:solidFill>
                  <a:schemeClr val="tx1"/>
                </a:solidFill>
              </a:rPr>
            </a:b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chemeClr val="tx1"/>
              </a:solidFill>
            </a:endParaRPr>
          </a:p>
          <a:p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        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7EE5FF-8858-4743-9BA8-E265BCDCA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28" y="2120913"/>
            <a:ext cx="7882820" cy="1613519"/>
          </a:xfrm>
          <a:prstGeom prst="rect">
            <a:avLst/>
          </a:prstGeom>
          <a:solidFill>
            <a:srgbClr val="EF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Context initContext = new InitialContext(); 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Context envContext = (Context)initContext.lookup("java:/comp/env"); 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DataSource ds = (DataSource)envContext.lookup("jdbc/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racle"); 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 conn = ds.getConnection();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556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JDBC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주요 인터페이스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3FCF0-F936-4E75-B496-743F6E710E1E}"/>
              </a:ext>
            </a:extLst>
          </p:cNvPr>
          <p:cNvSpPr/>
          <p:nvPr/>
        </p:nvSpPr>
        <p:spPr>
          <a:xfrm>
            <a:off x="2545535" y="1628949"/>
            <a:ext cx="2209800" cy="768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Driver Manager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6515C-1351-405A-96B5-D267D1C2F49A}"/>
              </a:ext>
            </a:extLst>
          </p:cNvPr>
          <p:cNvSpPr/>
          <p:nvPr/>
        </p:nvSpPr>
        <p:spPr>
          <a:xfrm>
            <a:off x="2850335" y="3429756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E80C0-64CE-43D0-9C72-2896FB9F6F4F}"/>
              </a:ext>
            </a:extLst>
          </p:cNvPr>
          <p:cNvSpPr/>
          <p:nvPr/>
        </p:nvSpPr>
        <p:spPr>
          <a:xfrm>
            <a:off x="2850335" y="4690948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63F79-59F1-405A-9306-8F09A62C35EF}"/>
              </a:ext>
            </a:extLst>
          </p:cNvPr>
          <p:cNvSpPr/>
          <p:nvPr/>
        </p:nvSpPr>
        <p:spPr>
          <a:xfrm>
            <a:off x="2850335" y="5944356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 set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63F74-5925-452A-80B5-3A3966937582}"/>
              </a:ext>
            </a:extLst>
          </p:cNvPr>
          <p:cNvSpPr/>
          <p:nvPr/>
        </p:nvSpPr>
        <p:spPr>
          <a:xfrm>
            <a:off x="6888935" y="3395545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D64692-B834-41C5-A940-B88A35B38311}"/>
              </a:ext>
            </a:extLst>
          </p:cNvPr>
          <p:cNvSpPr/>
          <p:nvPr/>
        </p:nvSpPr>
        <p:spPr>
          <a:xfrm>
            <a:off x="4907735" y="4695611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A9460C-D1C2-4FA2-9B09-BE4951FDB339}"/>
              </a:ext>
            </a:extLst>
          </p:cNvPr>
          <p:cNvSpPr/>
          <p:nvPr/>
        </p:nvSpPr>
        <p:spPr>
          <a:xfrm>
            <a:off x="6888935" y="5896149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 set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8147B-E332-4F6A-BEE3-0D03BBF7799B}"/>
              </a:ext>
            </a:extLst>
          </p:cNvPr>
          <p:cNvSpPr/>
          <p:nvPr/>
        </p:nvSpPr>
        <p:spPr>
          <a:xfrm>
            <a:off x="741624" y="3425088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4FE98-185A-4F59-B53F-7DE66543C2F2}"/>
              </a:ext>
            </a:extLst>
          </p:cNvPr>
          <p:cNvSpPr/>
          <p:nvPr/>
        </p:nvSpPr>
        <p:spPr>
          <a:xfrm>
            <a:off x="741624" y="4689085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E31A41-58BD-4D8E-8C0F-3E4F2617089E}"/>
              </a:ext>
            </a:extLst>
          </p:cNvPr>
          <p:cNvSpPr/>
          <p:nvPr/>
        </p:nvSpPr>
        <p:spPr>
          <a:xfrm>
            <a:off x="741624" y="5942498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 set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27B243-38B0-4892-B721-EE6E4815088B}"/>
              </a:ext>
            </a:extLst>
          </p:cNvPr>
          <p:cNvCxnSpPr/>
          <p:nvPr/>
        </p:nvCxnSpPr>
        <p:spPr>
          <a:xfrm>
            <a:off x="3688535" y="2546154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22DADE-9E79-4DC2-8662-4EFDA5AFE4EF}"/>
              </a:ext>
            </a:extLst>
          </p:cNvPr>
          <p:cNvCxnSpPr/>
          <p:nvPr/>
        </p:nvCxnSpPr>
        <p:spPr>
          <a:xfrm>
            <a:off x="3688535" y="3950415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2F5E7A-9D2C-400F-8C5E-BE82F09D3B20}"/>
              </a:ext>
            </a:extLst>
          </p:cNvPr>
          <p:cNvCxnSpPr/>
          <p:nvPr/>
        </p:nvCxnSpPr>
        <p:spPr>
          <a:xfrm>
            <a:off x="3688535" y="5203823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F19C2B-C812-41E4-94E7-D823C54C4D87}"/>
              </a:ext>
            </a:extLst>
          </p:cNvPr>
          <p:cNvCxnSpPr/>
          <p:nvPr/>
        </p:nvCxnSpPr>
        <p:spPr>
          <a:xfrm>
            <a:off x="1503624" y="5203823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87ECB9-8225-40C0-AA46-0B71B8EAE362}"/>
              </a:ext>
            </a:extLst>
          </p:cNvPr>
          <p:cNvCxnSpPr/>
          <p:nvPr/>
        </p:nvCxnSpPr>
        <p:spPr>
          <a:xfrm flipV="1">
            <a:off x="1783535" y="3950416"/>
            <a:ext cx="1752600" cy="54391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E43466-9179-463D-A901-AFAEF96A3295}"/>
              </a:ext>
            </a:extLst>
          </p:cNvPr>
          <p:cNvCxnSpPr/>
          <p:nvPr/>
        </p:nvCxnSpPr>
        <p:spPr>
          <a:xfrm flipH="1" flipV="1">
            <a:off x="3993335" y="3950416"/>
            <a:ext cx="1676400" cy="50073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6F080-1742-4E4F-AFB0-0D1C550C7B33}"/>
              </a:ext>
            </a:extLst>
          </p:cNvPr>
          <p:cNvSpPr/>
          <p:nvPr/>
        </p:nvSpPr>
        <p:spPr>
          <a:xfrm>
            <a:off x="6888935" y="4695611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Statement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9B4C3B3-6E29-4333-8519-B36F6DF6EAE8}"/>
              </a:ext>
            </a:extLst>
          </p:cNvPr>
          <p:cNvCxnSpPr/>
          <p:nvPr/>
        </p:nvCxnSpPr>
        <p:spPr>
          <a:xfrm>
            <a:off x="7728690" y="3950415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C8CFA5-5B8C-4572-9DB7-9130110276A2}"/>
              </a:ext>
            </a:extLst>
          </p:cNvPr>
          <p:cNvCxnSpPr/>
          <p:nvPr/>
        </p:nvCxnSpPr>
        <p:spPr>
          <a:xfrm>
            <a:off x="7728690" y="5203823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9CA2FF-1769-4DFB-9664-60853F19D598}"/>
              </a:ext>
            </a:extLst>
          </p:cNvPr>
          <p:cNvCxnSpPr/>
          <p:nvPr/>
        </p:nvCxnSpPr>
        <p:spPr>
          <a:xfrm flipV="1">
            <a:off x="1669235" y="2688043"/>
            <a:ext cx="1752600" cy="54391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4EC5D6-935E-45BB-BD0F-04CEC669FF19}"/>
              </a:ext>
            </a:extLst>
          </p:cNvPr>
          <p:cNvCxnSpPr/>
          <p:nvPr/>
        </p:nvCxnSpPr>
        <p:spPr>
          <a:xfrm flipH="1" flipV="1">
            <a:off x="4298135" y="2638685"/>
            <a:ext cx="3352800" cy="66946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25AD11-F262-44DF-8184-C3DF971BCF9D}"/>
              </a:ext>
            </a:extLst>
          </p:cNvPr>
          <p:cNvSpPr txBox="1"/>
          <p:nvPr/>
        </p:nvSpPr>
        <p:spPr>
          <a:xfrm>
            <a:off x="335734" y="1403154"/>
            <a:ext cx="1752599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java.sql.*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6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3">
            <a:extLst>
              <a:ext uri="{FF2B5EF4-FFF2-40B4-BE49-F238E27FC236}">
                <a16:creationId xmlns:a16="http://schemas.microsoft.com/office/drawing/2014/main" id="{C1A20E99-3F8B-4238-BF5C-4DA39C672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19038" r="3059" b="9982"/>
          <a:stretch>
            <a:fillRect/>
          </a:stretch>
        </p:blipFill>
        <p:spPr bwMode="auto">
          <a:xfrm>
            <a:off x="3657600" y="1267503"/>
            <a:ext cx="5334000" cy="307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JDBC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프로그래밍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25F6B1-E154-4A9D-83A1-F5A5D1CF4E24}"/>
              </a:ext>
            </a:extLst>
          </p:cNvPr>
          <p:cNvSpPr/>
          <p:nvPr/>
        </p:nvSpPr>
        <p:spPr>
          <a:xfrm>
            <a:off x="2209800" y="2930794"/>
            <a:ext cx="3657600" cy="289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242B5C-975D-4B2E-A000-307C7C15634C}"/>
              </a:ext>
            </a:extLst>
          </p:cNvPr>
          <p:cNvSpPr/>
          <p:nvPr/>
        </p:nvSpPr>
        <p:spPr>
          <a:xfrm>
            <a:off x="533399" y="2930794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sldjump"/>
              </a:rPr>
              <a:t>JDBC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sldjump"/>
              </a:rPr>
              <a:t>드라이버 로드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B19A7D-E16C-466F-886C-26189E143D72}"/>
              </a:ext>
            </a:extLst>
          </p:cNvPr>
          <p:cNvSpPr/>
          <p:nvPr/>
        </p:nvSpPr>
        <p:spPr>
          <a:xfrm>
            <a:off x="533399" y="3563835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5" action="ppaction://hlinksldjump"/>
              </a:rPr>
              <a:t>데이터베이스 연결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0651B9-1E5E-437A-BFE8-73B8DB85C37A}"/>
              </a:ext>
            </a:extLst>
          </p:cNvPr>
          <p:cNvSpPr/>
          <p:nvPr/>
        </p:nvSpPr>
        <p:spPr>
          <a:xfrm>
            <a:off x="533399" y="4196876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3) SQL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Statement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DB1E29-2544-43CB-9533-6F7A3AEA31AA}"/>
              </a:ext>
            </a:extLst>
          </p:cNvPr>
          <p:cNvSpPr/>
          <p:nvPr/>
        </p:nvSpPr>
        <p:spPr>
          <a:xfrm>
            <a:off x="533399" y="4829917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4) SQL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문장 실행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78FF8B-6379-4145-B09F-D325779132C5}"/>
              </a:ext>
            </a:extLst>
          </p:cNvPr>
          <p:cNvSpPr/>
          <p:nvPr/>
        </p:nvSpPr>
        <p:spPr>
          <a:xfrm>
            <a:off x="533399" y="5462958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질의 결과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ResultSet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21963-9D17-4212-B122-10B011120C1B}"/>
              </a:ext>
            </a:extLst>
          </p:cNvPr>
          <p:cNvSpPr/>
          <p:nvPr/>
        </p:nvSpPr>
        <p:spPr>
          <a:xfrm>
            <a:off x="499187" y="6096000"/>
            <a:ext cx="4574177" cy="3098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6) JDBC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연결 해제</a:t>
            </a:r>
          </a:p>
        </p:txBody>
      </p:sp>
      <p:sp>
        <p:nvSpPr>
          <p:cNvPr id="41" name="아래쪽 화살표 5">
            <a:extLst>
              <a:ext uri="{FF2B5EF4-FFF2-40B4-BE49-F238E27FC236}">
                <a16:creationId xmlns:a16="http://schemas.microsoft.com/office/drawing/2014/main" id="{5DF1CE5A-AA38-4937-B999-2A0D45C318D1}"/>
              </a:ext>
            </a:extLst>
          </p:cNvPr>
          <p:cNvSpPr/>
          <p:nvPr/>
        </p:nvSpPr>
        <p:spPr>
          <a:xfrm>
            <a:off x="2057399" y="3311793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아래쪽 화살표 14">
            <a:extLst>
              <a:ext uri="{FF2B5EF4-FFF2-40B4-BE49-F238E27FC236}">
                <a16:creationId xmlns:a16="http://schemas.microsoft.com/office/drawing/2014/main" id="{7EC36E0E-1D2F-40F3-BDF1-6C0D611A2602}"/>
              </a:ext>
            </a:extLst>
          </p:cNvPr>
          <p:cNvSpPr/>
          <p:nvPr/>
        </p:nvSpPr>
        <p:spPr>
          <a:xfrm>
            <a:off x="2057399" y="3966145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아래쪽 화살표 15">
            <a:extLst>
              <a:ext uri="{FF2B5EF4-FFF2-40B4-BE49-F238E27FC236}">
                <a16:creationId xmlns:a16="http://schemas.microsoft.com/office/drawing/2014/main" id="{1E6CA438-B3D0-4C0F-A3AF-60BB5390F2DA}"/>
              </a:ext>
            </a:extLst>
          </p:cNvPr>
          <p:cNvSpPr/>
          <p:nvPr/>
        </p:nvSpPr>
        <p:spPr>
          <a:xfrm>
            <a:off x="2057399" y="4599186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아래쪽 화살표 16">
            <a:extLst>
              <a:ext uri="{FF2B5EF4-FFF2-40B4-BE49-F238E27FC236}">
                <a16:creationId xmlns:a16="http://schemas.microsoft.com/office/drawing/2014/main" id="{D5C7E2D5-CC79-4B75-A54F-BB3259DA9D0E}"/>
              </a:ext>
            </a:extLst>
          </p:cNvPr>
          <p:cNvSpPr/>
          <p:nvPr/>
        </p:nvSpPr>
        <p:spPr>
          <a:xfrm>
            <a:off x="2057399" y="5202626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아래쪽 화살표 17">
            <a:extLst>
              <a:ext uri="{FF2B5EF4-FFF2-40B4-BE49-F238E27FC236}">
                <a16:creationId xmlns:a16="http://schemas.microsoft.com/office/drawing/2014/main" id="{F279DB81-0CAC-4CF3-9E86-EE98B975E526}"/>
              </a:ext>
            </a:extLst>
          </p:cNvPr>
          <p:cNvSpPr/>
          <p:nvPr/>
        </p:nvSpPr>
        <p:spPr>
          <a:xfrm>
            <a:off x="2057399" y="5836817"/>
            <a:ext cx="448449" cy="196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88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JDBC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드라이버 로딩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66CB6E80-8A24-48E8-8E3D-3281D2129EE2}"/>
              </a:ext>
            </a:extLst>
          </p:cNvPr>
          <p:cNvSpPr txBox="1">
            <a:spLocks/>
          </p:cNvSpPr>
          <p:nvPr/>
        </p:nvSpPr>
        <p:spPr>
          <a:xfrm>
            <a:off x="335735" y="1478280"/>
            <a:ext cx="8298814" cy="51844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드라이버 클래스를 메모리로 로딩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블록에서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DriverManager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JDBC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드라이버 인스턴스 등록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오라클</a:t>
            </a:r>
            <a:endParaRPr lang="en-US" altLang="ko-KR" sz="2000">
              <a:solidFill>
                <a:schemeClr val="tx1"/>
              </a:solidFill>
            </a:endParaRPr>
          </a:p>
          <a:p>
            <a:pPr marL="357187" lvl="1"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Class.forName(“oracle.jdbc.OracleDriver”);</a:t>
            </a:r>
          </a:p>
          <a:p>
            <a:pPr marL="357187" lvl="1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7187" lvl="1"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Class.forName(“oracle.jdbc.driver.OracleDriver”);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3E524-CAC3-487E-94A2-38E0783CA215}"/>
              </a:ext>
            </a:extLst>
          </p:cNvPr>
          <p:cNvSpPr/>
          <p:nvPr/>
        </p:nvSpPr>
        <p:spPr>
          <a:xfrm>
            <a:off x="782359" y="2569027"/>
            <a:ext cx="70031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ko-KR" sz="1800"/>
              <a:t>Class.forName(“JDBC </a:t>
            </a:r>
            <a:r>
              <a:rPr lang="ko-KR" altLang="en-US" sz="1800"/>
              <a:t>드라이버 클래스</a:t>
            </a:r>
            <a:r>
              <a:rPr lang="en-US" altLang="ko-KR" sz="1800"/>
              <a:t>”);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데이터베이스 연결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66CB6E80-8A24-48E8-8E3D-3281D2129EE2}"/>
              </a:ext>
            </a:extLst>
          </p:cNvPr>
          <p:cNvSpPr txBox="1">
            <a:spLocks/>
          </p:cNvSpPr>
          <p:nvPr/>
        </p:nvSpPr>
        <p:spPr>
          <a:xfrm>
            <a:off x="335735" y="1478280"/>
            <a:ext cx="8435068" cy="51844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문자열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(Connection String)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코드에서 데이터베이스에 연결하기 위한 정보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(DBMS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마다 다름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Driver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DBMS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 /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포트번호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DB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이름 및 비밀번호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오라클 연결 문자열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F47926-FDC9-4EE0-935C-69C24CB77A6A}"/>
              </a:ext>
            </a:extLst>
          </p:cNvPr>
          <p:cNvSpPr/>
          <p:nvPr/>
        </p:nvSpPr>
        <p:spPr>
          <a:xfrm>
            <a:off x="1345474" y="4352889"/>
            <a:ext cx="5447211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jdbc:oracle:thin:@IP</a:t>
            </a:r>
            <a:r>
              <a:rPr lang="ko-KR" altLang="en-US" sz="2000">
                <a:solidFill>
                  <a:schemeClr val="tx1"/>
                </a:solidFill>
              </a:rPr>
              <a:t>주소</a:t>
            </a:r>
            <a:r>
              <a:rPr lang="en-US" altLang="ko-KR" sz="2000">
                <a:solidFill>
                  <a:schemeClr val="tx1"/>
                </a:solidFill>
              </a:rPr>
              <a:t>:</a:t>
            </a:r>
            <a:r>
              <a:rPr lang="ko-KR" altLang="en-US" sz="2000">
                <a:solidFill>
                  <a:schemeClr val="tx1"/>
                </a:solidFill>
              </a:rPr>
              <a:t>포트번호</a:t>
            </a:r>
            <a:r>
              <a:rPr lang="en-US" altLang="ko-KR" sz="2000">
                <a:solidFill>
                  <a:schemeClr val="tx1"/>
                </a:solidFill>
              </a:rPr>
              <a:t>:DB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11EB80-0BB3-4418-9BC0-0949B3DE4F2F}"/>
              </a:ext>
            </a:extLst>
          </p:cNvPr>
          <p:cNvSpPr/>
          <p:nvPr/>
        </p:nvSpPr>
        <p:spPr>
          <a:xfrm>
            <a:off x="1345474" y="5082232"/>
            <a:ext cx="5447211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jdbc:oracle:thin:@localhost:1521:xe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데이터베이스 연결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66CB6E80-8A24-48E8-8E3D-3281D2129EE2}"/>
              </a:ext>
            </a:extLst>
          </p:cNvPr>
          <p:cNvSpPr txBox="1">
            <a:spLocks/>
          </p:cNvSpPr>
          <p:nvPr/>
        </p:nvSpPr>
        <p:spPr>
          <a:xfrm>
            <a:off x="335735" y="1478280"/>
            <a:ext cx="8435068" cy="28063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(Connection) </a:t>
            </a:r>
            <a:r>
              <a:rPr lang="ko-KR" altLang="en-US" sz="2000">
                <a:solidFill>
                  <a:schemeClr val="tx1"/>
                </a:solidFill>
              </a:rPr>
              <a:t>생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닫기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254918-0158-479B-BD01-079C3C602737}"/>
              </a:ext>
            </a:extLst>
          </p:cNvPr>
          <p:cNvSpPr/>
          <p:nvPr/>
        </p:nvSpPr>
        <p:spPr>
          <a:xfrm>
            <a:off x="796834" y="2064712"/>
            <a:ext cx="7973969" cy="1553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String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url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=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“jdbc:oracle:thin:@localhost:1521:xe”;</a:t>
            </a:r>
          </a:p>
          <a:p>
            <a:r>
              <a:rPr lang="en-US" altLang="ko-KR" sz="2000">
                <a:solidFill>
                  <a:schemeClr val="tx1"/>
                </a:solidFill>
              </a:rPr>
              <a:t>Stirng user = “javaDB”;</a:t>
            </a:r>
          </a:p>
          <a:p>
            <a:r>
              <a:rPr lang="en-US" altLang="ko-KR" sz="2000">
                <a:solidFill>
                  <a:schemeClr val="tx1"/>
                </a:solidFill>
              </a:rPr>
              <a:t>String password = “12345”;</a:t>
            </a:r>
          </a:p>
          <a:p>
            <a:r>
              <a:rPr lang="en-US" altLang="ko-KR" sz="2000">
                <a:solidFill>
                  <a:schemeClr val="tx1"/>
                </a:solidFill>
              </a:rPr>
              <a:t>Connection con =  DriverManager.getConnection(url,user,password)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720BED-519E-4B22-B3F1-5B0D0CBAE07D}"/>
              </a:ext>
            </a:extLst>
          </p:cNvPr>
          <p:cNvSpPr/>
          <p:nvPr/>
        </p:nvSpPr>
        <p:spPr>
          <a:xfrm>
            <a:off x="796834" y="4317274"/>
            <a:ext cx="5447211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con.close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35735" y="685044"/>
            <a:ext cx="843506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을 위한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Statement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객체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FFF078-5A1F-4166-A149-223DC77F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56639"/>
              </p:ext>
            </p:extLst>
          </p:nvPr>
        </p:nvGraphicFramePr>
        <p:xfrm>
          <a:off x="388803" y="1403154"/>
          <a:ext cx="8382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문장을 위한</a:t>
                      </a:r>
                      <a:b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인터페이스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Statement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Connection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객체에서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createStatement()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호출로 생성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단순한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문장을 보낼 때 사용되며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성능이나 효율성에서 가장 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PreparedStatement</a:t>
                      </a:r>
                      <a:endParaRPr lang="ko-KR" altLang="en-US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Connection </a:t>
                      </a:r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객체에서 </a:t>
                      </a:r>
                      <a:r>
                        <a:rPr lang="en-US" altLang="ko-KR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prepareStatement() </a:t>
                      </a:r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호출로 생성</a:t>
                      </a:r>
                      <a:endParaRPr lang="en-US" altLang="ko-KR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주로</a:t>
                      </a:r>
                      <a:r>
                        <a:rPr lang="en-US" altLang="ko-KR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PreparedStatement </a:t>
                      </a:r>
                      <a:r>
                        <a:rPr lang="ko-KR" altLang="en-US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클래스는 한번 사용되고 마는 </a:t>
                      </a:r>
                      <a:r>
                        <a:rPr lang="en-US" altLang="ko-KR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문이 아니라 여러 번 반복해서 사용되는 </a:t>
                      </a:r>
                      <a:r>
                        <a:rPr lang="en-US" altLang="ko-KR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다룰 때 편리</a:t>
                      </a:r>
                      <a:r>
                        <a:rPr lang="en-US" altLang="ko-KR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컴파일 할 때 에러를 체크하기 때문에 좀 더 효율적이며 처리하는 속도 역시 훨씬 빠름</a:t>
                      </a:r>
                      <a:endParaRPr lang="ko-KR" altLang="en-US" sz="20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CallableStatement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Connection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객체에서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prepareCall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메소드의 호출로 생성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CallableStatement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객체는 저장 함수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(Stored Procedure)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호출할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1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4731</TotalTime>
  <Words>1313</Words>
  <Application>Microsoft Office PowerPoint</Application>
  <PresentationFormat>화면 슬라이드 쇼(4:3)</PresentationFormat>
  <Paragraphs>276</Paragraphs>
  <Slides>34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나눔고딕</vt:lpstr>
      <vt:lpstr>휴먼엑스포</vt:lpstr>
      <vt:lpstr>나눔스퀘어</vt:lpstr>
      <vt:lpstr>Wingdings</vt:lpstr>
      <vt:lpstr>Arial</vt:lpstr>
      <vt:lpstr>맑은 고딕</vt:lpstr>
      <vt:lpstr>Office 테마</vt:lpstr>
      <vt:lpstr>JDBC</vt:lpstr>
      <vt:lpstr>웹 프로그램과 데이터베이스</vt:lpstr>
      <vt:lpstr>JDBC(Java Database Connectivit)</vt:lpstr>
      <vt:lpstr>JDBC 주요 인터페이스</vt:lpstr>
      <vt:lpstr>JDBC를 이용한 프로그래밍</vt:lpstr>
      <vt:lpstr>JDBC 드라이버 로딩</vt:lpstr>
      <vt:lpstr>데이터베이스 연결</vt:lpstr>
      <vt:lpstr>데이터베이스 연결</vt:lpstr>
      <vt:lpstr>SQL을 위한 Statement 객체</vt:lpstr>
      <vt:lpstr>SQL 문장 실행</vt:lpstr>
      <vt:lpstr>SQL 문장 실행</vt:lpstr>
      <vt:lpstr>[예제]</vt:lpstr>
      <vt:lpstr>ResultSet의 구조와 커서 이동</vt:lpstr>
      <vt:lpstr>ResultSet의 구조와 커서 이동</vt:lpstr>
      <vt:lpstr>ResultSet의 구조와 커서 이동</vt:lpstr>
      <vt:lpstr>이클립스와 오라클 연결하기</vt:lpstr>
      <vt:lpstr>이클립스와 오라클 연결하기</vt:lpstr>
      <vt:lpstr>이클립스와 오라클 연결하기</vt:lpstr>
      <vt:lpstr>이클립스와 오라클 연결하기</vt:lpstr>
      <vt:lpstr>이클립스와 오라클 연결하기</vt:lpstr>
      <vt:lpstr>[실습] index.jsp</vt:lpstr>
      <vt:lpstr>[실습] userGet.jsp</vt:lpstr>
      <vt:lpstr>[실습] userMod.jsp</vt:lpstr>
      <vt:lpstr>[실습] userDel.jsp</vt:lpstr>
      <vt:lpstr>[실습] userAdd.jsp</vt:lpstr>
      <vt:lpstr>DataBase Connection Pool</vt:lpstr>
      <vt:lpstr>데이터베이스 커넥션 풀</vt:lpstr>
      <vt:lpstr>데이터베이스 커넥션 풀</vt:lpstr>
      <vt:lpstr>데이터베이스 커넥션 풀</vt:lpstr>
      <vt:lpstr>DataSource</vt:lpstr>
      <vt:lpstr>JNDI(Java Naming and Directory Interface)</vt:lpstr>
      <vt:lpstr>Tomcat-DBCP 설정</vt:lpstr>
      <vt:lpstr>Tomcat-DBCP 설정</vt:lpstr>
      <vt:lpstr>자바코드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176</cp:revision>
  <cp:lastPrinted>2011-08-28T13:13:29Z</cp:lastPrinted>
  <dcterms:created xsi:type="dcterms:W3CDTF">2011-08-24T01:05:33Z</dcterms:created>
  <dcterms:modified xsi:type="dcterms:W3CDTF">2019-08-17T17:27:02Z</dcterms:modified>
</cp:coreProperties>
</file>