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4" r:id="rId4"/>
    <p:sldId id="277" r:id="rId5"/>
    <p:sldId id="276" r:id="rId6"/>
    <p:sldId id="269" r:id="rId7"/>
    <p:sldId id="271" r:id="rId8"/>
    <p:sldId id="272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48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86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D20EE-250A-475C-B2FC-1F915040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E0CC9B-37A9-4A55-A615-9F7373EB7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9D79FD-F7DD-4625-98EB-E75CFE74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2DEBF-4B4E-4F5C-B048-C898E6ED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D0774-C67E-44A0-876D-25EBCBE2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6B8357-203C-4756-BEEE-6FD7A348B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39C690-CB55-45CD-AEFF-4BCA02CF6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CF278-DA8D-4E62-AF10-BE70BA1C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1CB70-CBA7-4B8B-B683-F95065F9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5D6B1-91CE-4DA6-8635-50F700D9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66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89F1C-2DE5-48C6-8267-CC556DEF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>
            <a:lvl1pPr>
              <a:defRPr sz="2400"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  <a:lvl2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2pPr>
            <a:lvl3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3pPr>
            <a:lvl4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4pPr>
            <a:lvl5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882ADE-3947-4F40-B3ED-171C0E7BF55F}"/>
              </a:ext>
            </a:extLst>
          </p:cNvPr>
          <p:cNvSpPr/>
          <p:nvPr userDrawn="1"/>
        </p:nvSpPr>
        <p:spPr>
          <a:xfrm>
            <a:off x="-260245" y="1375406"/>
            <a:ext cx="12622230" cy="5233869"/>
          </a:xfrm>
          <a:prstGeom prst="rect">
            <a:avLst/>
          </a:prstGeom>
          <a:noFill/>
          <a:ln w="28575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5F2CCE13-A91A-4025-B7B6-8ADF60BBFCA9}"/>
              </a:ext>
            </a:extLst>
          </p:cNvPr>
          <p:cNvSpPr/>
          <p:nvPr userDrawn="1"/>
        </p:nvSpPr>
        <p:spPr>
          <a:xfrm>
            <a:off x="2204720" y="0"/>
            <a:ext cx="9987280" cy="1128610"/>
          </a:xfrm>
          <a:custGeom>
            <a:avLst/>
            <a:gdLst>
              <a:gd name="connsiteX0" fmla="*/ 5751 w 8165776"/>
              <a:gd name="connsiteY0" fmla="*/ 0 h 951570"/>
              <a:gd name="connsiteX1" fmla="*/ 8165776 w 8165776"/>
              <a:gd name="connsiteY1" fmla="*/ 0 h 951570"/>
              <a:gd name="connsiteX2" fmla="*/ 8165776 w 8165776"/>
              <a:gd name="connsiteY2" fmla="*/ 951570 h 951570"/>
              <a:gd name="connsiteX3" fmla="*/ 437624 w 8165776"/>
              <a:gd name="connsiteY3" fmla="*/ 951570 h 951570"/>
              <a:gd name="connsiteX4" fmla="*/ 0 w 8165776"/>
              <a:gd name="connsiteY4" fmla="*/ 513946 h 951570"/>
              <a:gd name="connsiteX5" fmla="*/ 0 w 8165776"/>
              <a:gd name="connsiteY5" fmla="*/ 57046 h 95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65776" h="951570">
                <a:moveTo>
                  <a:pt x="5751" y="0"/>
                </a:moveTo>
                <a:lnTo>
                  <a:pt x="8165776" y="0"/>
                </a:lnTo>
                <a:lnTo>
                  <a:pt x="8165776" y="951570"/>
                </a:lnTo>
                <a:lnTo>
                  <a:pt x="437624" y="951570"/>
                </a:lnTo>
                <a:cubicBezTo>
                  <a:pt x="195931" y="951570"/>
                  <a:pt x="0" y="755639"/>
                  <a:pt x="0" y="513946"/>
                </a:cubicBezTo>
                <a:lnTo>
                  <a:pt x="0" y="5704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부제목 2">
            <a:extLst>
              <a:ext uri="{FF2B5EF4-FFF2-40B4-BE49-F238E27FC236}">
                <a16:creationId xmlns:a16="http://schemas.microsoft.com/office/drawing/2014/main" id="{D50450E6-F391-46E8-877D-478B4068F252}"/>
              </a:ext>
            </a:extLst>
          </p:cNvPr>
          <p:cNvSpPr txBox="1">
            <a:spLocks/>
          </p:cNvSpPr>
          <p:nvPr/>
        </p:nvSpPr>
        <p:spPr>
          <a:xfrm>
            <a:off x="10076845" y="78183"/>
            <a:ext cx="2025622" cy="373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spcBef>
                <a:spcPts val="0"/>
              </a:spcBef>
              <a:buNone/>
            </a:pP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Python algorithm</a:t>
            </a:r>
          </a:p>
          <a:p>
            <a:pPr marL="0" indent="0" algn="dist">
              <a:spcBef>
                <a:spcPts val="0"/>
              </a:spcBef>
              <a:buNone/>
            </a:pP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최단 경로 문제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79B845F-573A-4944-9D1A-1F46230FB356}"/>
              </a:ext>
            </a:extLst>
          </p:cNvPr>
          <p:cNvCxnSpPr>
            <a:cxnSpLocks/>
          </p:cNvCxnSpPr>
          <p:nvPr/>
        </p:nvCxnSpPr>
        <p:spPr>
          <a:xfrm>
            <a:off x="10099100" y="-13335"/>
            <a:ext cx="0" cy="5931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03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87990-0AC1-44FD-8C35-657CAB66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3F916E-9849-4B3D-94CE-0F46704B3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81B15-B531-4414-BAC7-7755F909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6B15D-BD90-4095-8784-D479D55B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F7BAB4-11C0-4EBF-A415-6FCBB191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90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1794B-27B3-4AE5-B34F-BD5D96AA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EFDBD-1B84-459D-AC07-672F11686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ADD2C6-007B-458B-AEE9-BC2F54DF0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D0A87-08A1-4D8E-9068-9035F042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9E59C0-7A11-4437-B374-B603C938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F721DD-615B-4D96-BC20-2D828247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14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6AC7E-A4F8-4711-9F5D-046C875D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34FC16-719F-4F7C-9438-A169FCF1B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2B8220-2E64-46F9-BDC9-8F4AD2760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2F62E0-BB3F-4B39-8B02-D2B897ACB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B24475-DB40-44B9-9494-7777F45B4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595D72-A194-4D06-939C-D3672FB6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B6A896-C68B-41DB-B959-8BC55BCB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A36511-8048-4DB7-A027-C9F9210B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6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D33A5-F419-4AAE-BBDC-57F3B67C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FEEEA0-4B8E-4A78-A38B-D7152C0D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F912C5-9EB2-421E-A0DB-7D78ED51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CF3C08-B896-4F07-9A89-BD8F47B7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41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3970F2-3D45-429C-903D-DB5D7E55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BF8E46-F42C-4DD7-BAFD-9665CC68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4D9F75-5804-4C8A-9D12-1920AED3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24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295DF-E4D3-4858-9B7C-4CA6CCB99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87952-7881-445F-8B97-82A9B49D3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F301F5-1737-49A1-BBC7-45ACACA10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025178-88FF-4302-916C-503126FD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D8A578-3D56-4D98-A37A-84D68E5F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55F323-BBBC-4CDD-8E9F-D334BFB1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13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43462-B9D8-4B05-AAFB-3FBDEE8D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F31871-C015-42E5-B579-DC6AE2C09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415F9F-2A9F-4430-BD38-EB44C89AA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517204-F6C2-4839-800C-6B48F4C9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6160D8-82CE-4202-AD60-04779806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4BCC7-67B8-4A79-9A68-7E23831A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86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A44A76-8A39-4634-88B8-87B2DD9E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3268A-0AE4-44DD-AD54-3CA26982A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15A97-CC34-4E90-958D-52DB25969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483C-29A8-4525-9DDD-19098B90EBDE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D1451-32A1-4A79-919E-BB284D310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119B9-5719-4B96-AA53-B04748B2B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73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etcode.com/problems/network-delay-tim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leetcode.com/problems/cheapest-flights-within-k-stop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9">
            <a:extLst>
              <a:ext uri="{FF2B5EF4-FFF2-40B4-BE49-F238E27FC236}">
                <a16:creationId xmlns:a16="http://schemas.microsoft.com/office/drawing/2014/main" id="{DD2D04DD-B48F-47FF-B359-2041B59CE40A}"/>
              </a:ext>
            </a:extLst>
          </p:cNvPr>
          <p:cNvSpPr/>
          <p:nvPr/>
        </p:nvSpPr>
        <p:spPr>
          <a:xfrm rot="5400000">
            <a:off x="5083150" y="-157580"/>
            <a:ext cx="2025701" cy="2340866"/>
          </a:xfrm>
          <a:prstGeom prst="homePlate">
            <a:avLst>
              <a:gd name="adj" fmla="val 2354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403945" y="3024871"/>
            <a:ext cx="11384111" cy="45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최단 경로 문제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1232C0-EC63-4E2E-BEBC-45D07FE4FBF1}"/>
              </a:ext>
            </a:extLst>
          </p:cNvPr>
          <p:cNvSpPr/>
          <p:nvPr userDrawn="1"/>
        </p:nvSpPr>
        <p:spPr>
          <a:xfrm>
            <a:off x="5107350" y="718517"/>
            <a:ext cx="197730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임채빈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A8ACD93-A865-487D-81D9-7DE7E22E46EB}"/>
              </a:ext>
            </a:extLst>
          </p:cNvPr>
          <p:cNvCxnSpPr>
            <a:cxnSpLocks/>
          </p:cNvCxnSpPr>
          <p:nvPr userDrawn="1"/>
        </p:nvCxnSpPr>
        <p:spPr>
          <a:xfrm>
            <a:off x="5008718" y="691670"/>
            <a:ext cx="2174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350F34-097E-4727-B61F-E8609F792A6C}"/>
              </a:ext>
            </a:extLst>
          </p:cNvPr>
          <p:cNvSpPr/>
          <p:nvPr userDrawn="1"/>
        </p:nvSpPr>
        <p:spPr>
          <a:xfrm>
            <a:off x="5107350" y="345726"/>
            <a:ext cx="1977300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>
              <a:spcBef>
                <a:spcPts val="600"/>
              </a:spcBef>
            </a:pP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Python algorithm</a:t>
            </a:r>
            <a:endParaRPr lang="en-US" altLang="ko-KR" sz="16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03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4B8BCE-D08E-4808-B7A8-A3B3155E0C90}"/>
              </a:ext>
            </a:extLst>
          </p:cNvPr>
          <p:cNvSpPr/>
          <p:nvPr/>
        </p:nvSpPr>
        <p:spPr>
          <a:xfrm rot="16200000">
            <a:off x="-2153920" y="2661920"/>
            <a:ext cx="6350000" cy="2042160"/>
          </a:xfrm>
          <a:custGeom>
            <a:avLst/>
            <a:gdLst>
              <a:gd name="connsiteX0" fmla="*/ 4804816 w 4804816"/>
              <a:gd name="connsiteY0" fmla="*/ 0 h 1400970"/>
              <a:gd name="connsiteX1" fmla="*/ 4804816 w 4804816"/>
              <a:gd name="connsiteY1" fmla="*/ 984813 h 1400970"/>
              <a:gd name="connsiteX2" fmla="*/ 4376936 w 4804816"/>
              <a:gd name="connsiteY2" fmla="*/ 1400970 h 1400970"/>
              <a:gd name="connsiteX3" fmla="*/ 0 w 4804816"/>
              <a:gd name="connsiteY3" fmla="*/ 1400970 h 1400970"/>
              <a:gd name="connsiteX4" fmla="*/ 0 w 4804816"/>
              <a:gd name="connsiteY4" fmla="*/ 0 h 140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4816" h="1400970">
                <a:moveTo>
                  <a:pt x="4804816" y="0"/>
                </a:moveTo>
                <a:lnTo>
                  <a:pt x="4804816" y="984813"/>
                </a:lnTo>
                <a:cubicBezTo>
                  <a:pt x="4804816" y="1214650"/>
                  <a:pt x="4613247" y="1400970"/>
                  <a:pt x="4376936" y="1400970"/>
                </a:cubicBezTo>
                <a:lnTo>
                  <a:pt x="0" y="14009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8C6F52-6F77-4831-BC0D-EC58C3AB448D}"/>
              </a:ext>
            </a:extLst>
          </p:cNvPr>
          <p:cNvSpPr/>
          <p:nvPr/>
        </p:nvSpPr>
        <p:spPr>
          <a:xfrm rot="5400000">
            <a:off x="-1806802" y="3466241"/>
            <a:ext cx="63744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spc="60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Contents</a:t>
            </a:r>
            <a:endParaRPr lang="ko-KR" altLang="en-US" sz="8000" spc="600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67A160E-DCA7-49A9-88A6-49DAC13F3B4C}"/>
              </a:ext>
            </a:extLst>
          </p:cNvPr>
          <p:cNvGrpSpPr/>
          <p:nvPr/>
        </p:nvGrpSpPr>
        <p:grpSpPr>
          <a:xfrm>
            <a:off x="3424131" y="1472615"/>
            <a:ext cx="8865840" cy="2517291"/>
            <a:chOff x="2929920" y="1588790"/>
            <a:chExt cx="9262080" cy="2517291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A281D24A-4D8F-44B9-ACFB-4495BCABF5AE}"/>
                </a:ext>
              </a:extLst>
            </p:cNvPr>
            <p:cNvCxnSpPr>
              <a:cxnSpLocks/>
            </p:cNvCxnSpPr>
            <p:nvPr/>
          </p:nvCxnSpPr>
          <p:spPr>
            <a:xfrm>
              <a:off x="2929920" y="1588790"/>
              <a:ext cx="9262080" cy="0"/>
            </a:xfrm>
            <a:prstGeom prst="line">
              <a:avLst/>
            </a:prstGeom>
            <a:ln w="635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제목 1">
              <a:extLst>
                <a:ext uri="{FF2B5EF4-FFF2-40B4-BE49-F238E27FC236}">
                  <a16:creationId xmlns:a16="http://schemas.microsoft.com/office/drawing/2014/main" id="{44A2FBF2-6092-4CB2-8171-1873819480CA}"/>
                </a:ext>
              </a:extLst>
            </p:cNvPr>
            <p:cNvSpPr txBox="1">
              <a:spLocks/>
            </p:cNvSpPr>
            <p:nvPr/>
          </p:nvSpPr>
          <p:spPr>
            <a:xfrm>
              <a:off x="2929920" y="1690182"/>
              <a:ext cx="9011916" cy="7047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U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nit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 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01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r>
                <a:rPr lang="ko-KR" altLang="en-US" sz="2800" spc="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ㅣ</a:t>
              </a:r>
              <a:r>
                <a:rPr lang="ko-KR" altLang="en-US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최단 경로 문제</a:t>
              </a:r>
              <a:endPara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6D52862-8BED-4B68-8FDF-6A99084D37F9}"/>
                </a:ext>
              </a:extLst>
            </p:cNvPr>
            <p:cNvGrpSpPr/>
            <p:nvPr/>
          </p:nvGrpSpPr>
          <p:grpSpPr>
            <a:xfrm>
              <a:off x="2929920" y="2383075"/>
              <a:ext cx="9262080" cy="891903"/>
              <a:chOff x="2411760" y="1066105"/>
              <a:chExt cx="9780240" cy="891903"/>
            </a:xfrm>
          </p:grpSpPr>
          <p:sp>
            <p:nvSpPr>
              <p:cNvPr id="47" name="제목 1">
                <a:extLst>
                  <a:ext uri="{FF2B5EF4-FFF2-40B4-BE49-F238E27FC236}">
                    <a16:creationId xmlns:a16="http://schemas.microsoft.com/office/drawing/2014/main" id="{7A5C544E-43CC-4D28-A824-52BD8E4645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253302"/>
                <a:ext cx="9516081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02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12롯데마트드림Bold" panose="02020603020101020101" pitchFamily="18" charset="-127"/>
                  </a:rPr>
                  <a:t>ㅣ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12롯데마트드림Bold" panose="02020603020101020101" pitchFamily="18" charset="-127"/>
                  </a:rPr>
                  <a:t> 네트워크 딜레이 타임</a:t>
                </a: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0F14E9BF-2023-4CC2-8B3B-4D3412F8D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1066105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90BA534-3615-433E-9FEE-51361DD55D2A}"/>
                </a:ext>
              </a:extLst>
            </p:cNvPr>
            <p:cNvGrpSpPr/>
            <p:nvPr/>
          </p:nvGrpSpPr>
          <p:grpSpPr>
            <a:xfrm>
              <a:off x="2929920" y="3263165"/>
              <a:ext cx="9262080" cy="842916"/>
              <a:chOff x="2411760" y="1066105"/>
              <a:chExt cx="9780240" cy="842916"/>
            </a:xfrm>
          </p:grpSpPr>
          <p:sp>
            <p:nvSpPr>
              <p:cNvPr id="50" name="제목 1">
                <a:extLst>
                  <a:ext uri="{FF2B5EF4-FFF2-40B4-BE49-F238E27FC236}">
                    <a16:creationId xmlns:a16="http://schemas.microsoft.com/office/drawing/2014/main" id="{1A7530AE-9758-4C4A-A159-87D760396B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204315"/>
                <a:ext cx="9516081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03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K 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경유지 내 가장 저렴한 항공권</a:t>
                </a:r>
                <a:endParaRPr lang="ko-KR" altLang="en-US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494FE288-FAAD-43D9-8AC1-7D319C65D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1066105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2531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최단 경로 문제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A0EA09-9FDE-48FC-B91F-C5397558A152}"/>
                  </a:ext>
                </a:extLst>
              </p:cNvPr>
              <p:cNvSpPr txBox="1"/>
              <p:nvPr/>
            </p:nvSpPr>
            <p:spPr>
              <a:xfrm>
                <a:off x="385482" y="1631576"/>
                <a:ext cx="11465859" cy="3636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최단 경로 문제</a:t>
                </a:r>
                <a:endParaRPr lang="en-US" altLang="ko-KR" sz="2400" b="1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  <a:p>
                <a:endPara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각 간선의 가중치 합이 최소가 되는 두 정점 사이의 경로를 찾는 문제</a:t>
                </a:r>
                <a:endPara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  <a:p>
                <a:r>
                  <a:rPr lang="ko-KR" altLang="en-US" sz="2400" b="1" dirty="0" err="1">
                    <a:ea typeface="12롯데마트드림Bold" panose="02020603020101020101" pitchFamily="18" charset="-127"/>
                  </a:rPr>
                  <a:t>다익스트라</a:t>
                </a:r>
                <a:r>
                  <a:rPr lang="ko-KR" altLang="en-US" sz="2400" b="1" dirty="0">
                    <a:ea typeface="12롯데마트드림Bold" panose="02020603020101020101" pitchFamily="18" charset="-127"/>
                  </a:rPr>
                  <a:t> 알고리즘 </a:t>
                </a:r>
                <a:r>
                  <a:rPr lang="en-US" altLang="ko-KR" sz="2400" b="1" dirty="0">
                    <a:ea typeface="12롯데마트드림Bold" panose="02020603020101020101" pitchFamily="18" charset="-127"/>
                  </a:rPr>
                  <a:t>Dijkstra Algorithm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주변 노드의 최단 경로만을 택하는 </a:t>
                </a:r>
                <a:r>
                  <a:rPr lang="ko-KR" altLang="en-US" dirty="0" err="1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그리디</a:t>
                </a:r>
                <a:r>
                  <a:rPr lang="ko-KR" altLang="en-US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알고리즘</a:t>
                </a:r>
                <a:endPara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복잡도</a:t>
                </a:r>
                <a:endPara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최초구현 </a:t>
                </a: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12롯데마트드림Bold" panose="02020603020101020101" pitchFamily="18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12롯데마트드림Bold" panose="02020603020101020101" pitchFamily="18" charset="-127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12롯데마트드림Bold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12롯데마트드림Bold" panose="02020603020101020101" pitchFamily="18" charset="-127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12롯데마트드림Bold" panose="02020603020101020101" pitchFamily="18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12롯데마트드림Bold" panose="02020603020101020101" pitchFamily="18" charset="-127"/>
                      </a:rPr>
                      <m:t>)</m:t>
                    </m:r>
                  </m:oMath>
                </a14:m>
                <a:endPara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dirty="0" err="1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우선순위큐</a:t>
                </a: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12롯데마트드림Bold" panose="02020603020101020101" pitchFamily="18" charset="-127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12롯데마트드림Bold" panose="02020603020101020101" pitchFamily="18" charset="-127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12롯데마트드림Bold" panose="0202060302010102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12롯데마트드림Bold" panose="02020603020101020101" pitchFamily="18" charset="-127"/>
                              </a:rPr>
                              <m:t>𝑉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12롯데마트드림Bold" panose="02020603020101020101" pitchFamily="18" charset="-127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12롯데마트드림Bold" panose="02020603020101020101" pitchFamily="18" charset="-127"/>
                              </a:rPr>
                              <m:t>𝐸</m:t>
                            </m:r>
                          </m:e>
                        </m:d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12롯데마트드림Bold" panose="02020603020101020101" pitchFamily="18" charset="-127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12롯데마트드림Bold" panose="02020603020101020101" pitchFamily="18" charset="-127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12롯데마트드림Bold" panose="02020603020101020101" pitchFamily="18" charset="-127"/>
                              </a:rPr>
                              <m:t>𝑉</m:t>
                            </m:r>
                          </m:e>
                        </m:func>
                      </m:e>
                    </m:d>
                  </m:oMath>
                </a14:m>
                <a:endParaRPr lang="en-US" altLang="ko-KR" b="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모든 정점이 출발지에서 도달 가능할 때 </a:t>
                </a: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12롯데마트드림Bold" panose="02020603020101020101" pitchFamily="18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12롯데마트드림Bold" panose="02020603020101020101" pitchFamily="18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12롯데마트드림Bold" panose="02020603020101020101" pitchFamily="18" charset="-127"/>
                      </a:rPr>
                      <m:t>𝐸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12롯데마트드림Bold" panose="02020603020101020101" pitchFamily="18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12롯데마트드림Bold" panose="02020603020101020101" pitchFamily="18" charset="-127"/>
                          </a:rPr>
                          <m:t>log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12롯데마트드림Bold" panose="02020603020101020101" pitchFamily="18" charset="-127"/>
                          </a:rPr>
                          <m:t>𝑉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ea typeface="12롯데마트드림Bold" panose="02020603020101020101" pitchFamily="18" charset="-127"/>
                      </a:rPr>
                      <m:t>)</m:t>
                    </m:r>
                  </m:oMath>
                </a14:m>
                <a:endPara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  <a:p>
                <a:pPr marL="742950" lvl="1" indent="-285750">
                  <a:buFontTx/>
                  <a:buChar char="-"/>
                </a:pPr>
                <a:endPara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A0EA09-9FDE-48FC-B91F-C5397558A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82" y="1631576"/>
                <a:ext cx="11465859" cy="3636637"/>
              </a:xfrm>
              <a:prstGeom prst="rect">
                <a:avLst/>
              </a:prstGeom>
              <a:blipFill>
                <a:blip r:embed="rId2"/>
                <a:stretch>
                  <a:fillRect l="-797" t="-13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34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최단 경로 문제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1026" name="Picture 2" descr="다익스트라 알고리즘(Dijkstra Algorithm) :: 화투의 개발 블로그">
            <a:extLst>
              <a:ext uri="{FF2B5EF4-FFF2-40B4-BE49-F238E27FC236}">
                <a16:creationId xmlns:a16="http://schemas.microsoft.com/office/drawing/2014/main" id="{EE6C0EFB-88BA-4633-8F04-EDC26069E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965" y="2648239"/>
            <a:ext cx="4212808" cy="257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5FD403-5890-41F7-930A-CABE295AB4C7}"/>
              </a:ext>
            </a:extLst>
          </p:cNvPr>
          <p:cNvSpPr txBox="1"/>
          <p:nvPr/>
        </p:nvSpPr>
        <p:spPr>
          <a:xfrm>
            <a:off x="385482" y="1631576"/>
            <a:ext cx="11465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다익스트라</a:t>
            </a:r>
            <a:r>
              <a:rPr lang="ko-KR" altLang="en-US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예제</a:t>
            </a:r>
            <a:endParaRPr lang="en-US" altLang="ko-KR" sz="24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ea typeface="12롯데마트드림Bold" panose="02020603020101020101" pitchFamily="18" charset="-127"/>
              </a:rPr>
              <a:t>시작점 </a:t>
            </a:r>
            <a:r>
              <a:rPr lang="en-US" altLang="ko-KR" dirty="0">
                <a:ea typeface="12롯데마트드림Bold" panose="02020603020101020101" pitchFamily="18" charset="-127"/>
              </a:rPr>
              <a:t>5</a:t>
            </a:r>
            <a:r>
              <a:rPr lang="ko-KR" altLang="en-US" dirty="0">
                <a:ea typeface="12롯데마트드림Bold" panose="02020603020101020101" pitchFamily="18" charset="-127"/>
              </a:rPr>
              <a:t>번 노드</a:t>
            </a:r>
            <a:endParaRPr lang="en-US" altLang="ko-KR" dirty="0">
              <a:ea typeface="12롯데마트드림Bold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F80878-EC90-4B4C-98E1-3837F5723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18" y="5013885"/>
            <a:ext cx="8195438" cy="125824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F70DDE7-6CD5-43D8-BEA4-2EBC542E1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256" y="1477262"/>
            <a:ext cx="3455261" cy="508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8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네트워크 딜레이 타임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0EA09-9FDE-48FC-B91F-C5397558A152}"/>
              </a:ext>
            </a:extLst>
          </p:cNvPr>
          <p:cNvSpPr txBox="1"/>
          <p:nvPr/>
        </p:nvSpPr>
        <p:spPr>
          <a:xfrm>
            <a:off x="385482" y="1631576"/>
            <a:ext cx="114658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40. </a:t>
            </a:r>
            <a:r>
              <a:rPr lang="ko-KR" altLang="en-US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네트워크 딜레이 타임</a:t>
            </a:r>
            <a:r>
              <a:rPr lang="en-US" altLang="ko-KR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en-US" altLang="ko-KR" sz="2400" b="1" dirty="0">
                <a:ea typeface="12롯데마트드림Bold" panose="02020603020101020101" pitchFamily="18" charset="-127"/>
              </a:rPr>
              <a:t>Network Delay Time)</a:t>
            </a: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K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부터 출발해 모든 노드가 신호를 받을 수 있는 시간을 계산하라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불가능할 경우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-1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을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리턴한다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입력값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(u, v, w)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는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각각 출발지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도착지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소요 시간으로 구성되며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전체 노드의 개수는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으로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입력받는다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\</a:t>
            </a: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						</a:t>
            </a:r>
            <a:r>
              <a:rPr lang="en-US" altLang="ko-KR" dirty="0">
                <a:hlinkClick r:id="rId2"/>
              </a:rPr>
              <a:t>https://leetcode.com/problems/network-delay-time/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B6AD40-E55B-4909-80FB-2253EBC15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82" y="3326763"/>
            <a:ext cx="2513517" cy="27286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DDAC396-1CC1-4BEB-ACD0-DA5AF3EBA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429" y="3675400"/>
            <a:ext cx="8594335" cy="203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네트워크 딜레이 타임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0EA09-9FDE-48FC-B91F-C5397558A152}"/>
              </a:ext>
            </a:extLst>
          </p:cNvPr>
          <p:cNvSpPr txBox="1"/>
          <p:nvPr/>
        </p:nvSpPr>
        <p:spPr>
          <a:xfrm>
            <a:off x="385482" y="1631576"/>
            <a:ext cx="1146585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40. </a:t>
            </a:r>
            <a:r>
              <a:rPr lang="ko-KR" altLang="en-US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네트워크 딜레이 타임</a:t>
            </a:r>
            <a:r>
              <a:rPr lang="en-US" altLang="ko-KR" sz="2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en-US" altLang="ko-KR" sz="2400" b="1" dirty="0">
                <a:ea typeface="12롯데마트드림Bold" panose="02020603020101020101" pitchFamily="18" charset="-127"/>
              </a:rPr>
              <a:t>Network Delay Time)</a:t>
            </a: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다익스트라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알고리즘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1EB35E0-4DB9-4F0F-B9B1-E8A0ADE62A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48797"/>
          <a:stretch/>
        </p:blipFill>
        <p:spPr>
          <a:xfrm>
            <a:off x="8445329" y="2535177"/>
            <a:ext cx="3301638" cy="39072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8AB760C-C0F2-4AD8-B7DD-4AA157C2542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6127" y="2650212"/>
            <a:ext cx="7008531" cy="39072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1B48FA-310F-451D-AAC2-36D7ADD925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r="54358" b="29572"/>
          <a:stretch/>
        </p:blipFill>
        <p:spPr>
          <a:xfrm>
            <a:off x="5639088" y="3374651"/>
            <a:ext cx="3184069" cy="297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3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628657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a typeface="12롯데마트드림Bold" panose="02020603020101020101" pitchFamily="18" charset="-127"/>
              </a:rPr>
              <a:t>K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a typeface="12롯데마트드림Bold" panose="02020603020101020101" pitchFamily="18" charset="-127"/>
              </a:rPr>
              <a:t>경유지 내 가장 저렴한 항공권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0EA09-9FDE-48FC-B91F-C5397558A152}"/>
              </a:ext>
            </a:extLst>
          </p:cNvPr>
          <p:cNvSpPr txBox="1"/>
          <p:nvPr/>
        </p:nvSpPr>
        <p:spPr>
          <a:xfrm>
            <a:off x="385482" y="1631576"/>
            <a:ext cx="114658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12롯데마트드림Bold" panose="02020603020101020101" pitchFamily="18" charset="-127"/>
              </a:rPr>
              <a:t>41. K </a:t>
            </a:r>
            <a:r>
              <a:rPr lang="ko-KR" altLang="en-US" sz="2400" b="1" dirty="0">
                <a:ea typeface="12롯데마트드림Bold" panose="02020603020101020101" pitchFamily="18" charset="-127"/>
              </a:rPr>
              <a:t>경유지 내 가장 저렴한 항공권 </a:t>
            </a:r>
            <a:r>
              <a:rPr lang="en-US" altLang="ko-KR" sz="2400" b="1" dirty="0">
                <a:ea typeface="12롯데마트드림Bold" panose="02020603020101020101" pitchFamily="18" charset="-127"/>
              </a:rPr>
              <a:t>(</a:t>
            </a:r>
            <a:r>
              <a:rPr lang="en-US" altLang="ko-KR" sz="2400" b="1" i="0" dirty="0">
                <a:solidFill>
                  <a:srgbClr val="212121"/>
                </a:solidFill>
                <a:effectLst/>
                <a:latin typeface="-apple-system"/>
              </a:rPr>
              <a:t>Cheapest Flights Within K Stops)</a:t>
            </a:r>
            <a:endParaRPr lang="en-US" altLang="ko-KR" sz="2400" b="1" dirty="0"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시작점에서 도착점까지의 가장 저렴한 가격을 계산하되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K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개의 경유지 이내에 도착하는 가격을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리턴하라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경로가 존재하지 않을 경우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-1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을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리턴한다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b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</a:b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													  				</a:t>
            </a:r>
            <a:r>
              <a:rPr lang="en-US" altLang="ko-KR" dirty="0">
                <a:hlinkClick r:id="rId2"/>
              </a:rPr>
              <a:t>https://leetcode.com/problems/cheapest-flights-within-k-stops/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4E9519-DEDA-4EDA-9EB3-1044C4861AF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9417" y="3372669"/>
            <a:ext cx="3365067" cy="2480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60CBCD-338C-4AEB-9590-30C6DDC8687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94484" y="3557520"/>
            <a:ext cx="7918795" cy="211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49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0EA09-9FDE-48FC-B91F-C5397558A152}"/>
              </a:ext>
            </a:extLst>
          </p:cNvPr>
          <p:cNvSpPr txBox="1"/>
          <p:nvPr/>
        </p:nvSpPr>
        <p:spPr>
          <a:xfrm>
            <a:off x="385482" y="1631576"/>
            <a:ext cx="1146585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12롯데마트드림Bold" panose="02020603020101020101" pitchFamily="18" charset="-127"/>
              </a:rPr>
              <a:t>41. K </a:t>
            </a:r>
            <a:r>
              <a:rPr lang="ko-KR" altLang="en-US" sz="2400" b="1" dirty="0">
                <a:ea typeface="12롯데마트드림Bold" panose="02020603020101020101" pitchFamily="18" charset="-127"/>
              </a:rPr>
              <a:t>경유지 내 가장 저렴한 항공권 </a:t>
            </a:r>
            <a:r>
              <a:rPr lang="en-US" altLang="ko-KR" sz="2400" b="1" dirty="0">
                <a:ea typeface="12롯데마트드림Bold" panose="02020603020101020101" pitchFamily="18" charset="-127"/>
              </a:rPr>
              <a:t>(</a:t>
            </a:r>
            <a:r>
              <a:rPr lang="en-US" altLang="ko-KR" sz="2400" b="1" i="0" dirty="0">
                <a:solidFill>
                  <a:srgbClr val="212121"/>
                </a:solidFill>
                <a:effectLst/>
                <a:latin typeface="-apple-system"/>
              </a:rPr>
              <a:t>Cheapest Flights Within K Stops)</a:t>
            </a:r>
            <a:endParaRPr lang="en-US" altLang="ko-KR" sz="24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다익스트라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알고리즘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EA0D5A3-1CD3-4AD1-9CE6-361B49618B70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628657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a typeface="12롯데마트드림Bold" panose="02020603020101020101" pitchFamily="18" charset="-127"/>
              </a:rPr>
              <a:t>K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a typeface="12롯데마트드림Bold" panose="02020603020101020101" pitchFamily="18" charset="-127"/>
              </a:rPr>
              <a:t>경유지 내 가장 저렴한 항공권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C7A584-78DA-4B8F-A43D-46F4339FC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54" y="2653582"/>
            <a:ext cx="9939588" cy="38246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EE6047A-205A-4679-A511-26A9BE594E4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06897" y="3541165"/>
            <a:ext cx="3942583" cy="290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5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DC1F866-E0C2-484F-A982-84D6B509B379}"/>
              </a:ext>
            </a:extLst>
          </p:cNvPr>
          <p:cNvGrpSpPr/>
          <p:nvPr/>
        </p:nvGrpSpPr>
        <p:grpSpPr>
          <a:xfrm>
            <a:off x="5224428" y="621225"/>
            <a:ext cx="5768470" cy="4536217"/>
            <a:chOff x="3551175" y="366636"/>
            <a:chExt cx="4440516" cy="362073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050BF8F-79F7-462E-AD12-EA849BBEEE36}"/>
                </a:ext>
              </a:extLst>
            </p:cNvPr>
            <p:cNvSpPr/>
            <p:nvPr/>
          </p:nvSpPr>
          <p:spPr>
            <a:xfrm>
              <a:off x="3551175" y="441813"/>
              <a:ext cx="4259168" cy="3545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46BB0B2-87C8-4124-A6A0-BF8487384537}"/>
                </a:ext>
              </a:extLst>
            </p:cNvPr>
            <p:cNvGrpSpPr/>
            <p:nvPr/>
          </p:nvGrpSpPr>
          <p:grpSpPr>
            <a:xfrm>
              <a:off x="5299700" y="483518"/>
              <a:ext cx="2448272" cy="3475680"/>
              <a:chOff x="2275364" y="915566"/>
              <a:chExt cx="2448272" cy="347568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307D54D-FD08-4597-9AAC-3DF999081C01}"/>
                  </a:ext>
                </a:extLst>
              </p:cNvPr>
              <p:cNvSpPr/>
              <p:nvPr/>
            </p:nvSpPr>
            <p:spPr>
              <a:xfrm>
                <a:off x="2275364" y="915566"/>
                <a:ext cx="2448272" cy="223224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  <p:sp>
            <p:nvSpPr>
              <p:cNvPr id="23" name="사다리꼴 22">
                <a:extLst>
                  <a:ext uri="{FF2B5EF4-FFF2-40B4-BE49-F238E27FC236}">
                    <a16:creationId xmlns:a16="http://schemas.microsoft.com/office/drawing/2014/main" id="{FA5539A5-C038-48F3-9AC2-5820D108A092}"/>
                  </a:ext>
                </a:extLst>
              </p:cNvPr>
              <p:cNvSpPr/>
              <p:nvPr/>
            </p:nvSpPr>
            <p:spPr>
              <a:xfrm rot="11700000">
                <a:off x="3841153" y="3023094"/>
                <a:ext cx="720080" cy="1368152"/>
              </a:xfrm>
              <a:prstGeom prst="trapezoid">
                <a:avLst>
                  <a:gd name="adj" fmla="val 36043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</p:grpSp>
        <p:sp>
          <p:nvSpPr>
            <p:cNvPr id="20" name="제목 1">
              <a:extLst>
                <a:ext uri="{FF2B5EF4-FFF2-40B4-BE49-F238E27FC236}">
                  <a16:creationId xmlns:a16="http://schemas.microsoft.com/office/drawing/2014/main" id="{D8231365-F64C-46C1-8F75-820775EFA1EB}"/>
                </a:ext>
              </a:extLst>
            </p:cNvPr>
            <p:cNvSpPr txBox="1">
              <a:spLocks/>
            </p:cNvSpPr>
            <p:nvPr/>
          </p:nvSpPr>
          <p:spPr>
            <a:xfrm>
              <a:off x="5388635" y="366636"/>
              <a:ext cx="2603056" cy="11025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0" spc="-300" dirty="0"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Q &amp; A</a:t>
              </a:r>
              <a:endParaRPr lang="ko-KR" altLang="en-US" sz="8000" spc="-30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996C020A-B6A4-4E0B-8F33-D6710800837B}"/>
                </a:ext>
              </a:extLst>
            </p:cNvPr>
            <p:cNvSpPr txBox="1">
              <a:spLocks/>
            </p:cNvSpPr>
            <p:nvPr/>
          </p:nvSpPr>
          <p:spPr>
            <a:xfrm>
              <a:off x="3551175" y="3591404"/>
              <a:ext cx="3238128" cy="345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800" spc="-15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들어주셔서 감사합니다</a:t>
              </a:r>
              <a:r>
                <a:rPr lang="en-US" altLang="ko-KR" sz="2800" spc="-15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.</a:t>
              </a:r>
              <a:endParaRPr lang="ko-KR" altLang="en-US" sz="2800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15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299</Words>
  <Application>Microsoft Office PowerPoint</Application>
  <PresentationFormat>와이드스크린</PresentationFormat>
  <Paragraphs>82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12롯데마트드림Bold</vt:lpstr>
      <vt:lpstr>12롯데마트드림Light</vt:lpstr>
      <vt:lpstr>12롯데마트드림Medium</vt:lpstr>
      <vt:lpstr>-apple-system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J</dc:creator>
  <cp:lastModifiedBy>Im Chaebin</cp:lastModifiedBy>
  <cp:revision>92</cp:revision>
  <dcterms:created xsi:type="dcterms:W3CDTF">2017-07-26T09:20:04Z</dcterms:created>
  <dcterms:modified xsi:type="dcterms:W3CDTF">2020-09-26T01:59:42Z</dcterms:modified>
</cp:coreProperties>
</file>