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34" autoAdjust="0"/>
  </p:normalViewPr>
  <p:slideViewPr>
    <p:cSldViewPr snapToGrid="0" showGuides="1">
      <p:cViewPr>
        <p:scale>
          <a:sx n="57" d="100"/>
          <a:sy n="57" d="100"/>
        </p:scale>
        <p:origin x="1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77ED2-FC8A-4705-B853-F3380DC98D5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0D3F-D566-4740-BB12-D1A1FC1FA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2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 = </a:t>
            </a:r>
            <a:r>
              <a:rPr lang="ko-KR" altLang="en-US" dirty="0"/>
              <a:t>여집합</a:t>
            </a:r>
            <a:endParaRPr lang="en-US" altLang="ko-KR" dirty="0"/>
          </a:p>
          <a:p>
            <a:r>
              <a:rPr lang="en-US" altLang="ko-KR" dirty="0"/>
              <a:t>AND = </a:t>
            </a:r>
            <a:r>
              <a:rPr lang="ko-KR" altLang="en-US" dirty="0"/>
              <a:t>교집합</a:t>
            </a:r>
            <a:endParaRPr lang="en-US" altLang="ko-KR" dirty="0"/>
          </a:p>
          <a:p>
            <a:r>
              <a:rPr lang="en-US" altLang="ko-KR" dirty="0"/>
              <a:t>OR = </a:t>
            </a:r>
            <a:r>
              <a:rPr lang="ko-KR" altLang="en-US" dirty="0"/>
              <a:t>합집합</a:t>
            </a:r>
            <a:r>
              <a:rPr lang="en-US" altLang="ko-KR" dirty="0"/>
              <a:t>(</a:t>
            </a:r>
            <a:r>
              <a:rPr lang="ko-KR" altLang="en-US" dirty="0"/>
              <a:t>논리합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XOR = </a:t>
            </a:r>
            <a:r>
              <a:rPr lang="ko-KR" altLang="en-US" dirty="0"/>
              <a:t>배타적 논리합</a:t>
            </a:r>
            <a:r>
              <a:rPr lang="en-US" altLang="ko-KR" dirty="0"/>
              <a:t>- </a:t>
            </a:r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두 명제 가운데 </a:t>
            </a:r>
            <a:r>
              <a:rPr lang="en-US" altLang="ko-KR" dirty="0"/>
              <a:t>1</a:t>
            </a:r>
            <a:r>
              <a:rPr lang="ko-KR" altLang="en-US" dirty="0"/>
              <a:t>개만 참일 경우를 판단하는 논리연산</a:t>
            </a:r>
            <a:endParaRPr lang="en-US" altLang="ko-KR" dirty="0"/>
          </a:p>
          <a:p>
            <a:r>
              <a:rPr lang="ko-KR" altLang="en-US" dirty="0"/>
              <a:t>비트간 배타적 논리합을 지칭하기도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1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7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4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2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2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3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0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6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8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0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5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D3F-D566-4740-BB12-D1A1FC1FA6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2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0F7F5-E3C5-4394-B24A-885AA239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D4D54-A040-4DDB-9793-7386BDAD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C4285-4CF7-4F7E-ABC4-AF89649D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76FFB-4626-4434-8559-378C56DB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DB6B3-34A8-4333-93F4-2270924F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C053-65CE-4347-BBAF-FEB7C9B0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901AA-AA50-4445-BC13-348ED48C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5A774-58E0-4A03-9393-263767CE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306B4-FE22-4502-8632-41D93F9F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D7237-E258-4803-A9A8-6EE5CE7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3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05ED5-BB36-4A1B-8A46-72B8ED4B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7C2B5-52C3-45D3-960C-F3D733B0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7513-B98C-4EE8-B885-7FE97E2F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3FB3E-DA2A-4204-8CB5-5E9412F6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6B0FE-D2E0-448B-96EC-6C43FE9C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2C205-8C0E-4C7C-BF16-7A809204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F3203-FC5A-4E87-A0F0-15F92AF4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51FAA-FDFA-43DC-B1A8-33D2F661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4D5BD-BAD7-4416-9122-14171E5B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4A86-8E43-42CE-B060-0A17094A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19911-EC76-4892-A268-C855C335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D9084-9B55-4B39-B2AC-427B75CC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CAA60-36BC-4E0D-8F4B-9A117A0B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AC495-8024-4AD4-AF66-A947212C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1A6F-0961-404A-B4C1-B764CA29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F8BA-FBAC-41AF-B3EA-18D15EBC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5E1A1-9BE3-4955-A04F-A23DD2892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376BC-B489-4D6B-8471-5DED74B1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0BBDB-5DF4-4B19-9A7B-C6B1CB7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EFB22-3911-4B4E-8879-71CA1C9B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8C61F-82C5-416B-8F79-FA53A6BD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5A9F4-DF91-49B0-B46B-221C0EC8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5EB9D-614A-4F48-B034-AB090B8F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281F-9BF0-44F7-858B-E82EFB092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5B570-E28E-47C1-865E-7E6CEE33D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298F3B-85C1-4680-ABDB-459CD34D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3BA576-D6A7-4A7B-AFE7-A5D5E2F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5F573-74CF-4BDB-99B4-3089BD39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2E682-1D3D-4862-9048-6556E64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83BD-2D89-4696-8D89-2DD50E28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2DED0-C909-4B83-B447-19E8480C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D30C4B-9E23-4E22-87F8-9E19244A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ABB03-5AAC-42AC-86F0-08C8585A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689F65-5783-44F1-9EF8-0D5DDAB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137D3A-B69B-480B-BEEA-F800226A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9B5FF-2879-4A92-B6A0-08060BD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7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B4A5-54A6-47BF-A2F0-FA7DB4AD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3D21B-7CC2-4971-8A42-89028B6F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88AB1-28E0-409F-B3CF-C613BABF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527898-FC52-4475-AD38-5B8DADC0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45279-758A-45FA-B3EA-5923A961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C16BD-503F-439E-A0BD-952B018B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1FAA3-362F-4E6A-870E-B22DBDEC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5E897-E502-44E9-AD90-67337F4CD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8C78E-DA52-47B0-AAF1-7142E2E82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C41A-AAC1-4A0E-BA9F-2270F2F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8598D-BFFD-45A6-B380-D9894428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4CCC6-967B-48F0-938B-CB17165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9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9D26E-1B75-46EB-A70C-2F6BD25E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3D080-7913-4B4A-807F-2940485A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A1ADE-502E-4EEF-B2EE-9C337C07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DE49-25F0-4305-B512-F66718C03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ADAB5-1FF5-45E3-9726-E8201BDCF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3C45C-AA89-4830-918C-94DCC091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595A-37FB-4FF4-88D0-A16558B1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ACC3-BFCC-4136-B427-F94B3AC4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장 비트 조작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96145-08A1-460D-9C28-4B7E807C0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투빅스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기 김대웅</a:t>
            </a:r>
          </a:p>
        </p:txBody>
      </p:sp>
    </p:spTree>
    <p:extLst>
      <p:ext uri="{BB962C8B-B14F-4D97-AF65-F5344CB8AC3E}">
        <p14:creationId xmlns:p14="http://schemas.microsoft.com/office/powerpoint/2010/main" val="42336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결과값이 달라진 이유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Bitwise NOT = 2</a:t>
            </a:r>
            <a:r>
              <a:rPr lang="ko-KR" altLang="en-US" dirty="0">
                <a:sym typeface="Wingdings" panose="05000000000000000000" pitchFamily="2" charset="2"/>
              </a:rPr>
              <a:t>의 보수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0b1100 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12)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Bitwise NOT</a:t>
            </a:r>
            <a:r>
              <a:rPr lang="ko-KR" altLang="en-US" dirty="0">
                <a:sym typeface="Wingdings" panose="05000000000000000000" pitchFamily="2" charset="2"/>
              </a:rPr>
              <a:t>을 적용한 결과는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진수로 표현하면 </a:t>
            </a:r>
            <a:r>
              <a:rPr lang="en-US" altLang="ko-KR" dirty="0">
                <a:sym typeface="Wingdings" panose="05000000000000000000" pitchFamily="2" charset="2"/>
              </a:rPr>
              <a:t>x = - x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 – 1 </a:t>
            </a:r>
            <a:r>
              <a:rPr lang="ko-KR" altLang="en-US" dirty="0">
                <a:sym typeface="Wingdings" panose="05000000000000000000" pitchFamily="2" charset="2"/>
              </a:rPr>
              <a:t>따라서 </a:t>
            </a:r>
            <a:r>
              <a:rPr lang="en-US" altLang="ko-KR" dirty="0">
                <a:sym typeface="Wingdings" panose="05000000000000000000" pitchFamily="2" charset="2"/>
              </a:rPr>
              <a:t>-12 – 1 = -13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-13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보수로 표현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111111…11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0011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앞의 값 </a:t>
            </a:r>
            <a:r>
              <a:rPr lang="en-US" altLang="ko-KR" dirty="0">
                <a:sym typeface="Wingdings" panose="05000000000000000000" pitchFamily="2" charset="2"/>
              </a:rPr>
              <a:t>0b0101</a:t>
            </a:r>
            <a:r>
              <a:rPr lang="ko-KR" altLang="en-US" dirty="0">
                <a:sym typeface="Wingdings" panose="05000000000000000000" pitchFamily="2" charset="2"/>
              </a:rPr>
              <a:t>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000000…000101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Bitwise XOR </a:t>
            </a:r>
            <a:r>
              <a:rPr lang="ko-KR" altLang="en-US" dirty="0">
                <a:sym typeface="Wingdings" panose="05000000000000000000" pitchFamily="2" charset="2"/>
              </a:rPr>
              <a:t>결과      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111111…11</a:t>
            </a:r>
            <a:r>
              <a:rPr lang="en-US" altLang="ko-KR" dirty="0">
                <a:sym typeface="Wingdings" panose="05000000000000000000" pitchFamily="2" charset="2"/>
              </a:rPr>
              <a:t>0110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보수로 표현         </a:t>
            </a:r>
            <a:r>
              <a:rPr lang="en-US" altLang="ko-KR" dirty="0">
                <a:sym typeface="Wingdings" panose="05000000000000000000" pitchFamily="2" charset="2"/>
              </a:rPr>
              <a:t> -10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참고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보수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십진수의 음수를 이진수의 음수로 표현한 것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십진수의 이진법 표현을 반전 시킨 값</a:t>
            </a:r>
            <a:r>
              <a:rPr lang="en-US" altLang="ko-KR" dirty="0">
                <a:sym typeface="Wingdings" panose="05000000000000000000" pitchFamily="2" charset="2"/>
              </a:rPr>
              <a:t>(1</a:t>
            </a:r>
            <a:r>
              <a:rPr lang="ko-KR" altLang="en-US" dirty="0">
                <a:sym typeface="Wingdings" panose="05000000000000000000" pitchFamily="2" charset="2"/>
              </a:rPr>
              <a:t>의 보수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+ 1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Bitwise NOT 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보수 </a:t>
            </a:r>
            <a:r>
              <a:rPr lang="en-US" altLang="ko-KR" dirty="0">
                <a:sym typeface="Wingdings" panose="05000000000000000000" pitchFamily="2" charset="2"/>
              </a:rPr>
              <a:t>– 1 </a:t>
            </a:r>
            <a:r>
              <a:rPr lang="ko-KR" altLang="en-US" dirty="0">
                <a:sym typeface="Wingdings" panose="05000000000000000000" pitchFamily="2" charset="2"/>
              </a:rPr>
              <a:t>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보수 </a:t>
            </a:r>
            <a:r>
              <a:rPr lang="en-US" altLang="ko-KR" dirty="0">
                <a:sym typeface="Wingdings" panose="05000000000000000000" pitchFamily="2" charset="2"/>
              </a:rPr>
              <a:t>= 1</a:t>
            </a:r>
            <a:r>
              <a:rPr lang="ko-KR" altLang="en-US" dirty="0">
                <a:sym typeface="Wingdings" panose="05000000000000000000" pitchFamily="2" charset="2"/>
              </a:rPr>
              <a:t>의 보수 </a:t>
            </a:r>
            <a:r>
              <a:rPr lang="en-US" altLang="ko-KR" dirty="0">
                <a:sym typeface="Wingdings" panose="05000000000000000000" pitchFamily="2" charset="2"/>
              </a:rPr>
              <a:t>+ 1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보수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각 비트의 자리를 반전 </a:t>
            </a:r>
            <a:r>
              <a:rPr lang="en-US" altLang="ko-KR" dirty="0">
                <a:sym typeface="Wingdings" panose="05000000000000000000" pitchFamily="2" charset="2"/>
              </a:rPr>
              <a:t> Bitwise NOT</a:t>
            </a:r>
          </a:p>
        </p:txBody>
      </p:sp>
    </p:spTree>
    <p:extLst>
      <p:ext uri="{BB962C8B-B14F-4D97-AF65-F5344CB8AC3E}">
        <p14:creationId xmlns:p14="http://schemas.microsoft.com/office/powerpoint/2010/main" val="18652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자릿수 제한 비트 연산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8333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결과값이 달라진 이유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Bitwise NOT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00000…00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1100 </a:t>
            </a:r>
            <a:r>
              <a:rPr lang="en-US" altLang="ko-KR" dirty="0">
                <a:sym typeface="Wingdings" panose="05000000000000000000" pitchFamily="2" charset="2"/>
              </a:rPr>
              <a:t>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12)              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111111…11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0011 </a:t>
            </a:r>
            <a:r>
              <a:rPr lang="en-US" altLang="ko-KR" dirty="0">
                <a:sym typeface="Wingdings" panose="05000000000000000000" pitchFamily="2" charset="2"/>
              </a:rPr>
              <a:t>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-13)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Bitwise XOR(</a:t>
            </a:r>
            <a:r>
              <a:rPr lang="ko-KR" altLang="en-US" dirty="0">
                <a:sym typeface="Wingdings" panose="05000000000000000000" pitchFamily="2" charset="2"/>
              </a:rPr>
              <a:t>실제 결과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00000…000101 XOR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111111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0011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111111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en-US" altLang="ko-KR" dirty="0">
                <a:sym typeface="Wingdings" panose="05000000000000000000" pitchFamily="2" charset="2"/>
              </a:rPr>
              <a:t>0110 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-10)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Bitwise XOR(</a:t>
            </a:r>
            <a:r>
              <a:rPr lang="ko-KR" altLang="en-US" dirty="0">
                <a:sym typeface="Wingdings" panose="05000000000000000000" pitchFamily="2" charset="2"/>
              </a:rPr>
              <a:t>의도한 결과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00000…000101 XOR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000000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0011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000000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en-US" altLang="ko-KR" dirty="0">
                <a:sym typeface="Wingdings" panose="05000000000000000000" pitchFamily="2" charset="2"/>
              </a:rPr>
              <a:t>0110 (10</a:t>
            </a:r>
            <a:r>
              <a:rPr lang="ko-KR" altLang="en-US" dirty="0">
                <a:sym typeface="Wingdings" panose="05000000000000000000" pitchFamily="2" charset="2"/>
              </a:rPr>
              <a:t>진수    </a:t>
            </a:r>
            <a:r>
              <a:rPr lang="en-US" altLang="ko-KR" dirty="0">
                <a:sym typeface="Wingdings" panose="05000000000000000000" pitchFamily="2" charset="2"/>
              </a:rPr>
              <a:t>6)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Bitwise NOT</a:t>
            </a:r>
            <a:r>
              <a:rPr lang="ko-KR" altLang="en-US" dirty="0">
                <a:sym typeface="Wingdings" panose="05000000000000000000" pitchFamily="2" charset="2"/>
              </a:rPr>
              <a:t>에서 앞부분에 대한 </a:t>
            </a:r>
            <a:r>
              <a:rPr lang="en-US" altLang="ko-KR" dirty="0">
                <a:sym typeface="Wingdings" panose="05000000000000000000" pitchFamily="2" charset="2"/>
              </a:rPr>
              <a:t>MASK </a:t>
            </a:r>
            <a:r>
              <a:rPr lang="ko-KR" altLang="en-US" dirty="0">
                <a:sym typeface="Wingdings" panose="05000000000000000000" pitchFamily="2" charset="2"/>
              </a:rPr>
              <a:t>처리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자릿수 제한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533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자릿수 제한 비트 연산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8333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비트 마스크와 </a:t>
            </a:r>
            <a:r>
              <a:rPr lang="en-US" altLang="ko-KR" dirty="0">
                <a:sym typeface="Wingdings" panose="05000000000000000000" pitchFamily="2" charset="2"/>
              </a:rPr>
              <a:t>XOR</a:t>
            </a:r>
            <a:r>
              <a:rPr lang="ko-KR" altLang="en-US" dirty="0">
                <a:sym typeface="Wingdings" panose="05000000000000000000" pitchFamily="2" charset="2"/>
              </a:rPr>
              <a:t>을 이용한 </a:t>
            </a:r>
            <a:r>
              <a:rPr lang="en-US" altLang="ko-KR" dirty="0">
                <a:sym typeface="Wingdings" panose="05000000000000000000" pitchFamily="2" charset="2"/>
              </a:rPr>
              <a:t>Bitwise NOT </a:t>
            </a:r>
            <a:r>
              <a:rPr lang="ko-KR" altLang="en-US" dirty="0">
                <a:sym typeface="Wingdings" panose="05000000000000000000" pitchFamily="2" charset="2"/>
              </a:rPr>
              <a:t>대체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0b1100  0b0011 </a:t>
            </a:r>
            <a:r>
              <a:rPr lang="ko-KR" altLang="en-US" dirty="0">
                <a:sym typeface="Wingdings" panose="05000000000000000000" pitchFamily="2" charset="2"/>
              </a:rPr>
              <a:t>로 바꾸기 위해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Bitwise NOT </a:t>
            </a:r>
            <a:r>
              <a:rPr lang="ko-KR" altLang="en-US" dirty="0">
                <a:sym typeface="Wingdings" panose="05000000000000000000" pitchFamily="2" charset="2"/>
              </a:rPr>
              <a:t>연산자를 그대로 사용하는 대신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자릿수 만큼의 최댓값을 지닌 비트 마스크 </a:t>
            </a:r>
            <a:r>
              <a:rPr lang="en-US" altLang="ko-KR" dirty="0">
                <a:sym typeface="Wingdings" panose="05000000000000000000" pitchFamily="2" charset="2"/>
              </a:rPr>
              <a:t>MASK</a:t>
            </a:r>
            <a:r>
              <a:rPr lang="ko-KR" altLang="en-US" dirty="0">
                <a:sym typeface="Wingdings" panose="05000000000000000000" pitchFamily="2" charset="2"/>
              </a:rPr>
              <a:t>를 만들어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값과 </a:t>
            </a:r>
            <a:r>
              <a:rPr lang="en-US" altLang="ko-KR" dirty="0">
                <a:sym typeface="Wingdings" panose="05000000000000000000" pitchFamily="2" charset="2"/>
              </a:rPr>
              <a:t>XOR</a:t>
            </a:r>
            <a:r>
              <a:rPr lang="ko-KR" altLang="en-US" dirty="0">
                <a:sym typeface="Wingdings" panose="05000000000000000000" pitchFamily="2" charset="2"/>
              </a:rPr>
              <a:t>을 통해 값을 만든다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88726-356C-4399-9EE5-2D411CE6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72" y="4178830"/>
            <a:ext cx="2858256" cy="1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보수</a:t>
            </a:r>
            <a:r>
              <a:rPr lang="en-US" altLang="ko-KR" dirty="0"/>
              <a:t>(Two’s Complement)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보수 숫자 포맷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음수를 저장하기 위해 사용하는 방법 중 하나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E.g.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비트 숫자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부호 비트</a:t>
            </a:r>
            <a:r>
              <a:rPr lang="en-US" altLang="ko-KR" dirty="0">
                <a:sym typeface="Wingdings" panose="05000000000000000000" pitchFamily="2" charset="2"/>
              </a:rPr>
              <a:t>(MSB, Most Significant Bit; </a:t>
            </a:r>
            <a:r>
              <a:rPr lang="ko-KR" altLang="en-US" dirty="0">
                <a:sym typeface="Wingdings" panose="05000000000000000000" pitchFamily="2" charset="2"/>
              </a:rPr>
              <a:t>최상위비트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양수 </a:t>
            </a:r>
            <a:r>
              <a:rPr lang="en-US" altLang="ko-KR" dirty="0">
                <a:sym typeface="Wingdings" panose="05000000000000000000" pitchFamily="2" charset="2"/>
              </a:rPr>
              <a:t>0xxx, </a:t>
            </a:r>
            <a:r>
              <a:rPr lang="ko-KR" altLang="en-US" dirty="0">
                <a:sym typeface="Wingdings" panose="05000000000000000000" pitchFamily="2" charset="2"/>
              </a:rPr>
              <a:t>음수 </a:t>
            </a:r>
            <a:r>
              <a:rPr lang="en-US" altLang="ko-KR" dirty="0">
                <a:sym typeface="Wingdings" panose="05000000000000000000" pitchFamily="2" charset="2"/>
              </a:rPr>
              <a:t>1xxx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표현 범위 </a:t>
            </a:r>
            <a:r>
              <a:rPr lang="en-US" altLang="ko-KR" dirty="0">
                <a:sym typeface="Wingdings" panose="05000000000000000000" pitchFamily="2" charset="2"/>
              </a:rPr>
              <a:t>: -2^(n-1) ~ 2^(n-1) -1  (n=4</a:t>
            </a:r>
            <a:r>
              <a:rPr lang="ko-KR" altLang="en-US" dirty="0"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ym typeface="Wingdings" panose="05000000000000000000" pitchFamily="2" charset="2"/>
              </a:rPr>
              <a:t>-8 ~ 7)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비트로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보수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비트 마스크를 이용해 자릿수 제한하여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MASK = 0xF    000000…001111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bin(-8)            111111…111000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Bin(-8&amp;MASK)  000000…001000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CB90B5-C037-4BC4-9CD8-164D68C9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908" y="1027907"/>
            <a:ext cx="1562318" cy="49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71. </a:t>
            </a:r>
            <a:r>
              <a:rPr lang="ko-KR" altLang="en-US" dirty="0" err="1"/>
              <a:t>해밍</a:t>
            </a:r>
            <a:r>
              <a:rPr lang="ko-KR" altLang="en-US" dirty="0"/>
              <a:t> 거리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42D20-7E5F-404F-B0B1-ED4EE035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99" y="1825625"/>
            <a:ext cx="5024734" cy="43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6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71. Hamming</a:t>
            </a:r>
            <a:r>
              <a:rPr lang="ko-KR" altLang="en-US" dirty="0"/>
              <a:t> </a:t>
            </a:r>
            <a:r>
              <a:rPr lang="en-US" altLang="ko-KR" dirty="0"/>
              <a:t>Distance(</a:t>
            </a:r>
            <a:r>
              <a:rPr lang="ko-KR" altLang="en-US" dirty="0" err="1"/>
              <a:t>해밍</a:t>
            </a:r>
            <a:r>
              <a:rPr lang="ko-KR" altLang="en-US" dirty="0"/>
              <a:t> 거리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풀이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두 이진수의 다른 위치의 수 </a:t>
            </a:r>
            <a:r>
              <a:rPr lang="en-US" altLang="ko-KR" dirty="0">
                <a:sym typeface="Wingdings" panose="05000000000000000000" pitchFamily="2" charset="2"/>
              </a:rPr>
              <a:t> XOR </a:t>
            </a:r>
            <a:r>
              <a:rPr lang="ko-KR" altLang="en-US" dirty="0">
                <a:sym typeface="Wingdings" panose="05000000000000000000" pitchFamily="2" charset="2"/>
              </a:rPr>
              <a:t>연산 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개수 카운트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459378-C4ED-46E7-9BE4-81B05C13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32" y="4517339"/>
            <a:ext cx="4353533" cy="600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99316D-A272-41D6-8390-B31E1FF5D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96"/>
          <a:stretch/>
        </p:blipFill>
        <p:spPr>
          <a:xfrm>
            <a:off x="1774532" y="3429000"/>
            <a:ext cx="470600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74. 1</a:t>
            </a:r>
            <a:r>
              <a:rPr lang="ko-KR" altLang="en-US" dirty="0"/>
              <a:t>비트의 개수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10EB20-D5A3-45D5-B369-333E3A18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2466" y="1488167"/>
            <a:ext cx="4308480" cy="5260976"/>
          </a:xfrm>
        </p:spPr>
      </p:pic>
    </p:spTree>
    <p:extLst>
      <p:ext uri="{BB962C8B-B14F-4D97-AF65-F5344CB8AC3E}">
        <p14:creationId xmlns:p14="http://schemas.microsoft.com/office/powerpoint/2010/main" val="158840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74. 1</a:t>
            </a:r>
            <a:r>
              <a:rPr lang="ko-KR" altLang="en-US" dirty="0"/>
              <a:t>비트의 개수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6B4D4-ED76-4A9F-9288-28A84E51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풀이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의 개수 카운트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비트 연산을 이용한 방법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을 뺀 값과 자기자신의 </a:t>
            </a:r>
            <a:r>
              <a:rPr lang="en-US" altLang="ko-KR" dirty="0"/>
              <a:t>AND </a:t>
            </a:r>
            <a:r>
              <a:rPr lang="ko-KR" altLang="en-US" dirty="0"/>
              <a:t>연산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이진수에서 마지막 비트를 제거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E.g.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1010 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10), 1000 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9) </a:t>
            </a:r>
            <a:r>
              <a:rPr lang="ko-KR" altLang="en-US" dirty="0">
                <a:sym typeface="Wingdings" panose="05000000000000000000" pitchFamily="2" charset="2"/>
              </a:rPr>
              <a:t>일 때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둘의 </a:t>
            </a:r>
            <a:r>
              <a:rPr lang="en-US" altLang="ko-KR" dirty="0">
                <a:sym typeface="Wingdings" panose="05000000000000000000" pitchFamily="2" charset="2"/>
              </a:rPr>
              <a:t>AND </a:t>
            </a:r>
            <a:r>
              <a:rPr lang="ko-KR" altLang="en-US" dirty="0">
                <a:sym typeface="Wingdings" panose="05000000000000000000" pitchFamily="2" charset="2"/>
              </a:rPr>
              <a:t>연산 </a:t>
            </a:r>
            <a:r>
              <a:rPr lang="en-US" altLang="ko-KR" dirty="0">
                <a:sym typeface="Wingdings" panose="05000000000000000000" pitchFamily="2" charset="2"/>
              </a:rPr>
              <a:t> 1000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뒤에서부터 비트를 제거한 횟수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EE429E-EAF8-4ED2-B813-FF02DB4D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22" y="2214588"/>
            <a:ext cx="3629532" cy="571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0D47AE-9C9B-49B5-AB15-83A93F0A6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22" y="3752801"/>
            <a:ext cx="366763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 Gate - Claude Shannon(1937)</a:t>
            </a:r>
          </a:p>
          <a:p>
            <a:pPr lvl="1"/>
            <a:r>
              <a:rPr lang="en-US" altLang="ko-KR" dirty="0"/>
              <a:t>Boolean Algebra</a:t>
            </a:r>
            <a:r>
              <a:rPr lang="ko-KR" altLang="en-US" dirty="0"/>
              <a:t>를 회로에 적용</a:t>
            </a:r>
            <a:endParaRPr lang="en-US" altLang="ko-KR" dirty="0"/>
          </a:p>
          <a:p>
            <a:r>
              <a:rPr lang="en-US" altLang="ko-KR" dirty="0"/>
              <a:t>Logic Circuit</a:t>
            </a:r>
          </a:p>
          <a:p>
            <a:pPr lvl="1"/>
            <a:r>
              <a:rPr lang="ko-KR" altLang="en-US" dirty="0"/>
              <a:t>현대 모든 디지털 컴퓨터의 기본 개념이자 근간</a:t>
            </a:r>
            <a:endParaRPr lang="en-US" altLang="ko-KR" dirty="0"/>
          </a:p>
          <a:p>
            <a:pPr lvl="1"/>
            <a:r>
              <a:rPr lang="ko-KR" altLang="en-US" dirty="0"/>
              <a:t>하드웨어 뿐만 아니라 다양한 부분에 널리 활용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프로그래밍에서의 활용이 이번 장의 내용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27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부울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보조 </a:t>
            </a:r>
            <a:r>
              <a:rPr lang="ko-KR" altLang="en-US" dirty="0" err="1"/>
              <a:t>부울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XOR[EOR;EXOR]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8EEC3B-E570-43C9-8A6A-20AA8AD8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98" y="2566984"/>
            <a:ext cx="5838902" cy="21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부울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보조 </a:t>
            </a:r>
            <a:r>
              <a:rPr lang="ko-KR" altLang="en-US" dirty="0" err="1"/>
              <a:t>부울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59D99-08B8-4DA3-9D55-CF3D6F1B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15" y="1825625"/>
            <a:ext cx="1219370" cy="3639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95A43B-130F-43F4-B938-4C53F8E9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49" y="2925916"/>
            <a:ext cx="233395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Operator(</a:t>
            </a:r>
            <a:r>
              <a:rPr lang="ko-KR" altLang="en-US" dirty="0"/>
              <a:t>비트 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Bitwise NOT : ~ </a:t>
            </a:r>
          </a:p>
          <a:p>
            <a:endParaRPr lang="en-US" altLang="ko-KR" dirty="0"/>
          </a:p>
          <a:p>
            <a:r>
              <a:rPr lang="en-US" altLang="ko-KR" dirty="0"/>
              <a:t>Bitwise 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</a:p>
          <a:p>
            <a:endParaRPr lang="en-US" altLang="ko-KR" dirty="0"/>
          </a:p>
          <a:p>
            <a:r>
              <a:rPr lang="en-US" altLang="ko-KR" dirty="0"/>
              <a:t>Bitwise AND : &amp; </a:t>
            </a:r>
          </a:p>
          <a:p>
            <a:endParaRPr lang="en-US" altLang="ko-KR" dirty="0"/>
          </a:p>
          <a:p>
            <a:r>
              <a:rPr lang="en-US" altLang="ko-KR" dirty="0"/>
              <a:t>Bitwise XOR : ^ </a:t>
            </a:r>
          </a:p>
          <a:p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59D99-08B8-4DA3-9D55-CF3D6F1B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15" y="1825625"/>
            <a:ext cx="1219370" cy="3639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B9B496-4D16-4332-A506-04CF060E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31" y="1861084"/>
            <a:ext cx="1648055" cy="3620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EEA06-37D8-4A3F-B1B3-745BCDF5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224" y="3194769"/>
            <a:ext cx="158137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진법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bin(</a:t>
            </a:r>
            <a:r>
              <a:rPr lang="ko-KR" altLang="en-US" dirty="0"/>
              <a:t>십진수</a:t>
            </a:r>
            <a:r>
              <a:rPr lang="en-US" altLang="ko-KR" dirty="0"/>
              <a:t>(int))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이진수</a:t>
            </a:r>
            <a:r>
              <a:rPr lang="en-US" altLang="ko-KR" dirty="0"/>
              <a:t>(str)</a:t>
            </a:r>
          </a:p>
          <a:p>
            <a:pPr lvl="1"/>
            <a:r>
              <a:rPr lang="en-US" altLang="ko-KR" sz="2000" dirty="0"/>
              <a:t>e.g.) bin(87) </a:t>
            </a:r>
            <a:r>
              <a:rPr lang="en-US" altLang="ko-KR" sz="2000" dirty="0">
                <a:sym typeface="Wingdings" panose="05000000000000000000" pitchFamily="2" charset="2"/>
              </a:rPr>
              <a:t> ‘0b1010111’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Int(</a:t>
            </a:r>
            <a:r>
              <a:rPr lang="ko-KR" altLang="en-US" dirty="0"/>
              <a:t>이진수</a:t>
            </a:r>
            <a:r>
              <a:rPr lang="en-US" altLang="ko-KR" dirty="0"/>
              <a:t>(str), 2)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십진수</a:t>
            </a:r>
            <a:r>
              <a:rPr lang="en-US" altLang="ko-KR" dirty="0">
                <a:sym typeface="Wingdings" panose="05000000000000000000" pitchFamily="2" charset="2"/>
              </a:rPr>
              <a:t>(int)</a:t>
            </a: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e.g.) int(‘0b10111’, 2)  87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b =</a:t>
            </a:r>
            <a:r>
              <a:rPr lang="ko-KR" altLang="en-US" dirty="0"/>
              <a:t>이진수</a:t>
            </a:r>
            <a:r>
              <a:rPr lang="en-US" altLang="ko-KR" dirty="0"/>
              <a:t>(not str) </a:t>
            </a:r>
            <a:r>
              <a:rPr lang="en-US" altLang="ko-KR" dirty="0">
                <a:sym typeface="Wingdings" panose="05000000000000000000" pitchFamily="2" charset="2"/>
              </a:rPr>
              <a:t> b</a:t>
            </a:r>
            <a:r>
              <a:rPr lang="ko-KR" altLang="en-US" dirty="0">
                <a:sym typeface="Wingdings" panose="05000000000000000000" pitchFamily="2" charset="2"/>
              </a:rPr>
              <a:t>를 십진수</a:t>
            </a:r>
            <a:r>
              <a:rPr lang="en-US" altLang="ko-KR" dirty="0">
                <a:sym typeface="Wingdings" panose="05000000000000000000" pitchFamily="2" charset="2"/>
              </a:rPr>
              <a:t>(int)</a:t>
            </a:r>
            <a:r>
              <a:rPr lang="ko-KR" altLang="en-US" dirty="0">
                <a:sym typeface="Wingdings" panose="05000000000000000000" pitchFamily="2" charset="2"/>
              </a:rPr>
              <a:t>로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e.g.)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8DB594-B0AF-44A9-BA4B-70CBDF2E3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8"/>
          <a:stretch/>
        </p:blipFill>
        <p:spPr>
          <a:xfrm>
            <a:off x="2237015" y="4857810"/>
            <a:ext cx="2054483" cy="16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 연산 </a:t>
            </a:r>
            <a:r>
              <a:rPr lang="en-US" altLang="ko-KR" dirty="0"/>
              <a:t>&amp; </a:t>
            </a:r>
            <a:r>
              <a:rPr lang="ko-KR" altLang="en-US" dirty="0"/>
              <a:t>비트 연산</a:t>
            </a: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&amp;</a:t>
            </a:r>
            <a:r>
              <a:rPr lang="ko-KR" altLang="en-US" dirty="0"/>
              <a:t>곱셈</a:t>
            </a:r>
            <a:r>
              <a:rPr lang="en-US" altLang="ko-KR" dirty="0"/>
              <a:t>: </a:t>
            </a:r>
            <a:r>
              <a:rPr lang="ko-KR" altLang="en-US" dirty="0"/>
              <a:t>십진수와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곱셈과 </a:t>
            </a:r>
            <a:r>
              <a:rPr lang="ko-KR" altLang="en-US" dirty="0" err="1"/>
              <a:t>시프팅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0011</a:t>
            </a:r>
            <a:r>
              <a:rPr lang="ko-KR" altLang="en-US" dirty="0"/>
              <a:t>을 이후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 err="1"/>
              <a:t>자리수만큼</a:t>
            </a:r>
            <a:r>
              <a:rPr lang="ko-KR" altLang="en-US" dirty="0"/>
              <a:t> </a:t>
            </a:r>
            <a:r>
              <a:rPr lang="ko-KR" altLang="en-US" dirty="0" err="1"/>
              <a:t>시프팅한</a:t>
            </a:r>
            <a:r>
              <a:rPr lang="ko-KR" altLang="en-US" dirty="0"/>
              <a:t> 결과의 합</a:t>
            </a:r>
            <a:endParaRPr lang="en-US" altLang="ko-KR" dirty="0"/>
          </a:p>
          <a:p>
            <a:pPr lvl="1"/>
            <a:r>
              <a:rPr lang="en-US" altLang="ko-KR" dirty="0"/>
              <a:t>E.g.</a:t>
            </a:r>
            <a:r>
              <a:rPr lang="ko-KR" altLang="en-US" dirty="0"/>
              <a:t> 첫 번째와 세번째 자리가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첫 번째 결과는 동일한 </a:t>
            </a:r>
            <a:r>
              <a:rPr lang="en-US" altLang="ko-KR" dirty="0">
                <a:sym typeface="Wingdings" panose="05000000000000000000" pitchFamily="2" charset="2"/>
              </a:rPr>
              <a:t>0011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세 번째 결과는 두 자리 </a:t>
            </a:r>
            <a:r>
              <a:rPr lang="ko-KR" altLang="en-US" dirty="0" err="1">
                <a:sym typeface="Wingdings" panose="05000000000000000000" pitchFamily="2" charset="2"/>
              </a:rPr>
              <a:t>시프팅한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001100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0011 + 001100 = 1111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833D9-3084-43C9-9356-32BFF3EA8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19" b="69810"/>
          <a:stretch/>
        </p:blipFill>
        <p:spPr>
          <a:xfrm>
            <a:off x="6768336" y="1691854"/>
            <a:ext cx="2249994" cy="16135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EAC6AF-88E1-4146-86CA-5E8F8E07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939" y="3865585"/>
            <a:ext cx="1952898" cy="2181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B298E5-2312-452D-B4E5-E4D9E2355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90" b="49565"/>
          <a:stretch/>
        </p:blipFill>
        <p:spPr>
          <a:xfrm>
            <a:off x="9262840" y="1503890"/>
            <a:ext cx="2249994" cy="16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7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시프팅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&gt;&gt; #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오른쪽으로 </a:t>
            </a:r>
            <a:r>
              <a:rPr lang="en-US" altLang="ko-KR" dirty="0">
                <a:sym typeface="Wingdings" panose="05000000000000000000" pitchFamily="2" charset="2"/>
              </a:rPr>
              <a:t>#</a:t>
            </a:r>
            <a:r>
              <a:rPr lang="ko-KR" altLang="en-US" dirty="0">
                <a:sym typeface="Wingdings" panose="05000000000000000000" pitchFamily="2" charset="2"/>
              </a:rPr>
              <a:t>칸 </a:t>
            </a:r>
            <a:r>
              <a:rPr lang="ko-KR" altLang="en-US" dirty="0" err="1">
                <a:sym typeface="Wingdings" panose="05000000000000000000" pitchFamily="2" charset="2"/>
              </a:rPr>
              <a:t>시프팅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십진수 값으로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 err="1">
                <a:sym typeface="Wingdings" panose="05000000000000000000" pitchFamily="2" charset="2"/>
              </a:rPr>
              <a:t>배씩</a:t>
            </a:r>
            <a:r>
              <a:rPr lang="ko-KR" altLang="en-US" dirty="0">
                <a:sym typeface="Wingdings" panose="05000000000000000000" pitchFamily="2" charset="2"/>
              </a:rPr>
              <a:t> 감소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우측이 </a:t>
            </a:r>
            <a:r>
              <a:rPr lang="ko-KR" altLang="en-US" dirty="0" err="1">
                <a:sym typeface="Wingdings" panose="05000000000000000000" pitchFamily="2" charset="2"/>
              </a:rPr>
              <a:t>잘려나감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&lt;&lt; #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왼쪽으로 </a:t>
            </a:r>
            <a:r>
              <a:rPr lang="en-US" altLang="ko-KR" dirty="0">
                <a:sym typeface="Wingdings" panose="05000000000000000000" pitchFamily="2" charset="2"/>
              </a:rPr>
              <a:t>#</a:t>
            </a:r>
            <a:r>
              <a:rPr lang="ko-KR" altLang="en-US" dirty="0">
                <a:sym typeface="Wingdings" panose="05000000000000000000" pitchFamily="2" charset="2"/>
              </a:rPr>
              <a:t>칸 </a:t>
            </a:r>
            <a:r>
              <a:rPr lang="ko-KR" altLang="en-US" dirty="0" err="1">
                <a:sym typeface="Wingdings" panose="05000000000000000000" pitchFamily="2" charset="2"/>
              </a:rPr>
              <a:t>시프팅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십진수 값으로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 err="1">
                <a:sym typeface="Wingdings" panose="05000000000000000000" pitchFamily="2" charset="2"/>
              </a:rPr>
              <a:t>배씩</a:t>
            </a:r>
            <a:r>
              <a:rPr lang="ko-KR" altLang="en-US" dirty="0">
                <a:sym typeface="Wingdings" panose="05000000000000000000" pitchFamily="2" charset="2"/>
              </a:rPr>
              <a:t>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곱셈연산에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00F342-7317-4FE8-8E6C-4E390677B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21"/>
          <a:stretch/>
        </p:blipFill>
        <p:spPr>
          <a:xfrm>
            <a:off x="6790267" y="1825625"/>
            <a:ext cx="2411624" cy="39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2123-EEDB-40C0-AFD3-47AE40A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3CFE3-D394-4055-A1EA-A0E7D86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계산 과정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Bitwise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NOT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~0b1100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0b0011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Bitwise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XOR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0b0101 ^ 0b0011 = 0b0110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0b0110(10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6)</a:t>
            </a:r>
            <a:r>
              <a:rPr lang="ko-KR" altLang="en-US" dirty="0">
                <a:sym typeface="Wingdings" panose="05000000000000000000" pitchFamily="2" charset="2"/>
              </a:rPr>
              <a:t>이 나와야 하지만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결과는 </a:t>
            </a:r>
            <a:r>
              <a:rPr lang="en-US" altLang="ko-KR" dirty="0">
                <a:sym typeface="Wingdings" panose="05000000000000000000" pitchFamily="2" charset="2"/>
              </a:rPr>
              <a:t>-0b1010 (10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-10)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CFD5C8-7D83-46E7-9BEB-983A813F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77" y="4881828"/>
            <a:ext cx="2977445" cy="10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757</Words>
  <Application>Microsoft Office PowerPoint</Application>
  <PresentationFormat>와이드스크린</PresentationFormat>
  <Paragraphs>140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19장 비트 조작</vt:lpstr>
      <vt:lpstr>Intro</vt:lpstr>
      <vt:lpstr>Boolean Operation</vt:lpstr>
      <vt:lpstr>Boolean Operation</vt:lpstr>
      <vt:lpstr>Bitwise Operator(비트 연산자)</vt:lpstr>
      <vt:lpstr>파이썬 진법 표현</vt:lpstr>
      <vt:lpstr>비트 조작</vt:lpstr>
      <vt:lpstr>비트 조작</vt:lpstr>
      <vt:lpstr>비트 조작</vt:lpstr>
      <vt:lpstr>비트 조작</vt:lpstr>
      <vt:lpstr>자릿수 제한 비트 연산</vt:lpstr>
      <vt:lpstr>자릿수 제한 비트 연산</vt:lpstr>
      <vt:lpstr>2의 보수(Two’s Complement)</vt:lpstr>
      <vt:lpstr>71. 해밍 거리</vt:lpstr>
      <vt:lpstr>71. Hamming Distance(해밍 거리)</vt:lpstr>
      <vt:lpstr>74. 1비트의 개수</vt:lpstr>
      <vt:lpstr>74. 1비트의 개수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19장 비트 조작</dc:title>
  <dc:creator>Kim Daeung</dc:creator>
  <cp:lastModifiedBy>Kim Daeung</cp:lastModifiedBy>
  <cp:revision>32</cp:revision>
  <dcterms:created xsi:type="dcterms:W3CDTF">2020-11-21T08:10:26Z</dcterms:created>
  <dcterms:modified xsi:type="dcterms:W3CDTF">2020-11-22T02:57:04Z</dcterms:modified>
</cp:coreProperties>
</file>