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FF"/>
    <a:srgbClr val="DEEBF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B0C6A-5154-4398-8132-83915C3D1F9F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61CD8-027A-4BAB-B7E8-E7BF6EABA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30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61CD8-027A-4BAB-B7E8-E7BF6EABA84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4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C7D18-18BE-FCF5-122A-30E7CAED7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93CA06-9622-BC56-C5E9-01C06EED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CF099-0A94-317A-3365-4455CA2A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AE92F-DC46-7AB8-1658-74C4434B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FF5AB-0F8D-A638-96E4-81AF2399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2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4140-6BCB-96A2-2DC6-F825EDBA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39140-088D-7C95-84DC-CFDB3ADCB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4C3FA-1F84-B9E2-9867-55A45F820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E95AF-1B88-788E-0EF8-2DE0624D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128593-1526-3E93-1146-DDADDBEA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3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39FC32-3880-F600-DAC0-DBF1CA666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D5D4EE-659C-911E-7DE2-94587BA4C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18528-C421-918F-19CB-7B85CCBF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52BD2-1D9A-B75D-B338-778C6F85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A50A3-0CB8-B0FB-80A3-6D77E3C0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11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2D1EC-59CB-5CA6-B498-39728F8F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69808-9453-2475-6A69-DAB07EBC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FBC75-2C7A-A464-C2A3-F03AC478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26ED2-4639-D56D-AE5C-5A245142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3AEE7-871D-D3D6-1E96-516975AD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8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3B7D80-81C8-CA66-A9E4-39218FE23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FD58F-F570-FB1B-0271-C21850A1E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A51D1-7866-A09D-2165-4809BA49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3957CC-A1F7-FE63-F6DB-7C883F38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E4C13-09A4-424F-BB9A-28C2E939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8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D107F-DE1A-5B8A-EB18-D923219D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094B3F-E38B-6932-FE2F-615438579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87A0E7-87F9-ADB5-DA8A-7BA50518B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474D8-3CC6-0B1B-E497-5FB315EB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9D20B-71A4-B650-BB71-5FB248F0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4EF5E-8BD1-1789-9905-63DC9190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4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1C866-0857-17E4-3EF9-E9239D60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7F5044-022B-5FC2-9490-A1EC8BA1F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EE9BE5-39E2-00D5-B1DE-11F6433BF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FD51E7-4EEC-080D-C305-7AFA633CD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2411A7-A3E2-2781-5EDB-2D9945B7E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D69652-33C1-47F9-6E3F-2B76A54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BCEFA6-911A-4873-1AF2-9B25F66B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2F717D-725D-52FD-B9AA-DD4C375D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10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21FAF-4895-DDFA-6F78-AAC068F9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2EED72-A0A3-6802-8D98-E5F65DA3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8F8329-2F4F-C166-331B-C0197198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0AD64-B966-CABC-2102-A7972821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8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A571EA-FD47-31CB-B7D5-46FA8CBD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862568-68DD-3DAC-3B8D-556DF7F58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3B1DF6-0DC8-03CC-C0F5-B87CB4A5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8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3A55D-2E8D-B318-2136-948809DBA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A1DEDE-C3E0-4004-9DAD-BBEF20A2F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D863AD-57EF-3026-EF40-B8CCE7347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C313C-0DDC-45D9-684E-CDBD9AD9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A67E45-5617-F248-0051-DFB72396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92A4CF-CB16-884D-7CAE-53EA5895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303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8725F-1AED-D451-3DB0-ABDBB3AA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38A2F00-6E69-E729-E6A1-C91D49382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ECF1A7-2A01-B8F9-D7FA-C18F6382E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88ACFA-4612-B2C0-F981-4675A91E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CCF9F-94DB-4486-97CC-8A7100E8DEF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5F09B8-F4EF-BC3E-7CEB-F5053F10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A8207-0AFA-1944-3DBA-09A35F5A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42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89727C-2D62-BE15-0BF4-103C126E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D6296A-D4FB-BBF5-4F08-5D97DE8A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645D7-EEE1-5B06-4E5C-8F354A5E1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CCF9F-94DB-4486-97CC-8A7100E8DEF0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43640-13BF-FD12-6746-7BBF385D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272A7-C268-344B-8537-2AB1D73DD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09B4-7126-45C9-9E8D-097C24BFD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A6BE1-7476-BCA9-E15E-B788BA2856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포켓몬 도감 사이트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A56A91-DC37-DB88-6612-808D3624E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algn="r"/>
            <a:r>
              <a:rPr lang="ko-KR" altLang="en-US" dirty="0" err="1"/>
              <a:t>김데이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26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0D00EA-5F29-A182-B417-A04A39FCCE54}"/>
              </a:ext>
            </a:extLst>
          </p:cNvPr>
          <p:cNvSpPr/>
          <p:nvPr/>
        </p:nvSpPr>
        <p:spPr>
          <a:xfrm>
            <a:off x="360218" y="267855"/>
            <a:ext cx="360000" cy="36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0B6262-87BF-1E2A-24F6-7C6A1F9DA6FB}"/>
              </a:ext>
            </a:extLst>
          </p:cNvPr>
          <p:cNvSpPr/>
          <p:nvPr/>
        </p:nvSpPr>
        <p:spPr>
          <a:xfrm>
            <a:off x="720218" y="267855"/>
            <a:ext cx="386542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ysClr val="windowText" lastClr="000000"/>
                </a:solidFill>
              </a:rPr>
              <a:t>홈페이지 분석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2D5AFC-B12E-B73A-F3B5-4E2F25604E03}"/>
              </a:ext>
            </a:extLst>
          </p:cNvPr>
          <p:cNvGrpSpPr/>
          <p:nvPr/>
        </p:nvGrpSpPr>
        <p:grpSpPr>
          <a:xfrm>
            <a:off x="360218" y="914400"/>
            <a:ext cx="11637818" cy="1496291"/>
            <a:chOff x="360218" y="914400"/>
            <a:chExt cx="11637818" cy="1496291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9D7526-8D5C-D592-50F4-F8AEAFFE3622}"/>
                </a:ext>
              </a:extLst>
            </p:cNvPr>
            <p:cNvSpPr/>
            <p:nvPr/>
          </p:nvSpPr>
          <p:spPr>
            <a:xfrm>
              <a:off x="360218" y="1173017"/>
              <a:ext cx="11637818" cy="1237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b"/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검색어 입력 후 결과 값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URL/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?search=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검색한 단어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=&gt; 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이상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r>
                <a:rPr lang="ko-KR" altLang="en-US" sz="1200" dirty="0">
                  <a:solidFill>
                    <a:schemeClr val="tx1"/>
                  </a:solidFill>
                </a:rPr>
                <a:t>이란 단어 검색 시 </a:t>
              </a:r>
              <a:r>
                <a:rPr lang="en-US" altLang="ko-KR" sz="1200" dirty="0">
                  <a:solidFill>
                    <a:schemeClr val="tx1"/>
                  </a:solidFill>
                </a:rPr>
                <a:t>localhost:3000/</a:t>
              </a:r>
              <a:r>
                <a:rPr lang="en-US" altLang="ko-KR" sz="1200" b="1" dirty="0">
                  <a:solidFill>
                    <a:schemeClr val="accent1"/>
                  </a:solidFill>
                </a:rPr>
                <a:t>?search=</a:t>
              </a:r>
              <a:r>
                <a:rPr lang="ko-KR" altLang="en-US" sz="1200" b="1" dirty="0">
                  <a:solidFill>
                    <a:schemeClr val="accent1"/>
                  </a:solidFill>
                </a:rPr>
                <a:t>이상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특정 타입을 누를 경우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URL/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누른 타입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=&gt; </a:t>
              </a:r>
              <a:r>
                <a:rPr lang="ko-KR" altLang="en-US" sz="1200" dirty="0">
                  <a:solidFill>
                    <a:schemeClr val="tx1"/>
                  </a:solidFill>
                </a:rPr>
                <a:t>리스트에서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물</a:t>
              </a:r>
              <a:r>
                <a:rPr lang="en-US" altLang="ko-KR" sz="1200" dirty="0">
                  <a:solidFill>
                    <a:schemeClr val="tx1"/>
                  </a:solidFill>
                </a:rPr>
                <a:t>“ </a:t>
              </a:r>
              <a:r>
                <a:rPr lang="ko-KR" altLang="en-US" sz="1200" dirty="0">
                  <a:solidFill>
                    <a:schemeClr val="tx1"/>
                  </a:solidFill>
                </a:rPr>
                <a:t>타입을 누를 경우 </a:t>
              </a:r>
              <a:r>
                <a:rPr lang="en-US" altLang="ko-KR" sz="1200" dirty="0">
                  <a:solidFill>
                    <a:schemeClr val="tx1"/>
                  </a:solidFill>
                </a:rPr>
                <a:t>localhost:3000/</a:t>
              </a:r>
              <a:r>
                <a:rPr lang="en-US" altLang="ko-KR" sz="1200" b="1" dirty="0">
                  <a:solidFill>
                    <a:schemeClr val="accent1"/>
                  </a:solidFill>
                </a:rPr>
                <a:t>water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포켓몬을 그대로 누르면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URL/detail/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포켓몬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ID</a:t>
              </a:r>
              <a:r>
                <a:rPr lang="en-US" altLang="ko-KR" sz="1200" dirty="0">
                  <a:solidFill>
                    <a:schemeClr val="tx1"/>
                  </a:solidFill>
                </a:rPr>
                <a:t>   =&gt; </a:t>
              </a:r>
              <a:r>
                <a:rPr lang="ko-KR" altLang="en-US" sz="1200" dirty="0">
                  <a:solidFill>
                    <a:schemeClr val="tx1"/>
                  </a:solidFill>
                </a:rPr>
                <a:t>리스트에서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거북왕</a:t>
              </a:r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을 누를 경우 </a:t>
              </a:r>
              <a:r>
                <a:rPr lang="en-US" altLang="ko-KR" sz="1200" dirty="0">
                  <a:solidFill>
                    <a:schemeClr val="tx1"/>
                  </a:solidFill>
                </a:rPr>
                <a:t>localhost:3000/</a:t>
              </a:r>
              <a:r>
                <a:rPr lang="en-US" altLang="ko-KR" sz="1200" b="1" dirty="0">
                  <a:solidFill>
                    <a:schemeClr val="accent1"/>
                  </a:solidFill>
                </a:rPr>
                <a:t>detail/9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49FE92F-1D0D-828E-A32B-6806493D7D53}"/>
                </a:ext>
              </a:extLst>
            </p:cNvPr>
            <p:cNvSpPr/>
            <p:nvPr/>
          </p:nvSpPr>
          <p:spPr>
            <a:xfrm>
              <a:off x="360219" y="914400"/>
              <a:ext cx="803564" cy="36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URL</a:t>
              </a:r>
              <a:endParaRPr lang="ko-KR" altLang="en-US" sz="1400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756DF1-8C67-A5BD-7D9E-E6E71E2A7CF8}"/>
                </a:ext>
              </a:extLst>
            </p:cNvPr>
            <p:cNvSpPr/>
            <p:nvPr/>
          </p:nvSpPr>
          <p:spPr>
            <a:xfrm>
              <a:off x="1163782" y="914400"/>
              <a:ext cx="4322618" cy="36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사용자의 액션에 따라 </a:t>
              </a:r>
              <a:r>
                <a:rPr lang="en-US" altLang="ko-KR" sz="1400" dirty="0">
                  <a:solidFill>
                    <a:schemeClr val="tx1"/>
                  </a:solidFill>
                </a:rPr>
                <a:t>URL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 변화함</a:t>
              </a:r>
              <a:endParaRPr lang="ko-KR" altLang="en-US" sz="14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C771F98-E247-7E4C-0EBE-5E55D2613649}"/>
              </a:ext>
            </a:extLst>
          </p:cNvPr>
          <p:cNvGrpSpPr/>
          <p:nvPr/>
        </p:nvGrpSpPr>
        <p:grpSpPr>
          <a:xfrm>
            <a:off x="360218" y="2626506"/>
            <a:ext cx="11637818" cy="1223163"/>
            <a:chOff x="360218" y="2618947"/>
            <a:chExt cx="11637818" cy="122316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1623506-857C-F883-A67B-487F97647C2B}"/>
                </a:ext>
              </a:extLst>
            </p:cNvPr>
            <p:cNvSpPr/>
            <p:nvPr/>
          </p:nvSpPr>
          <p:spPr>
            <a:xfrm>
              <a:off x="360218" y="2882182"/>
              <a:ext cx="11637818" cy="959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b"/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>
                  <a:solidFill>
                    <a:schemeClr val="tx1"/>
                  </a:solidFill>
                </a:rPr>
                <a:t>Header</a:t>
              </a:r>
              <a:r>
                <a:rPr lang="ko-KR" altLang="en-US" sz="1200" dirty="0">
                  <a:solidFill>
                    <a:schemeClr val="tx1"/>
                  </a:solidFill>
                </a:rPr>
                <a:t> 영역 </a:t>
              </a:r>
              <a:r>
                <a:rPr lang="en-US" altLang="ko-KR" sz="1200" dirty="0">
                  <a:solidFill>
                    <a:schemeClr val="tx1"/>
                  </a:solidFill>
                </a:rPr>
                <a:t>:</a:t>
              </a:r>
              <a:r>
                <a:rPr lang="ko-KR" altLang="en-US" sz="1200" dirty="0">
                  <a:solidFill>
                    <a:schemeClr val="tx1"/>
                  </a:solidFill>
                </a:rPr>
                <a:t> 좌측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“logo”</a:t>
              </a:r>
              <a:r>
                <a:rPr lang="ko-KR" altLang="en-US" sz="1200" dirty="0">
                  <a:solidFill>
                    <a:schemeClr val="tx1"/>
                  </a:solidFill>
                </a:rPr>
                <a:t>와 우측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”search” </a:t>
              </a:r>
              <a:r>
                <a:rPr lang="ko-KR" altLang="en-US" sz="1200" dirty="0">
                  <a:solidFill>
                    <a:schemeClr val="tx1"/>
                  </a:solidFill>
                </a:rPr>
                <a:t>영역으로 나뉘어 사용하고 있으며</a:t>
              </a:r>
              <a:r>
                <a:rPr lang="en-US" altLang="ko-KR" sz="1200" dirty="0">
                  <a:solidFill>
                    <a:schemeClr val="tx1"/>
                  </a:solidFill>
                </a:rPr>
                <a:t>, detail </a:t>
              </a:r>
              <a:r>
                <a:rPr lang="ko-KR" altLang="en-US" sz="1200" dirty="0">
                  <a:solidFill>
                    <a:schemeClr val="tx1"/>
                  </a:solidFill>
                </a:rPr>
                <a:t>페이지를 제외한 나머지 페이지에서는 두개 모두 출력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사용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  <a:r>
                <a:rPr lang="ko-KR" altLang="en-US" sz="1200" dirty="0">
                  <a:solidFill>
                    <a:schemeClr val="tx1"/>
                  </a:solidFill>
                </a:rPr>
                <a:t>함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en-US" altLang="ko-KR" sz="1200" dirty="0">
                  <a:solidFill>
                    <a:schemeClr val="tx1"/>
                  </a:solidFill>
                </a:rPr>
                <a:t>Content </a:t>
              </a:r>
              <a:r>
                <a:rPr lang="ko-KR" altLang="en-US" sz="1200" dirty="0">
                  <a:solidFill>
                    <a:schemeClr val="tx1"/>
                  </a:solidFill>
                </a:rPr>
                <a:t>영역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ko-KR" altLang="en-US" sz="1200" dirty="0">
                  <a:solidFill>
                    <a:schemeClr val="tx1"/>
                  </a:solidFill>
                </a:rPr>
                <a:t>검색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타입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디테일 등 사용자가 하는 행위에 맞추어 </a:t>
              </a:r>
              <a:r>
                <a:rPr lang="en-US" altLang="ko-KR" sz="1200" dirty="0">
                  <a:solidFill>
                    <a:schemeClr val="tx1"/>
                  </a:solidFill>
                </a:rPr>
                <a:t>List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</a:rPr>
                <a:t>or View </a:t>
              </a:r>
              <a:r>
                <a:rPr lang="ko-KR" altLang="en-US" sz="1200" dirty="0">
                  <a:solidFill>
                    <a:schemeClr val="tx1"/>
                  </a:solidFill>
                </a:rPr>
                <a:t>형태로 각각 표시 됨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1F6B1A-E192-7BEE-23AB-B8A6A8AE1C02}"/>
                </a:ext>
              </a:extLst>
            </p:cNvPr>
            <p:cNvSpPr/>
            <p:nvPr/>
          </p:nvSpPr>
          <p:spPr>
            <a:xfrm>
              <a:off x="360219" y="2618947"/>
              <a:ext cx="1579418" cy="36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Web Page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40BF60A-7528-E53D-4E57-B16D068691B6}"/>
                </a:ext>
              </a:extLst>
            </p:cNvPr>
            <p:cNvSpPr/>
            <p:nvPr/>
          </p:nvSpPr>
          <p:spPr>
            <a:xfrm>
              <a:off x="1939636" y="2618947"/>
              <a:ext cx="5347855" cy="36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solidFill>
                    <a:schemeClr val="tx1"/>
                  </a:solidFill>
                </a:rPr>
                <a:t>Header</a:t>
              </a:r>
              <a:r>
                <a:rPr lang="ko-KR" altLang="en-US" sz="1400" dirty="0">
                  <a:solidFill>
                    <a:schemeClr val="tx1"/>
                  </a:solidFill>
                </a:rPr>
                <a:t>와 </a:t>
              </a:r>
              <a:r>
                <a:rPr lang="en-US" altLang="ko-KR" sz="1400" dirty="0">
                  <a:solidFill>
                    <a:schemeClr val="tx1"/>
                  </a:solidFill>
                </a:rPr>
                <a:t>content </a:t>
              </a:r>
              <a:r>
                <a:rPr lang="ko-KR" altLang="en-US" sz="1400" dirty="0">
                  <a:solidFill>
                    <a:schemeClr val="tx1"/>
                  </a:solidFill>
                </a:rPr>
                <a:t>영역은 그대로 있고</a:t>
              </a:r>
              <a:r>
                <a:rPr lang="en-US" altLang="ko-KR" sz="1400" dirty="0">
                  <a:solidFill>
                    <a:schemeClr val="tx1"/>
                  </a:solidFill>
                </a:rPr>
                <a:t>, </a:t>
              </a:r>
              <a:r>
                <a:rPr lang="ko-KR" altLang="en-US" sz="1400" dirty="0">
                  <a:solidFill>
                    <a:schemeClr val="tx1"/>
                  </a:solidFill>
                </a:rPr>
                <a:t>내부의 구조만 일부 변경</a:t>
              </a:r>
              <a:r>
                <a:rPr lang="en-US" altLang="ko-KR" sz="1400" dirty="0">
                  <a:solidFill>
                    <a:schemeClr val="tx1"/>
                  </a:solidFill>
                </a:rPr>
                <a:t> 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E56BF08-82FF-5DAF-380E-900678E5C9C8}"/>
              </a:ext>
            </a:extLst>
          </p:cNvPr>
          <p:cNvGrpSpPr/>
          <p:nvPr/>
        </p:nvGrpSpPr>
        <p:grpSpPr>
          <a:xfrm>
            <a:off x="360218" y="4065483"/>
            <a:ext cx="11637818" cy="1719619"/>
            <a:chOff x="360218" y="3965365"/>
            <a:chExt cx="11637818" cy="171961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8197D98-5495-CAC1-3A26-BA793D26F0ED}"/>
                </a:ext>
              </a:extLst>
            </p:cNvPr>
            <p:cNvSpPr/>
            <p:nvPr/>
          </p:nvSpPr>
          <p:spPr>
            <a:xfrm>
              <a:off x="360218" y="4180330"/>
              <a:ext cx="11637818" cy="15046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80000" rtlCol="0" anchor="b"/>
            <a:lstStyle/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전체 데이터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ko-KR" altLang="en-US" sz="1200" dirty="0">
                  <a:solidFill>
                    <a:schemeClr val="tx1"/>
                  </a:solidFill>
                </a:rPr>
                <a:t>특정 필터링 없이 모든 데이터를 불러옴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타입 별 데이터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각 데이터 중 </a:t>
              </a:r>
              <a:r>
                <a:rPr lang="en-US" altLang="ko-KR" sz="1200" dirty="0">
                  <a:solidFill>
                    <a:schemeClr val="tx1"/>
                  </a:solidFill>
                </a:rPr>
                <a:t>type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값을 기준으로 필터링 하여 데이터를 가져옴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타입 선택 후 검색 결과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1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차로 </a:t>
              </a:r>
              <a:r>
                <a:rPr lang="en-US" altLang="ko-KR" sz="1200" dirty="0">
                  <a:solidFill>
                    <a:schemeClr val="tx1"/>
                  </a:solidFill>
                </a:rPr>
                <a:t>type</a:t>
              </a:r>
              <a:r>
                <a:rPr lang="ko-KR" altLang="en-US" sz="1200" dirty="0">
                  <a:solidFill>
                    <a:schemeClr val="tx1"/>
                  </a:solidFill>
                </a:rPr>
                <a:t>값에서 필터링 된 데이터에서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한번 더 </a:t>
              </a:r>
              <a:r>
                <a:rPr lang="en-US" altLang="ko-KR" sz="1200" dirty="0">
                  <a:solidFill>
                    <a:schemeClr val="tx1"/>
                  </a:solidFill>
                </a:rPr>
                <a:t>name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값에서 필터링을 거침 </a:t>
              </a:r>
              <a:r>
                <a:rPr lang="en-US" altLang="ko-KR" sz="1200" dirty="0">
                  <a:solidFill>
                    <a:schemeClr val="tx1"/>
                  </a:solidFill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</a:rPr>
                <a:t>사용자가 검색한 값이 들어 있으면 모두 가져옴</a:t>
              </a:r>
              <a:r>
                <a:rPr lang="en-US" altLang="ko-KR" sz="12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Tx/>
                <a:buChar char="-"/>
              </a:pPr>
              <a:r>
                <a:rPr lang="ko-KR" altLang="en-US" sz="1200" dirty="0">
                  <a:solidFill>
                    <a:schemeClr val="tx1"/>
                  </a:solidFill>
                </a:rPr>
                <a:t>포켓몬 상세 데이터 </a:t>
              </a:r>
              <a:r>
                <a:rPr lang="en-US" altLang="ko-KR" sz="1200" dirty="0">
                  <a:solidFill>
                    <a:schemeClr val="tx1"/>
                  </a:solidFill>
                </a:rPr>
                <a:t>: </a:t>
              </a:r>
              <a:r>
                <a:rPr lang="ko-KR" altLang="en-US" sz="1200" dirty="0">
                  <a:solidFill>
                    <a:schemeClr val="tx1"/>
                  </a:solidFill>
                </a:rPr>
                <a:t>사용자가 선택한 포켓몬의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값을 기억하여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해당 데이터만 출력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9B71DE9-D371-7EB7-00CB-78DE15441253}"/>
                </a:ext>
              </a:extLst>
            </p:cNvPr>
            <p:cNvSpPr/>
            <p:nvPr/>
          </p:nvSpPr>
          <p:spPr>
            <a:xfrm>
              <a:off x="360219" y="3965365"/>
              <a:ext cx="803564" cy="3600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API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D75F3C-2AEB-2064-154E-A0A961BFAFD7}"/>
                </a:ext>
              </a:extLst>
            </p:cNvPr>
            <p:cNvSpPr/>
            <p:nvPr/>
          </p:nvSpPr>
          <p:spPr>
            <a:xfrm>
              <a:off x="1163782" y="3965365"/>
              <a:ext cx="4322618" cy="3600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tx1"/>
                  </a:solidFill>
                </a:rPr>
                <a:t>사용자의 요청에 따라 불러오는 데이터가 변화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398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47F8BF-02ED-CB0C-7C9A-31F04ACBA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63" y="1979957"/>
            <a:ext cx="5346246" cy="303878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EB400C-A66D-80B0-68F4-703EE4547E46}"/>
              </a:ext>
            </a:extLst>
          </p:cNvPr>
          <p:cNvSpPr/>
          <p:nvPr/>
        </p:nvSpPr>
        <p:spPr>
          <a:xfrm>
            <a:off x="1002984" y="2102888"/>
            <a:ext cx="940430" cy="350982"/>
          </a:xfrm>
          <a:prstGeom prst="rect">
            <a:avLst/>
          </a:prstGeom>
          <a:solidFill>
            <a:srgbClr val="FF0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8210EA-1F0A-6367-4152-BA8A7CF06034}"/>
              </a:ext>
            </a:extLst>
          </p:cNvPr>
          <p:cNvSpPr/>
          <p:nvPr/>
        </p:nvSpPr>
        <p:spPr>
          <a:xfrm>
            <a:off x="2076114" y="2115126"/>
            <a:ext cx="3779740" cy="350982"/>
          </a:xfrm>
          <a:prstGeom prst="rect">
            <a:avLst/>
          </a:prstGeom>
          <a:solidFill>
            <a:srgbClr val="FFFF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4D1975-2008-52A9-42B7-8EA9B6CC5686}"/>
              </a:ext>
            </a:extLst>
          </p:cNvPr>
          <p:cNvSpPr/>
          <p:nvPr/>
        </p:nvSpPr>
        <p:spPr>
          <a:xfrm>
            <a:off x="1052945" y="2706253"/>
            <a:ext cx="4802909" cy="2124365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D64222-359F-4AFE-928B-16226DE999EF}"/>
              </a:ext>
            </a:extLst>
          </p:cNvPr>
          <p:cNvSpPr/>
          <p:nvPr/>
        </p:nvSpPr>
        <p:spPr>
          <a:xfrm>
            <a:off x="443345" y="1450108"/>
            <a:ext cx="2309092" cy="42487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 &gt; logo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BF8CE9C-5027-931E-A8DA-A963B95ADADE}"/>
              </a:ext>
            </a:extLst>
          </p:cNvPr>
          <p:cNvSpPr/>
          <p:nvPr/>
        </p:nvSpPr>
        <p:spPr>
          <a:xfrm>
            <a:off x="3574473" y="1450106"/>
            <a:ext cx="2281381" cy="424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 &gt; search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6ECE7F-5972-DB64-8607-BB31D25AFE54}"/>
              </a:ext>
            </a:extLst>
          </p:cNvPr>
          <p:cNvSpPr/>
          <p:nvPr/>
        </p:nvSpPr>
        <p:spPr>
          <a:xfrm>
            <a:off x="2066878" y="5466685"/>
            <a:ext cx="2777473" cy="403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 &gt; list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098A19B-8AA2-BDCF-E6A7-D3BDEE3E3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982" y="1979956"/>
            <a:ext cx="5261790" cy="30387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7C4797-041F-014E-4D3F-A96D7E46AE62}"/>
              </a:ext>
            </a:extLst>
          </p:cNvPr>
          <p:cNvSpPr/>
          <p:nvPr/>
        </p:nvSpPr>
        <p:spPr>
          <a:xfrm>
            <a:off x="8015948" y="5400339"/>
            <a:ext cx="2256105" cy="40302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Content &gt; detail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CA0B98-3FBA-E0BA-1194-9739C6E1A96D}"/>
              </a:ext>
            </a:extLst>
          </p:cNvPr>
          <p:cNvSpPr/>
          <p:nvPr/>
        </p:nvSpPr>
        <p:spPr>
          <a:xfrm>
            <a:off x="6511536" y="2706253"/>
            <a:ext cx="4941555" cy="2124365"/>
          </a:xfrm>
          <a:prstGeom prst="rect">
            <a:avLst/>
          </a:prstGeom>
          <a:solidFill>
            <a:schemeClr val="accent5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3B633DE-8B78-6832-5C56-C547E75C1961}"/>
              </a:ext>
            </a:extLst>
          </p:cNvPr>
          <p:cNvSpPr/>
          <p:nvPr/>
        </p:nvSpPr>
        <p:spPr>
          <a:xfrm>
            <a:off x="6586265" y="2087416"/>
            <a:ext cx="940430" cy="350982"/>
          </a:xfrm>
          <a:prstGeom prst="rect">
            <a:avLst/>
          </a:prstGeom>
          <a:solidFill>
            <a:srgbClr val="FF0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044B935C-BC0D-E3A8-BE9A-271DE6F9E09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73199" y="1788852"/>
            <a:ext cx="2" cy="314036"/>
          </a:xfrm>
          <a:prstGeom prst="line">
            <a:avLst/>
          </a:prstGeom>
          <a:ln w="57150">
            <a:solidFill>
              <a:srgbClr val="FF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435A07F-162D-8C5E-5AF6-4B8DE8B4372D}"/>
              </a:ext>
            </a:extLst>
          </p:cNvPr>
          <p:cNvCxnSpPr/>
          <p:nvPr/>
        </p:nvCxnSpPr>
        <p:spPr>
          <a:xfrm flipV="1">
            <a:off x="4765964" y="1874981"/>
            <a:ext cx="0" cy="240145"/>
          </a:xfrm>
          <a:prstGeom prst="line">
            <a:avLst/>
          </a:prstGeom>
          <a:ln w="57150">
            <a:solidFill>
              <a:schemeClr val="accent4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0D469F5-9BA5-126D-4C03-5F96C55AFE4C}"/>
              </a:ext>
            </a:extLst>
          </p:cNvPr>
          <p:cNvCxnSpPr>
            <a:cxnSpLocks/>
            <a:stCxn id="29" idx="0"/>
            <a:endCxn id="12" idx="3"/>
          </p:cNvCxnSpPr>
          <p:nvPr/>
        </p:nvCxnSpPr>
        <p:spPr>
          <a:xfrm rot="16200000" flipV="1">
            <a:off x="7592721" y="-74322"/>
            <a:ext cx="400167" cy="3873899"/>
          </a:xfrm>
          <a:prstGeom prst="bentConnector2">
            <a:avLst/>
          </a:prstGeom>
          <a:ln w="57150">
            <a:solidFill>
              <a:schemeClr val="accent4">
                <a:lumMod val="75000"/>
              </a:schemeClr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80A1A27-889D-FC87-53B9-ACC992EE9DB7}"/>
              </a:ext>
            </a:extLst>
          </p:cNvPr>
          <p:cNvCxnSpPr>
            <a:cxnSpLocks/>
            <a:stCxn id="18" idx="0"/>
            <a:endCxn id="11" idx="0"/>
          </p:cNvCxnSpPr>
          <p:nvPr/>
        </p:nvCxnSpPr>
        <p:spPr>
          <a:xfrm rot="16200000" flipV="1">
            <a:off x="4008532" y="-960533"/>
            <a:ext cx="637308" cy="5458589"/>
          </a:xfrm>
          <a:prstGeom prst="bentConnector3">
            <a:avLst>
              <a:gd name="adj1" fmla="val 170653"/>
            </a:avLst>
          </a:prstGeom>
          <a:ln w="57150">
            <a:solidFill>
              <a:srgbClr val="FF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337084-EE45-2D1F-79A4-C36CEF50C52E}"/>
              </a:ext>
            </a:extLst>
          </p:cNvPr>
          <p:cNvSpPr/>
          <p:nvPr/>
        </p:nvSpPr>
        <p:spPr>
          <a:xfrm>
            <a:off x="7869386" y="2062711"/>
            <a:ext cx="3720733" cy="391159"/>
          </a:xfrm>
          <a:prstGeom prst="rect">
            <a:avLst/>
          </a:prstGeom>
          <a:solidFill>
            <a:srgbClr val="FFFF6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[Search Component] will be hidden or disable </a:t>
            </a:r>
          </a:p>
          <a:p>
            <a:pPr algn="ctr"/>
            <a:r>
              <a:rPr lang="en-US" altLang="ko-KR" sz="1100" dirty="0"/>
              <a:t>on the Detail pages</a:t>
            </a:r>
            <a:endParaRPr lang="ko-KR" altLang="en-US" sz="11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B8E4B0B-80DA-F703-DA47-0F6E0DADE06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3454400" y="4830618"/>
            <a:ext cx="1215" cy="636067"/>
          </a:xfrm>
          <a:prstGeom prst="line">
            <a:avLst/>
          </a:prstGeom>
          <a:ln w="57150">
            <a:solidFill>
              <a:schemeClr val="accent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1CAA7CA-6F74-676F-C8C3-96131C861036}"/>
              </a:ext>
            </a:extLst>
          </p:cNvPr>
          <p:cNvCxnSpPr>
            <a:cxnSpLocks/>
          </p:cNvCxnSpPr>
          <p:nvPr/>
        </p:nvCxnSpPr>
        <p:spPr>
          <a:xfrm>
            <a:off x="9199418" y="4830618"/>
            <a:ext cx="0" cy="614217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E7A34F1-6F23-7BCE-A71C-BE38055B1049}"/>
              </a:ext>
            </a:extLst>
          </p:cNvPr>
          <p:cNvSpPr/>
          <p:nvPr/>
        </p:nvSpPr>
        <p:spPr>
          <a:xfrm>
            <a:off x="443344" y="1209963"/>
            <a:ext cx="729673" cy="24014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comp1</a:t>
            </a:r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40DD40-6D8F-BA54-BE09-E589EDFF509D}"/>
              </a:ext>
            </a:extLst>
          </p:cNvPr>
          <p:cNvSpPr/>
          <p:nvPr/>
        </p:nvSpPr>
        <p:spPr>
          <a:xfrm>
            <a:off x="3569855" y="1209963"/>
            <a:ext cx="729672" cy="240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comp2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D20DF81-E72D-7C43-B0BC-95B962A2B349}"/>
              </a:ext>
            </a:extLst>
          </p:cNvPr>
          <p:cNvSpPr/>
          <p:nvPr/>
        </p:nvSpPr>
        <p:spPr>
          <a:xfrm>
            <a:off x="2066878" y="5204692"/>
            <a:ext cx="729672" cy="314036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comp3</a:t>
            </a:r>
            <a:endParaRPr lang="ko-KR" altLang="en-US" sz="12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A7F83CB-C796-9E25-7276-2F445D749114}"/>
              </a:ext>
            </a:extLst>
          </p:cNvPr>
          <p:cNvSpPr/>
          <p:nvPr/>
        </p:nvSpPr>
        <p:spPr>
          <a:xfrm>
            <a:off x="8015948" y="5144652"/>
            <a:ext cx="729672" cy="3140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comp4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A11E4D-10C8-B5A9-E99D-7B6A152C5EF0}"/>
              </a:ext>
            </a:extLst>
          </p:cNvPr>
          <p:cNvSpPr/>
          <p:nvPr/>
        </p:nvSpPr>
        <p:spPr>
          <a:xfrm>
            <a:off x="360218" y="267855"/>
            <a:ext cx="360000" cy="360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98B84F-D3A0-33DC-4D44-3C82706362E2}"/>
              </a:ext>
            </a:extLst>
          </p:cNvPr>
          <p:cNvSpPr/>
          <p:nvPr/>
        </p:nvSpPr>
        <p:spPr>
          <a:xfrm>
            <a:off x="720218" y="267855"/>
            <a:ext cx="386542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ysClr val="windowText" lastClr="000000"/>
                </a:solidFill>
              </a:rPr>
              <a:t>컴포넌트 단위로 페이지 쪼개기</a:t>
            </a:r>
          </a:p>
        </p:txBody>
      </p:sp>
    </p:spTree>
    <p:extLst>
      <p:ext uri="{BB962C8B-B14F-4D97-AF65-F5344CB8AC3E}">
        <p14:creationId xmlns:p14="http://schemas.microsoft.com/office/powerpoint/2010/main" val="3743657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260</Words>
  <Application>Microsoft Office PowerPoint</Application>
  <PresentationFormat>와이드스크린</PresentationFormat>
  <Paragraphs>32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포켓몬 도감 사이트 분석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jisun kim</dc:creator>
  <cp:lastModifiedBy>jisun kim</cp:lastModifiedBy>
  <cp:revision>3</cp:revision>
  <dcterms:created xsi:type="dcterms:W3CDTF">2025-07-03T02:53:52Z</dcterms:created>
  <dcterms:modified xsi:type="dcterms:W3CDTF">2025-07-03T03:46:30Z</dcterms:modified>
</cp:coreProperties>
</file>