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38" r:id="rId3"/>
    <p:sldId id="360" r:id="rId4"/>
    <p:sldId id="359" r:id="rId5"/>
    <p:sldId id="301" r:id="rId6"/>
    <p:sldId id="340" r:id="rId7"/>
    <p:sldId id="341" r:id="rId8"/>
    <p:sldId id="342" r:id="rId9"/>
    <p:sldId id="304" r:id="rId10"/>
    <p:sldId id="374" r:id="rId11"/>
    <p:sldId id="305" r:id="rId12"/>
    <p:sldId id="306" r:id="rId13"/>
    <p:sldId id="307" r:id="rId14"/>
    <p:sldId id="361" r:id="rId15"/>
    <p:sldId id="362" r:id="rId16"/>
    <p:sldId id="309" r:id="rId17"/>
    <p:sldId id="280" r:id="rId18"/>
    <p:sldId id="281" r:id="rId19"/>
    <p:sldId id="282" r:id="rId20"/>
    <p:sldId id="364" r:id="rId21"/>
    <p:sldId id="363" r:id="rId22"/>
    <p:sldId id="283" r:id="rId23"/>
    <p:sldId id="284" r:id="rId24"/>
    <p:sldId id="285" r:id="rId25"/>
    <p:sldId id="286" r:id="rId26"/>
    <p:sldId id="343" r:id="rId27"/>
    <p:sldId id="288" r:id="rId28"/>
    <p:sldId id="344" r:id="rId29"/>
    <p:sldId id="290" r:id="rId30"/>
    <p:sldId id="291" r:id="rId31"/>
    <p:sldId id="292" r:id="rId32"/>
    <p:sldId id="339" r:id="rId33"/>
    <p:sldId id="264" r:id="rId34"/>
    <p:sldId id="345" r:id="rId35"/>
    <p:sldId id="266" r:id="rId36"/>
    <p:sldId id="365" r:id="rId37"/>
    <p:sldId id="267" r:id="rId38"/>
    <p:sldId id="268" r:id="rId39"/>
    <p:sldId id="269" r:id="rId40"/>
    <p:sldId id="358" r:id="rId41"/>
    <p:sldId id="402" r:id="rId42"/>
    <p:sldId id="355" r:id="rId43"/>
    <p:sldId id="354" r:id="rId44"/>
    <p:sldId id="366" r:id="rId45"/>
    <p:sldId id="367" r:id="rId46"/>
    <p:sldId id="368" r:id="rId47"/>
    <p:sldId id="272" r:id="rId48"/>
    <p:sldId id="378" r:id="rId49"/>
    <p:sldId id="379" r:id="rId50"/>
    <p:sldId id="380" r:id="rId51"/>
    <p:sldId id="381" r:id="rId52"/>
    <p:sldId id="375" r:id="rId53"/>
    <p:sldId id="382" r:id="rId54"/>
    <p:sldId id="383" r:id="rId55"/>
    <p:sldId id="385" r:id="rId56"/>
    <p:sldId id="384" r:id="rId57"/>
    <p:sldId id="377" r:id="rId58"/>
    <p:sldId id="386" r:id="rId59"/>
    <p:sldId id="388" r:id="rId60"/>
    <p:sldId id="373" r:id="rId61"/>
    <p:sldId id="390" r:id="rId62"/>
    <p:sldId id="391" r:id="rId63"/>
    <p:sldId id="392" r:id="rId64"/>
    <p:sldId id="393" r:id="rId65"/>
    <p:sldId id="394" r:id="rId66"/>
    <p:sldId id="399" r:id="rId67"/>
    <p:sldId id="401" r:id="rId68"/>
    <p:sldId id="400" r:id="rId69"/>
    <p:sldId id="395" r:id="rId70"/>
    <p:sldId id="396" r:id="rId71"/>
    <p:sldId id="397" r:id="rId72"/>
    <p:sldId id="398" r:id="rId73"/>
    <p:sldId id="351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070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69ABE-F833-4FD8-B5AA-F14E13942727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C4B85-3952-4CAB-8944-333D9FE4E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8%95%ED%83%9C%EB%A1%A0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C%96%B4%EA%B0%84" TargetMode="External"/><Relationship Id="rId4" Type="http://schemas.openxmlformats.org/officeDocument/2006/relationships/hyperlink" Target="https://ko.wikipedia.org/wiki/%EC%A0%95%EB%B3%B4_%EA%B2%80%EC%83%89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0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</a:t>
            </a:r>
            <a:r>
              <a:rPr lang="ko-KR" altLang="en-US" dirty="0"/>
              <a:t>가 중요함 왜냐면 뒤에서 추가적인 처리를 할 때 필요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Nltk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를 사용하면 토큰과 관련된 여러 통계를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토큰의 개수</a:t>
            </a:r>
            <a:r>
              <a:rPr lang="en-US" altLang="ko-KR" dirty="0"/>
              <a:t>:11</a:t>
            </a:r>
          </a:p>
          <a:p>
            <a:r>
              <a:rPr lang="ko-KR" altLang="en-US" dirty="0"/>
              <a:t>토큰을 </a:t>
            </a:r>
            <a:r>
              <a:rPr lang="en-US" altLang="ko-KR" dirty="0"/>
              <a:t>set</a:t>
            </a:r>
            <a:r>
              <a:rPr lang="ko-KR" altLang="en-US" dirty="0"/>
              <a:t>으로 바꿔서 개수</a:t>
            </a:r>
            <a:r>
              <a:rPr lang="en-US" altLang="ko-KR" dirty="0"/>
              <a:t>(</a:t>
            </a:r>
            <a:r>
              <a:rPr lang="ko-KR" altLang="en-US" dirty="0"/>
              <a:t>겹치는 단어 제외</a:t>
            </a:r>
            <a:r>
              <a:rPr lang="en-US" altLang="ko-KR" dirty="0"/>
              <a:t>): 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2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Vocab():frequency </a:t>
            </a:r>
            <a:r>
              <a:rPr lang="ko-KR" altLang="en-US" dirty="0"/>
              <a:t>순서대로 볼 수 있음</a:t>
            </a:r>
            <a:endParaRPr lang="en-US" altLang="ko-KR" dirty="0"/>
          </a:p>
          <a:p>
            <a:r>
              <a:rPr lang="en-US" altLang="ko-KR" dirty="0" err="1"/>
              <a:t>Text.plot</a:t>
            </a:r>
            <a:r>
              <a:rPr lang="en-US" altLang="ko-KR" dirty="0"/>
              <a:t>(5): </a:t>
            </a:r>
            <a:r>
              <a:rPr lang="ko-KR" altLang="en-US" dirty="0"/>
              <a:t>빈도수 높은 상위 </a:t>
            </a:r>
            <a:r>
              <a:rPr lang="en-US" altLang="ko-KR" dirty="0"/>
              <a:t>5</a:t>
            </a:r>
            <a:r>
              <a:rPr lang="ko-KR" altLang="en-US" dirty="0"/>
              <a:t>개 단어를 그래프로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6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Text.count</a:t>
            </a:r>
            <a:r>
              <a:rPr lang="en-US" altLang="ko-KR" dirty="0"/>
              <a:t>(‘.’): ‘.’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빈도수 반환</a:t>
            </a:r>
            <a:endParaRPr lang="en-US" altLang="ko-KR" dirty="0"/>
          </a:p>
          <a:p>
            <a:r>
              <a:rPr lang="en-US" altLang="ko-KR" dirty="0" err="1"/>
              <a:t>Text.dispersion_plot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document</a:t>
            </a:r>
            <a:r>
              <a:rPr lang="ko-KR" altLang="en-US" dirty="0"/>
              <a:t>내에서 해당 단어의 </a:t>
            </a:r>
            <a:r>
              <a:rPr lang="en-US" altLang="ko-KR" dirty="0"/>
              <a:t>offset</a:t>
            </a:r>
            <a:r>
              <a:rPr lang="ko-KR" altLang="en-US" dirty="0"/>
              <a:t>도 보여줌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/>
              <a:t>document</a:t>
            </a:r>
            <a:r>
              <a:rPr lang="ko-KR" altLang="en-US" dirty="0"/>
              <a:t>에서 어떤 단어가 어디 </a:t>
            </a:r>
            <a:r>
              <a:rPr lang="ko-KR" altLang="en-US" dirty="0" err="1"/>
              <a:t>쯤에서</a:t>
            </a:r>
            <a:r>
              <a:rPr lang="ko-KR" altLang="en-US" dirty="0"/>
              <a:t> 자주 나오는지를 한눈에 볼 수 있는 장점이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1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토큰화만 해도 되지만 좀 더 정교하게 토큰을 만들려면 추가적인 처리가 필요함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그중에</a:t>
            </a:r>
            <a:r>
              <a:rPr lang="ko-KR" altLang="en-US" dirty="0"/>
              <a:t> 하나가 </a:t>
            </a:r>
            <a:r>
              <a:rPr lang="en-US" altLang="ko-KR" dirty="0" err="1"/>
              <a:t>stopword</a:t>
            </a:r>
            <a:r>
              <a:rPr lang="ko-KR" altLang="en-US" dirty="0"/>
              <a:t>를 지워주는 것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Stopword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어느 문서</a:t>
            </a:r>
            <a:r>
              <a:rPr lang="en-US" altLang="ko-KR" dirty="0"/>
              <a:t>, </a:t>
            </a:r>
            <a:r>
              <a:rPr lang="ko-KR" altLang="en-US" dirty="0"/>
              <a:t>문자에서나 자주 나와서 별 특징이나 의미를 가지고 있지 않은 단어들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토큰은 문서나 문장의 특징을 추출하기 위해서 만드는 것이기 때문에 </a:t>
            </a:r>
            <a:r>
              <a:rPr lang="en-US" altLang="ko-KR" dirty="0" err="1"/>
              <a:t>stopword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역할에 적합하지 않아 </a:t>
            </a:r>
            <a:r>
              <a:rPr lang="ko-KR" altLang="en-US" dirty="0" err="1"/>
              <a:t>지워줌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4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Stop=set(~): stop</a:t>
            </a:r>
            <a:r>
              <a:rPr lang="ko-KR" altLang="en-US" dirty="0"/>
              <a:t>워드 코퍼스에서 가져오는 부분</a:t>
            </a:r>
            <a:endParaRPr lang="en-US" altLang="ko-KR" dirty="0"/>
          </a:p>
          <a:p>
            <a:r>
              <a:rPr lang="en-US" altLang="ko-KR" dirty="0"/>
              <a:t>Stop</a:t>
            </a:r>
            <a:r>
              <a:rPr lang="ko-KR" altLang="en-US" dirty="0"/>
              <a:t>에 있으면 </a:t>
            </a:r>
            <a:r>
              <a:rPr lang="en-US" altLang="ko-KR" dirty="0" err="1"/>
              <a:t>stopword</a:t>
            </a:r>
            <a:r>
              <a:rPr lang="ko-KR" altLang="en-US" dirty="0"/>
              <a:t>니깐 </a:t>
            </a:r>
            <a:r>
              <a:rPr lang="ko-KR" altLang="en-US" dirty="0" err="1"/>
              <a:t>지워줌</a:t>
            </a:r>
            <a:endParaRPr lang="en-US" altLang="ko-KR" dirty="0"/>
          </a:p>
          <a:p>
            <a:r>
              <a:rPr lang="ko-KR" altLang="en-US" dirty="0"/>
              <a:t>그리고 앞에서 </a:t>
            </a:r>
            <a:r>
              <a:rPr lang="en-US" altLang="ko-KR" dirty="0"/>
              <a:t>lower</a:t>
            </a:r>
            <a:r>
              <a:rPr lang="ko-KR" altLang="en-US" dirty="0"/>
              <a:t>가 </a:t>
            </a:r>
            <a:r>
              <a:rPr lang="ko-KR" altLang="en-US" dirty="0" err="1"/>
              <a:t>중요하댔는데</a:t>
            </a:r>
            <a:endParaRPr lang="en-US" altLang="ko-KR" dirty="0"/>
          </a:p>
          <a:p>
            <a:r>
              <a:rPr lang="en-US" altLang="ko-KR" dirty="0" err="1"/>
              <a:t>Stopword</a:t>
            </a:r>
            <a:r>
              <a:rPr lang="ko-KR" altLang="en-US" dirty="0"/>
              <a:t>는 소문자 </a:t>
            </a:r>
            <a:r>
              <a:rPr lang="en-US" altLang="ko-KR" dirty="0" err="1"/>
              <a:t>stopword</a:t>
            </a:r>
            <a:r>
              <a:rPr lang="ko-KR" altLang="en-US" dirty="0"/>
              <a:t>만 </a:t>
            </a:r>
            <a:r>
              <a:rPr lang="ko-KR" altLang="en-US" dirty="0" err="1"/>
              <a:t>지워줌</a:t>
            </a:r>
            <a:endParaRPr lang="en-US" altLang="ko-KR" dirty="0"/>
          </a:p>
          <a:p>
            <a:r>
              <a:rPr lang="ko-KR" altLang="en-US" dirty="0"/>
              <a:t>그래서 중요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형태론"/>
              </a:rPr>
              <a:t>형태론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및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정보 검색"/>
              </a:rPr>
              <a:t>정보 검색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분야에서 어형이 변형된 단어로부터 접사 등을 제거하고 그 단어의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어간"/>
              </a:rPr>
              <a:t>어간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분리해 내는 것을 의미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스태머를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조금은 다름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어러개임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스테머의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차이는 직접 돌려보고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 확인 해보기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 법은 뒤에 각각 그냥 보여주기만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52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1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아래꺼는</a:t>
            </a:r>
            <a:r>
              <a:rPr lang="ko-KR" altLang="en-US" dirty="0"/>
              <a:t>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endParaRPr lang="en-US" altLang="ko-KR" dirty="0"/>
          </a:p>
          <a:p>
            <a:r>
              <a:rPr lang="ko-KR" altLang="en-US" dirty="0" err="1"/>
              <a:t>위에꺼는</a:t>
            </a:r>
            <a:r>
              <a:rPr lang="ko-KR" altLang="en-US" dirty="0"/>
              <a:t> 한국어 포함된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1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80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82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4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09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84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71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93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03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5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98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02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80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35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93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47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5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중괄호로 블락 구분 </a:t>
            </a:r>
            <a:r>
              <a:rPr lang="en-US" altLang="ko-KR"/>
              <a:t>-&gt; indentation, </a:t>
            </a:r>
            <a:r>
              <a:rPr lang="ko-KR" altLang="en-US"/>
              <a:t>들여쓰기로 블락을 구분하였다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Nltk</a:t>
            </a:r>
            <a:r>
              <a:rPr lang="ko-KR" altLang="en-US" dirty="0"/>
              <a:t>는 </a:t>
            </a:r>
            <a:r>
              <a:rPr lang="en-US" altLang="ko-KR" dirty="0"/>
              <a:t>natural language toolkit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 err="1"/>
              <a:t>Nltk</a:t>
            </a:r>
            <a:r>
              <a:rPr lang="ko-KR" altLang="en-US" dirty="0"/>
              <a:t>는 어휘 분석 즉</a:t>
            </a:r>
            <a:r>
              <a:rPr lang="en-US" altLang="ko-KR" dirty="0"/>
              <a:t>, </a:t>
            </a:r>
            <a:r>
              <a:rPr lang="ko-KR" altLang="en-US" dirty="0"/>
              <a:t>텍스트 분석을 위해서 </a:t>
            </a:r>
            <a:r>
              <a:rPr lang="en-US" altLang="ko-KR" dirty="0"/>
              <a:t>document</a:t>
            </a:r>
            <a:r>
              <a:rPr lang="ko-KR" altLang="en-US" dirty="0"/>
              <a:t>는 </a:t>
            </a:r>
            <a:r>
              <a:rPr lang="en-US" altLang="ko-KR" dirty="0"/>
              <a:t>token</a:t>
            </a:r>
            <a:r>
              <a:rPr lang="ko-KR" altLang="en-US" dirty="0"/>
              <a:t>이라는 단위로 나누는 것을 지원하는 라이브러리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“hi. This is tom. I have many cars.”</a:t>
            </a:r>
            <a:r>
              <a:rPr lang="ko-KR" altLang="en-US" dirty="0"/>
              <a:t>라는 </a:t>
            </a:r>
            <a:r>
              <a:rPr lang="en-US" altLang="ko-KR" dirty="0" err="1"/>
              <a:t>documen</a:t>
            </a:r>
            <a:r>
              <a:rPr lang="ko-KR" altLang="en-US" dirty="0"/>
              <a:t>가 들어오면 </a:t>
            </a:r>
            <a:r>
              <a:rPr lang="en-US" altLang="ko-KR" dirty="0"/>
              <a:t>hi, tom, </a:t>
            </a:r>
            <a:r>
              <a:rPr lang="en-US" altLang="ko-KR" dirty="0" err="1"/>
              <a:t>mani</a:t>
            </a:r>
            <a:r>
              <a:rPr lang="en-US" altLang="ko-KR" dirty="0"/>
              <a:t>, car 4</a:t>
            </a:r>
            <a:r>
              <a:rPr lang="ko-KR" altLang="en-US" dirty="0"/>
              <a:t>개의 토큰을 아웃풋으로 만드는 </a:t>
            </a:r>
            <a:r>
              <a:rPr lang="ko-KR" altLang="en-US" dirty="0" err="1"/>
              <a:t>일을함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토큰은 어휘분석의 단위라고 정의됨</a:t>
            </a:r>
            <a:r>
              <a:rPr lang="en-US" altLang="ko-KR" dirty="0"/>
              <a:t>, </a:t>
            </a:r>
            <a:r>
              <a:rPr lang="ko-KR" altLang="en-US" dirty="0"/>
              <a:t>그리고 토큰은 나중에 텍스트 분석을 할 때 그 </a:t>
            </a:r>
            <a:r>
              <a:rPr lang="en-US" altLang="ko-KR" dirty="0"/>
              <a:t>document</a:t>
            </a:r>
            <a:r>
              <a:rPr lang="ko-KR" altLang="en-US" dirty="0"/>
              <a:t>의 특징을 나타내는 역할을 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앞으로 </a:t>
            </a:r>
            <a:r>
              <a:rPr lang="en-US" altLang="ko-KR" dirty="0" err="1"/>
              <a:t>nltk</a:t>
            </a:r>
            <a:r>
              <a:rPr lang="ko-KR" altLang="en-US" dirty="0"/>
              <a:t>를 이용해서 </a:t>
            </a:r>
            <a:r>
              <a:rPr lang="ko-KR" altLang="en-US" sz="1200" b="1" dirty="0"/>
              <a:t>"</a:t>
            </a:r>
            <a:r>
              <a:rPr lang="ko-KR" altLang="en-US" sz="1200" b="1" dirty="0" err="1"/>
              <a:t>Hi</a:t>
            </a:r>
            <a:r>
              <a:rPr lang="ko-KR" altLang="en-US" sz="1200" b="1" dirty="0"/>
              <a:t>. </a:t>
            </a:r>
            <a:r>
              <a:rPr lang="ko-KR" altLang="en-US" sz="1200" b="1" dirty="0" err="1"/>
              <a:t>This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is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Tom</a:t>
            </a:r>
            <a:r>
              <a:rPr lang="ko-KR" altLang="en-US" sz="1200" b="1" dirty="0"/>
              <a:t>. </a:t>
            </a:r>
            <a:r>
              <a:rPr lang="ko-KR" altLang="en-US" sz="1200" b="1" dirty="0" err="1"/>
              <a:t>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have many cars.”</a:t>
            </a:r>
            <a:r>
              <a:rPr lang="ko-KR" altLang="en-US" sz="1200" b="1" dirty="0"/>
              <a:t>을 </a:t>
            </a:r>
            <a:r>
              <a:rPr lang="en-US" altLang="ko-KR" sz="1200" dirty="0"/>
              <a:t>‘hi’, ‘tom’, ‘</a:t>
            </a:r>
            <a:r>
              <a:rPr lang="en-US" altLang="ko-KR" sz="1200" dirty="0" err="1"/>
              <a:t>mani</a:t>
            </a:r>
            <a:r>
              <a:rPr lang="en-US" altLang="ko-KR" sz="1200" dirty="0"/>
              <a:t>‘, ‘car’</a:t>
            </a:r>
            <a:r>
              <a:rPr lang="ko-KR" altLang="en-US" sz="1200" dirty="0"/>
              <a:t>로 만드는 과정을 살펴봄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8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 err="1"/>
              <a:t>nltk</a:t>
            </a:r>
            <a:r>
              <a:rPr lang="ko-KR" altLang="en-US" dirty="0"/>
              <a:t>를 사용하려면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점대</a:t>
            </a:r>
            <a:r>
              <a:rPr lang="ko-KR" altLang="en-US" dirty="0"/>
              <a:t> 버전으로 </a:t>
            </a:r>
            <a:r>
              <a:rPr lang="ko-KR" altLang="en-US" dirty="0" err="1"/>
              <a:t>해야지</a:t>
            </a:r>
            <a:r>
              <a:rPr lang="ko-KR" altLang="en-US" dirty="0"/>
              <a:t> 문제없이 사용가능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점대</a:t>
            </a:r>
            <a:r>
              <a:rPr lang="ko-KR" altLang="en-US" dirty="0"/>
              <a:t> 버전은 호환이 안되는 부분이 있음</a:t>
            </a:r>
            <a:endParaRPr lang="en-US" altLang="ko-KR" dirty="0"/>
          </a:p>
          <a:p>
            <a:r>
              <a:rPr lang="en-US" altLang="ko-KR" dirty="0" err="1"/>
              <a:t>Nltk.download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토큰화하는데</a:t>
            </a:r>
            <a:r>
              <a:rPr lang="ko-KR" altLang="en-US" dirty="0"/>
              <a:t> 필요한 </a:t>
            </a:r>
            <a:r>
              <a:rPr lang="en-US" altLang="ko-KR" dirty="0"/>
              <a:t>corpus</a:t>
            </a:r>
            <a:r>
              <a:rPr lang="ko-KR" altLang="en-US" dirty="0"/>
              <a:t>데이터를 다운받는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6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6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Tokenize</a:t>
            </a:r>
            <a:r>
              <a:rPr lang="ko-KR" altLang="en-US" dirty="0"/>
              <a:t>는 </a:t>
            </a:r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r>
              <a:rPr lang="ko-KR" altLang="en-US" dirty="0"/>
              <a:t>를 토큰이라는 단위로 자르는 것을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A06A-8486-40BD-A50A-E62E6CB8B0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8642-D984-4F4F-B850-B052D26314C3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4DF7-E42A-4EDE-BA3A-870843E24865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F8E8-6563-4594-B7C5-CB0246CAAF95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D51-AF92-4CE5-B98E-989C354894DA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1F2-9096-41F0-97AC-192A2D94DBC0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0B0B-F390-4862-9927-901EBF8E1F7F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E4F-92E0-4C25-B063-DB417C1A7A9E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2907-EA68-432A-864F-F9F4342153C4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6C8E-23AC-4541-9AB5-369710E76678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F32-4FF4-4231-BBF1-4D751893C68F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EDE-FA3D-43FA-A5BD-0037207B3EB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1289-89CC-496C-88EB-9407CB21D87D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4622-F935-4B28-84E4-C8A06454E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introduction.html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ypark.kr/courses/2015-dm/text-min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howto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outine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9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saga9017@korea.ac.kr" TargetMode="External"/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58925" y="2408011"/>
            <a:ext cx="9144000" cy="3948339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정보검색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실습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A417104-F754-478F-ADA2-5E1E7BD3B6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4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Syntax : Set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Similar to set in mathematics</a:t>
            </a:r>
          </a:p>
          <a:p>
            <a:pPr lvl="1"/>
            <a:r>
              <a:rPr lang="en-US" altLang="ko-KR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set([1,2,3,4,5,5,5])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>
                <a:ea typeface="굴림" panose="020B0600000101010101" pitchFamily="50" charset="-127"/>
              </a:rPr>
              <a:t>d</a:t>
            </a:r>
            <a:r>
              <a:rPr lang="en-US" altLang="ko-KR" sz="3200" dirty="0">
                <a:effectLst/>
                <a:ea typeface="굴림" panose="020B0600000101010101" pitchFamily="50" charset="-127"/>
              </a:rPr>
              <a:t>eduplication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>
                <a:ea typeface="굴림" panose="020B0600000101010101" pitchFamily="50" charset="-127"/>
              </a:rPr>
              <a:t> intersection(), difference() function</a:t>
            </a: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0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Dictionary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Dictionaries are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 lookup tables.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They map from a “key” to a “value”.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ea typeface="굴림" panose="020B0600000101010101" pitchFamily="50" charset="-127"/>
              </a:rPr>
              <a:t>symbol_to_name</a:t>
            </a:r>
            <a:r>
              <a:rPr lang="en-US" altLang="ko-KR" dirty="0">
                <a:ea typeface="굴림" panose="020B0600000101010101" pitchFamily="50" charset="-127"/>
              </a:rPr>
              <a:t> =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"H": "hydrogen",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"He": "helium",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"Li": "lithium",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"C": "carbon",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“O2": "oxygen",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"ON": "nitrogen"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Duplicate keys are not allowed</a:t>
            </a:r>
          </a:p>
          <a:p>
            <a:pPr>
              <a:lnSpc>
                <a:spcPct val="80000"/>
              </a:lnSpc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Duplicate values are just fine</a:t>
            </a:r>
          </a:p>
        </p:txBody>
      </p:sp>
    </p:spTree>
    <p:extLst>
      <p:ext uri="{BB962C8B-B14F-4D97-AF65-F5344CB8AC3E}">
        <p14:creationId xmlns:p14="http://schemas.microsoft.com/office/powerpoint/2010/main" val="167325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function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They can </a:t>
            </a:r>
            <a:r>
              <a:rPr lang="en-US" altLang="ko-KR" dirty="0">
                <a:solidFill>
                  <a:srgbClr val="C00000"/>
                </a:solidFill>
              </a:rPr>
              <a:t>returns</a:t>
            </a:r>
            <a:r>
              <a:rPr lang="en-US" altLang="ko-KR" dirty="0"/>
              <a:t> many thing </a:t>
            </a:r>
            <a:r>
              <a:rPr lang="en-US" altLang="ko-KR" dirty="0">
                <a:solidFill>
                  <a:srgbClr val="C00000"/>
                </a:solidFill>
              </a:rPr>
              <a:t>at the same time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13464" y="2012434"/>
            <a:ext cx="262764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65164" y="2012434"/>
            <a:ext cx="3097323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화살표: 오른쪽 9"/>
          <p:cNvSpPr/>
          <p:nvPr/>
        </p:nvSpPr>
        <p:spPr>
          <a:xfrm>
            <a:off x="5747475" y="2150933"/>
            <a:ext cx="48260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65164" y="4138611"/>
            <a:ext cx="3007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i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sum_and_mul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(a,b):</a:t>
            </a:r>
          </a:p>
          <a:p>
            <a:r>
              <a:rPr lang="en-US" altLang="ko-KR" b="1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a+b, a*b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r>
              <a:rPr lang="en-US" altLang="ko-KR"/>
              <a:t>More information :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https://wikidocs.net/book/1</a:t>
            </a:r>
            <a:endParaRPr lang="en-US" altLang="ko-KR"/>
          </a:p>
          <a:p>
            <a:r>
              <a:rPr lang="en-US" altLang="ko-KR">
                <a:hlinkClick r:id="rId3"/>
              </a:rPr>
              <a:t>https://docs.python.org/2/tutorial/introduction.html#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3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File I/O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FAE46-9E73-4054-8463-CEF6AF5C4682}"/>
              </a:ext>
            </a:extLst>
          </p:cNvPr>
          <p:cNvSpPr/>
          <p:nvPr/>
        </p:nvSpPr>
        <p:spPr>
          <a:xfrm>
            <a:off x="1665164" y="2012434"/>
            <a:ext cx="2970685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pen(filename , mode)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-&gt; return file object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7EC5B-E939-49B1-B0F4-1806080DDBDF}"/>
              </a:ext>
            </a:extLst>
          </p:cNvPr>
          <p:cNvSpPr/>
          <p:nvPr/>
        </p:nvSpPr>
        <p:spPr>
          <a:xfrm>
            <a:off x="1665164" y="3469521"/>
            <a:ext cx="944427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 = 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pen(‘test.txt’ , ‘w’)        # open ‘test.txt’ as write mode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(‘hello’)                  # write ‘hello’ to ‘test.txt’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          # close file I/O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46755B-E2BB-42DC-8E57-6CFDA526DCC5}"/>
              </a:ext>
            </a:extLst>
          </p:cNvPr>
          <p:cNvSpPr/>
          <p:nvPr/>
        </p:nvSpPr>
        <p:spPr>
          <a:xfrm>
            <a:off x="838200" y="2989096"/>
            <a:ext cx="81785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e.g.)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D6B7C-3453-4FAC-8D25-9E3E71398688}"/>
              </a:ext>
            </a:extLst>
          </p:cNvPr>
          <p:cNvSpPr/>
          <p:nvPr/>
        </p:nvSpPr>
        <p:spPr>
          <a:xfrm>
            <a:off x="1665164" y="4972500"/>
            <a:ext cx="876109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 = 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pen(‘test.txt’ , ‘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r’)        # open ‘test.txt’ as read mode</a:t>
            </a:r>
            <a:endParaRPr lang="en-US" altLang="ko-KR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f.readline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# read one line in ‘test.txt’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print(data)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4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OS library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7EC5B-E939-49B1-B0F4-1806080DDBDF}"/>
              </a:ext>
            </a:extLst>
          </p:cNvPr>
          <p:cNvSpPr/>
          <p:nvPr/>
        </p:nvSpPr>
        <p:spPr>
          <a:xfrm>
            <a:off x="1665164" y="3469521"/>
            <a:ext cx="7023076" cy="147732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os.getcwd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: return name of working directory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os.chdir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 : change working directory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os.walk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 : recursively visit subdirectories</a:t>
            </a:r>
            <a:endParaRPr lang="ko-KR" altLang="en-US" dirty="0"/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0D08952B-1DD0-4521-BFFE-2BC200AE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3859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Used to handle operating system</a:t>
            </a:r>
          </a:p>
          <a:p>
            <a:endParaRPr lang="en-US" altLang="ko-KR" sz="280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47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7875" y="1710191"/>
            <a:ext cx="9144000" cy="188209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cs typeface="Arial" panose="020B0604020202020204" pitchFamily="34" charset="0"/>
              </a:rPr>
              <a:t>Successfully tested in </a:t>
            </a:r>
            <a:r>
              <a:rPr lang="en-US" altLang="ko-KR" sz="2800" dirty="0">
                <a:solidFill>
                  <a:srgbClr val="C00000"/>
                </a:solidFill>
                <a:cs typeface="Arial" panose="020B0604020202020204" pitchFamily="34" charset="0"/>
              </a:rPr>
              <a:t>ubuntu14.02</a:t>
            </a:r>
            <a:r>
              <a:rPr lang="en-US" altLang="ko-KR" sz="2800" dirty="0">
                <a:cs typeface="Arial" panose="020B0604020202020204" pitchFamily="34" charset="0"/>
              </a:rPr>
              <a:t> and </a:t>
            </a:r>
            <a:r>
              <a:rPr lang="en-US" altLang="ko-KR" sz="2800" dirty="0">
                <a:solidFill>
                  <a:srgbClr val="C00000"/>
                </a:solidFill>
                <a:cs typeface="Arial" panose="020B0604020202020204" pitchFamily="34" charset="0"/>
              </a:rPr>
              <a:t>windows 10</a:t>
            </a:r>
            <a:r>
              <a:rPr lang="en-US" altLang="ko-KR" sz="2800" dirty="0">
                <a:cs typeface="Arial" panose="020B0604020202020204" pitchFamily="34" charset="0"/>
              </a:rPr>
              <a:t/>
            </a:r>
            <a:br>
              <a:rPr lang="en-US" altLang="ko-KR" sz="2800" dirty="0">
                <a:cs typeface="Arial" panose="020B0604020202020204" pitchFamily="34" charset="0"/>
              </a:rPr>
            </a:br>
            <a:r>
              <a:rPr lang="en-US" altLang="ko-KR" sz="2800" dirty="0">
                <a:cs typeface="Arial" panose="020B0604020202020204" pitchFamily="34" charset="0"/>
              </a:rPr>
              <a:t>using </a:t>
            </a:r>
            <a:r>
              <a:rPr lang="en-US" altLang="ko-KR" sz="2800" dirty="0">
                <a:solidFill>
                  <a:srgbClr val="C00000"/>
                </a:solidFill>
                <a:cs typeface="Arial" panose="020B0604020202020204" pitchFamily="34" charset="0"/>
              </a:rPr>
              <a:t>python3</a:t>
            </a:r>
            <a:endParaRPr lang="ko-KR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7104-F754-478F-ADA2-5E1E7BD3B6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0977" y="3044280"/>
            <a:ext cx="169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NLTK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5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NLTK(Natural Language Toolkit)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7104-F754-478F-ADA2-5E1E7BD3B62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 descr="Paper_Document_Text_Front_clip_art_h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3208"/>
            <a:ext cx="3588154" cy="4771482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4846040" y="3862294"/>
            <a:ext cx="2499919" cy="780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373" y="3775329"/>
            <a:ext cx="3135807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800" b="1" dirty="0"/>
              <a:t>"</a:t>
            </a:r>
            <a:r>
              <a:rPr lang="ko-KR" altLang="en-US" sz="2800" b="1" dirty="0" err="1"/>
              <a:t>Hi</a:t>
            </a:r>
            <a:r>
              <a:rPr lang="ko-KR" altLang="en-US" sz="2800" b="1" dirty="0"/>
              <a:t>. </a:t>
            </a:r>
            <a:r>
              <a:rPr lang="ko-KR" altLang="en-US" sz="2800" b="1" dirty="0" err="1"/>
              <a:t>This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is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Tom</a:t>
            </a:r>
            <a:r>
              <a:rPr lang="ko-KR" altLang="en-US" sz="2800" b="1" dirty="0"/>
              <a:t>. </a:t>
            </a:r>
            <a:r>
              <a:rPr lang="ko-KR" altLang="en-US" sz="2800" b="1" dirty="0" err="1"/>
              <a:t>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have many cars.”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35346" y="3990772"/>
            <a:ext cx="3718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‘hi’, ‘tom’, ‘</a:t>
            </a:r>
            <a:r>
              <a:rPr lang="en-US" altLang="ko-KR" sz="2800" dirty="0" err="1"/>
              <a:t>mani</a:t>
            </a:r>
            <a:r>
              <a:rPr lang="en-US" altLang="ko-KR" sz="2800" dirty="0"/>
              <a:t>‘, ‘car’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6109" y="3513719"/>
            <a:ext cx="153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tokenize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5823461" y="3105313"/>
            <a:ext cx="1084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token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6865889" y="3200575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어휘 분석</a:t>
            </a:r>
            <a:r>
              <a:rPr lang="en-US" altLang="ko-KR" dirty="0"/>
              <a:t>(lexical analysis)</a:t>
            </a:r>
            <a:r>
              <a:rPr lang="ko-KR" altLang="en-US" dirty="0"/>
              <a:t>의 단위</a:t>
            </a:r>
          </a:p>
        </p:txBody>
      </p:sp>
    </p:spTree>
    <p:extLst>
      <p:ext uri="{BB962C8B-B14F-4D97-AF65-F5344CB8AC3E}">
        <p14:creationId xmlns:p14="http://schemas.microsoft.com/office/powerpoint/2010/main" val="250074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C:\Users&gt; </a:t>
            </a:r>
            <a:r>
              <a:rPr lang="en-US" altLang="ko-KR" dirty="0" err="1"/>
              <a:t>conda</a:t>
            </a:r>
            <a:r>
              <a:rPr lang="en-US" altLang="ko-KR" dirty="0"/>
              <a:t> install –c anaconda </a:t>
            </a:r>
            <a:r>
              <a:rPr lang="en-US" altLang="ko-KR" dirty="0" err="1"/>
              <a:t>nltk</a:t>
            </a:r>
            <a:r>
              <a:rPr lang="en-US" altLang="ko-KR" dirty="0"/>
              <a:t>=3.2.1</a:t>
            </a:r>
          </a:p>
          <a:p>
            <a:pPr marL="0" indent="0">
              <a:buNone/>
            </a:pPr>
            <a:r>
              <a:rPr lang="en-US" altLang="ko-KR" dirty="0"/>
              <a:t>C:\Users&gt; python</a:t>
            </a:r>
          </a:p>
          <a:p>
            <a:pPr marL="0" indent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nltk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nltk.download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82" y="2528264"/>
            <a:ext cx="6696000" cy="379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문법</a:t>
            </a:r>
            <a:r>
              <a:rPr lang="en-US" altLang="ko-KR" dirty="0"/>
              <a:t>, </a:t>
            </a:r>
            <a:r>
              <a:rPr lang="ko-KR" altLang="en-US" dirty="0"/>
              <a:t>라이브러리 사용법</a:t>
            </a:r>
            <a:endParaRPr lang="en-US" altLang="ko-KR" dirty="0"/>
          </a:p>
          <a:p>
            <a:r>
              <a:rPr lang="en-US" altLang="ko-KR" dirty="0"/>
              <a:t>Inverted index, </a:t>
            </a:r>
            <a:r>
              <a:rPr lang="en-US" altLang="ko-KR" dirty="0" err="1"/>
              <a:t>tf-idf</a:t>
            </a:r>
            <a:r>
              <a:rPr lang="en-US" altLang="ko-KR" dirty="0"/>
              <a:t>, cosine-similarity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5FD635-04C8-441E-AF64-8F0EA563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8" y="0"/>
            <a:ext cx="921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5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F6AE79D1-40CE-43F7-8366-B1CECC55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5FD635-04C8-441E-AF64-8F0EA563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8" y="0"/>
            <a:ext cx="9214123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CE5BCF-F1C4-4D26-BAC2-632904E98BF4}"/>
              </a:ext>
            </a:extLst>
          </p:cNvPr>
          <p:cNvSpPr/>
          <p:nvPr/>
        </p:nvSpPr>
        <p:spPr>
          <a:xfrm>
            <a:off x="1271752" y="2490952"/>
            <a:ext cx="9431309" cy="2627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06FC87-33DA-4891-B5D2-1A6FBD54E676}"/>
              </a:ext>
            </a:extLst>
          </p:cNvPr>
          <p:cNvSpPr/>
          <p:nvPr/>
        </p:nvSpPr>
        <p:spPr>
          <a:xfrm>
            <a:off x="3128456" y="3343080"/>
            <a:ext cx="593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NLTK</a:t>
            </a:r>
            <a:r>
              <a:rPr lang="ko-KR" alt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처리 가능</a:t>
            </a:r>
            <a:r>
              <a:rPr lang="en-US" altLang="ko-KR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681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213850" y="3447368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Hi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Tom</a:t>
            </a:r>
            <a:r>
              <a:rPr lang="ko-KR" altLang="en-US" dirty="0"/>
              <a:t>.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have many cars.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2588" y="5477504"/>
            <a:ext cx="572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dirty="0"/>
              <a:t>['hi', '.', 'this', 'is', 'tom', '.', '</a:t>
            </a:r>
            <a:r>
              <a:rPr lang="en-US" altLang="ko-KR" dirty="0" err="1"/>
              <a:t>i</a:t>
            </a:r>
            <a:r>
              <a:rPr lang="en-US" altLang="ko-KR" dirty="0"/>
              <a:t>', 'have', 'many', 'cars', '.']</a:t>
            </a:r>
          </a:p>
        </p:txBody>
      </p:sp>
      <p:sp>
        <p:nvSpPr>
          <p:cNvPr id="6" name="화살표: 아래쪽 5"/>
          <p:cNvSpPr/>
          <p:nvPr/>
        </p:nvSpPr>
        <p:spPr>
          <a:xfrm>
            <a:off x="5697523" y="4028414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7680" y="4324672"/>
            <a:ext cx="153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tokenize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26EEB-6698-4291-B581-7C8C6A3CC116}"/>
              </a:ext>
            </a:extLst>
          </p:cNvPr>
          <p:cNvSpPr txBox="1"/>
          <p:nvPr/>
        </p:nvSpPr>
        <p:spPr>
          <a:xfrm>
            <a:off x="2215330" y="1997870"/>
            <a:ext cx="776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문장을 그 구성 요소인 단어들의 집합으로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6839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import </a:t>
            </a:r>
            <a:r>
              <a:rPr lang="en-US" altLang="ko-KR" sz="2300" dirty="0" err="1"/>
              <a:t>nltk</a:t>
            </a:r>
            <a:endParaRPr lang="en-US" altLang="ko-KR" sz="23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sentence = “</a:t>
            </a:r>
            <a:r>
              <a:rPr lang="ko-KR" altLang="en-US" sz="2400" dirty="0" err="1"/>
              <a:t>Hi</a:t>
            </a:r>
            <a:r>
              <a:rPr lang="ko-KR" altLang="en-US" sz="2400" dirty="0"/>
              <a:t> . </a:t>
            </a:r>
            <a:r>
              <a:rPr lang="ko-KR" altLang="en-US" sz="2400" dirty="0" err="1"/>
              <a:t>This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Tom</a:t>
            </a:r>
            <a:r>
              <a:rPr lang="ko-KR" altLang="en-US" sz="2400" dirty="0"/>
              <a:t> . </a:t>
            </a:r>
            <a:r>
              <a:rPr lang="ko-KR" altLang="en-US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have many cars .</a:t>
            </a:r>
            <a:r>
              <a:rPr lang="en-US" altLang="ko-KR" sz="2300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sentence = </a:t>
            </a:r>
            <a:r>
              <a:rPr lang="en-US" altLang="ko-KR" sz="2300" dirty="0" err="1"/>
              <a:t>sentence.</a:t>
            </a:r>
            <a:r>
              <a:rPr lang="en-US" altLang="ko-KR" sz="2300" dirty="0" err="1">
                <a:solidFill>
                  <a:srgbClr val="C00000"/>
                </a:solidFill>
              </a:rPr>
              <a:t>lower</a:t>
            </a:r>
            <a:r>
              <a:rPr lang="en-US" altLang="ko-KR" sz="2300" dirty="0">
                <a:solidFill>
                  <a:srgbClr val="C0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nl-NL" altLang="ko-KR" sz="2300" dirty="0"/>
              <a:t>&gt;&gt;&gt; tokens = nltk.word_tokenize(sentence)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tokens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['hi', '.', 'this', 'is', 'tom', '.', '</a:t>
            </a:r>
            <a:r>
              <a:rPr lang="en-US" altLang="ko-KR" sz="2300" dirty="0" err="1"/>
              <a:t>i</a:t>
            </a:r>
            <a:r>
              <a:rPr lang="en-US" altLang="ko-KR" sz="2300" dirty="0"/>
              <a:t>', 'have', 'many', 'cars', '.']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text = </a:t>
            </a:r>
            <a:r>
              <a:rPr lang="en-US" altLang="ko-KR" sz="2300" dirty="0" err="1"/>
              <a:t>nltk.Text</a:t>
            </a:r>
            <a:r>
              <a:rPr lang="en-US" altLang="ko-KR" sz="2300" dirty="0"/>
              <a:t>(tokens)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&gt;&gt;&gt; print(</a:t>
            </a:r>
            <a:r>
              <a:rPr lang="en-US" altLang="ko-KR" sz="2300" dirty="0" err="1"/>
              <a:t>len</a:t>
            </a:r>
            <a:r>
              <a:rPr lang="en-US" altLang="ko-KR" sz="2300" dirty="0"/>
              <a:t>(</a:t>
            </a:r>
            <a:r>
              <a:rPr lang="en-US" altLang="ko-KR" sz="2300" dirty="0" err="1"/>
              <a:t>text.tokens</a:t>
            </a:r>
            <a:r>
              <a:rPr lang="en-US" altLang="ko-KR" sz="23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11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nn-NO" altLang="ko-KR" sz="2300" dirty="0"/>
              <a:t>&gt;&gt;&gt; print(len(set(text.tokens)))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sz="2300" dirty="0"/>
              <a:t>9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2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text.vocab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FreqDist</a:t>
            </a:r>
            <a:r>
              <a:rPr lang="en-US" altLang="ko-KR" dirty="0"/>
              <a:t>({'.': 3, 'This': 1, 'many': 1, 'is': 1, 'I': 1, 'Tom': 1, 'Hi': 1, 'cars': 1, 'have': 1})</a:t>
            </a:r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text.plot</a:t>
            </a:r>
            <a:r>
              <a:rPr lang="en-US" altLang="ko-KR" dirty="0"/>
              <a:t>(5)</a:t>
            </a:r>
            <a:endParaRPr lang="ko-KR" altLang="en-US" sz="2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52" y="3559801"/>
            <a:ext cx="4770276" cy="35657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45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Tokenizer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text.count</a:t>
            </a:r>
            <a:r>
              <a:rPr lang="en-US" altLang="ko-KR" dirty="0"/>
              <a:t>(‘.’)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3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text.count</a:t>
            </a:r>
            <a:r>
              <a:rPr lang="en-US" altLang="ko-KR" dirty="0"/>
              <a:t>(‘many’)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1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text.dispersion_plot</a:t>
            </a:r>
            <a:r>
              <a:rPr lang="en-US" altLang="ko-KR" dirty="0"/>
              <a:t>([‘.’, ‘many’])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61" y="1536087"/>
            <a:ext cx="4645989" cy="347287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2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Stopwords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347449" y="4840373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dirty="0"/>
              <a:t>['hi', '.', 'tom', '.', 'many', 'cars', '.']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6187" y="2856899"/>
            <a:ext cx="572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dirty="0"/>
              <a:t>['hi', '.', 'this', 'is', 'tom', '.', '</a:t>
            </a:r>
            <a:r>
              <a:rPr lang="en-US" altLang="ko-KR" dirty="0" err="1"/>
              <a:t>i</a:t>
            </a:r>
            <a:r>
              <a:rPr lang="en-US" altLang="ko-KR" dirty="0"/>
              <a:t>', 'have', 'many', 'cars', '.']</a:t>
            </a:r>
          </a:p>
        </p:txBody>
      </p:sp>
      <p:sp>
        <p:nvSpPr>
          <p:cNvPr id="5" name="화살표: 아래쪽 4"/>
          <p:cNvSpPr/>
          <p:nvPr/>
        </p:nvSpPr>
        <p:spPr>
          <a:xfrm>
            <a:off x="7831122" y="3475434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01279" y="3771692"/>
            <a:ext cx="319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remove</a:t>
            </a:r>
            <a:r>
              <a:rPr lang="ko-KR" altLang="en-US" sz="2800" dirty="0"/>
              <a:t> </a:t>
            </a:r>
            <a:r>
              <a:rPr lang="en-US" altLang="ko-KR" sz="2800" dirty="0" err="1"/>
              <a:t>stopwords</a:t>
            </a:r>
            <a:endParaRPr lang="ko-KR" altLang="en-US" sz="2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5533" y="2620357"/>
          <a:ext cx="419463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315">
                  <a:extLst>
                    <a:ext uri="{9D8B030D-6E8A-4147-A177-3AD203B41FA5}">
                      <a16:colId xmlns:a16="http://schemas.microsoft.com/office/drawing/2014/main" val="1485801416"/>
                    </a:ext>
                  </a:extLst>
                </a:gridCol>
                <a:gridCol w="2097315">
                  <a:extLst>
                    <a:ext uri="{9D8B030D-6E8A-4147-A177-3AD203B41FA5}">
                      <a16:colId xmlns:a16="http://schemas.microsoft.com/office/drawing/2014/main" val="3703492156"/>
                    </a:ext>
                  </a:extLst>
                </a:gridCol>
              </a:tblGrid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Word</a:t>
                      </a:r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Frequency</a:t>
                      </a:r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3360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1061396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78016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593677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6700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416629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41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372201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41974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325873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75061"/>
                  </a:ext>
                </a:extLst>
              </a:tr>
              <a:tr h="308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4192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3839" y="5297714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Top term frequency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3B913-57C3-4963-87E4-2879E4DB319E}"/>
              </a:ext>
            </a:extLst>
          </p:cNvPr>
          <p:cNvSpPr txBox="1"/>
          <p:nvPr/>
        </p:nvSpPr>
        <p:spPr>
          <a:xfrm>
            <a:off x="439232" y="189023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문장에 많이 등장하나</a:t>
            </a:r>
            <a:r>
              <a:rPr lang="en-US" altLang="ko-KR" b="1" dirty="0"/>
              <a:t>, </a:t>
            </a:r>
            <a:r>
              <a:rPr lang="ko-KR" altLang="en-US" b="1" dirty="0"/>
              <a:t>큰 의미가 없는 단어들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04790-D3FC-4F1B-9BC7-61B5748ABE5A}"/>
              </a:ext>
            </a:extLst>
          </p:cNvPr>
          <p:cNvSpPr txBox="1"/>
          <p:nvPr/>
        </p:nvSpPr>
        <p:spPr>
          <a:xfrm>
            <a:off x="6096000" y="1960411"/>
            <a:ext cx="548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Stopwords</a:t>
            </a:r>
            <a:r>
              <a:rPr lang="ko-KR" altLang="en-US" b="1" dirty="0"/>
              <a:t>는 </a:t>
            </a:r>
            <a:r>
              <a:rPr lang="en-US" altLang="ko-KR" b="1" dirty="0"/>
              <a:t>term frequency</a:t>
            </a:r>
            <a:r>
              <a:rPr lang="ko-KR" altLang="en-US" b="1" dirty="0"/>
              <a:t>가 높기 때문에</a:t>
            </a:r>
            <a:endParaRPr lang="en-US" altLang="ko-KR" b="1" dirty="0"/>
          </a:p>
          <a:p>
            <a:r>
              <a:rPr lang="ko-KR" altLang="en-US" b="1" dirty="0"/>
              <a:t>문서가 </a:t>
            </a:r>
            <a:r>
              <a:rPr lang="en-US" altLang="ko-KR" b="1" dirty="0" err="1"/>
              <a:t>Stopwords</a:t>
            </a:r>
            <a:r>
              <a:rPr lang="ko-KR" altLang="en-US" b="1" dirty="0"/>
              <a:t>에 </a:t>
            </a:r>
            <a:r>
              <a:rPr lang="en-US" altLang="ko-KR" b="1" dirty="0"/>
              <a:t>dependent</a:t>
            </a:r>
            <a:r>
              <a:rPr lang="ko-KR" altLang="en-US" b="1" dirty="0"/>
              <a:t>해 질 우려가 있다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0582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Stopwords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nltk.corpus</a:t>
            </a:r>
            <a:r>
              <a:rPr lang="en-US" altLang="ko-KR" dirty="0"/>
              <a:t> import </a:t>
            </a:r>
            <a:r>
              <a:rPr lang="en-US" altLang="ko-KR" dirty="0" err="1"/>
              <a:t>stopwords</a:t>
            </a: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stop = set(</a:t>
            </a:r>
            <a:r>
              <a:rPr lang="en-US" altLang="ko-KR" dirty="0" err="1"/>
              <a:t>stopwords.words</a:t>
            </a:r>
            <a:r>
              <a:rPr lang="en-US" altLang="ko-KR" dirty="0"/>
              <a:t>('</a:t>
            </a:r>
            <a:r>
              <a:rPr lang="en-US" altLang="ko-KR" dirty="0" err="1"/>
              <a:t>english</a:t>
            </a:r>
            <a:r>
              <a:rPr lang="en-US" altLang="ko-KR" dirty="0"/>
              <a:t>'))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tokens = [</a:t>
            </a:r>
            <a:r>
              <a:rPr lang="en-US" altLang="ko-KR" dirty="0" err="1"/>
              <a:t>i</a:t>
            </a:r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tokens if </a:t>
            </a:r>
            <a:r>
              <a:rPr lang="en-US" altLang="ko-KR" dirty="0" err="1"/>
              <a:t>i</a:t>
            </a:r>
            <a:r>
              <a:rPr lang="en-US" altLang="ko-KR" dirty="0"/>
              <a:t> not in stop]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tokens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['hi', '.', 'tom', '.', 'many', 'cars', '.']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'this' in stop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True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&gt;&gt;&gt; 'This' in stop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0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623220" y="2692867"/>
            <a:ext cx="376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dirty="0"/>
              <a:t>['hi', '.', 'tom', '.', 'many', 'cars', '.']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95030" y="4647717"/>
            <a:ext cx="342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['hi‘, '.‘, 'tom‘, '.‘, </a:t>
            </a:r>
            <a:r>
              <a:rPr lang="en-US" altLang="ko-KR" dirty="0">
                <a:solidFill>
                  <a:srgbClr val="C00000"/>
                </a:solidFill>
              </a:rPr>
              <a:t>'</a:t>
            </a:r>
            <a:r>
              <a:rPr lang="en-US" altLang="ko-KR" dirty="0" err="1">
                <a:solidFill>
                  <a:srgbClr val="C00000"/>
                </a:solidFill>
              </a:rPr>
              <a:t>mani</a:t>
            </a:r>
            <a:r>
              <a:rPr lang="en-US" altLang="ko-KR" dirty="0"/>
              <a:t>‘, </a:t>
            </a:r>
            <a:r>
              <a:rPr lang="en-US" altLang="ko-KR" dirty="0">
                <a:solidFill>
                  <a:srgbClr val="C00000"/>
                </a:solidFill>
              </a:rPr>
              <a:t>'car</a:t>
            </a:r>
            <a:r>
              <a:rPr lang="en-US" altLang="ko-KR" dirty="0"/>
              <a:t>‘, '.‘]</a:t>
            </a:r>
            <a:endParaRPr lang="ko-KR" altLang="en-US" dirty="0"/>
          </a:p>
        </p:txBody>
      </p:sp>
      <p:sp>
        <p:nvSpPr>
          <p:cNvPr id="5" name="화살표: 아래쪽 4"/>
          <p:cNvSpPr/>
          <p:nvPr/>
        </p:nvSpPr>
        <p:spPr>
          <a:xfrm>
            <a:off x="8106893" y="3297090"/>
            <a:ext cx="796954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7050" y="3593348"/>
            <a:ext cx="1797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stemming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6049" y="28775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clos</a:t>
            </a:r>
            <a:r>
              <a:rPr lang="en-US" altLang="ko-KR" dirty="0"/>
              <a:t>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6049" y="357795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clos</a:t>
            </a:r>
            <a:r>
              <a:rPr lang="en-US" altLang="ko-KR"/>
              <a:t>ed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6049" y="42783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close</a:t>
            </a:r>
            <a:r>
              <a:rPr lang="en-US" altLang="ko-KR"/>
              <a:t>ly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61933" y="3616546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Close</a:t>
            </a:r>
            <a:endParaRPr lang="ko-KR" altLang="en-US" b="1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631739" y="3159155"/>
            <a:ext cx="1330661" cy="4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2631739" y="3834092"/>
            <a:ext cx="1330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2631739" y="4038732"/>
            <a:ext cx="133066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7B4AA-6F94-446D-8575-75DD9161D46F}"/>
              </a:ext>
            </a:extLst>
          </p:cNvPr>
          <p:cNvSpPr/>
          <p:nvPr/>
        </p:nvSpPr>
        <p:spPr>
          <a:xfrm>
            <a:off x="838200" y="1822445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어간을 추출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B2CF44-F99A-4FE3-917E-D0F43DFDAC82}"/>
              </a:ext>
            </a:extLst>
          </p:cNvPr>
          <p:cNvSpPr/>
          <p:nvPr/>
        </p:nvSpPr>
        <p:spPr>
          <a:xfrm>
            <a:off x="800231" y="5020259"/>
            <a:ext cx="49936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문법적 요소를 배제하고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단어가 내포하고 있는 뜻만 파악하기 위해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87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Porter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nltk.stem.porter</a:t>
            </a:r>
            <a:r>
              <a:rPr lang="en-US" altLang="ko-KR" dirty="0"/>
              <a:t> import </a:t>
            </a:r>
            <a:r>
              <a:rPr lang="en-US" altLang="ko-KR" dirty="0" err="1"/>
              <a:t>PorterStemmer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porter_stemmer</a:t>
            </a:r>
            <a:r>
              <a:rPr lang="en-US" altLang="ko-KR" dirty="0"/>
              <a:t> = </a:t>
            </a:r>
            <a:r>
              <a:rPr lang="en-US" altLang="ko-KR" dirty="0" err="1"/>
              <a:t>PorterStemmer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&gt;&gt;&gt; for token in tokens:</a:t>
            </a:r>
          </a:p>
          <a:p>
            <a:pPr marL="0" indent="0">
              <a:buNone/>
            </a:pPr>
            <a:r>
              <a:rPr lang="en-US" altLang="ko-KR" dirty="0"/>
              <a:t>...     </a:t>
            </a:r>
            <a:r>
              <a:rPr lang="en-US" altLang="ko-KR" dirty="0" err="1"/>
              <a:t>porter_stemmer.stem</a:t>
            </a:r>
            <a:r>
              <a:rPr lang="en-US" altLang="ko-KR" dirty="0"/>
              <a:t>(token)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'mani’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 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3CC46-44BB-4A2E-8B67-79B1FCA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" y="3663512"/>
            <a:ext cx="3248025" cy="8763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0C1575-8B30-438D-B6DF-36F37902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63" y="1895749"/>
            <a:ext cx="4785652" cy="39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8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Lancaster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nltk.stem.lancaster</a:t>
            </a:r>
            <a:r>
              <a:rPr lang="en-US" altLang="ko-KR" dirty="0"/>
              <a:t> import </a:t>
            </a:r>
            <a:r>
              <a:rPr lang="en-US" altLang="ko-KR" dirty="0" err="1"/>
              <a:t>LancasterStemmer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lancaster_stemmer</a:t>
            </a:r>
            <a:r>
              <a:rPr lang="en-US" altLang="ko-KR" dirty="0"/>
              <a:t> = </a:t>
            </a:r>
            <a:r>
              <a:rPr lang="en-US" altLang="ko-KR" dirty="0" err="1"/>
              <a:t>LancasterStemmer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nb-NO" altLang="ko-KR" dirty="0"/>
              <a:t>&gt;&gt;&gt; for token in tokens:</a:t>
            </a:r>
          </a:p>
          <a:p>
            <a:pPr marL="0" indent="0">
              <a:buNone/>
            </a:pPr>
            <a:r>
              <a:rPr lang="nb-NO" altLang="ko-KR" dirty="0"/>
              <a:t>...     lancaster_stemmer.stem(token) 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'many'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07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Stemming (3)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Snowball Stemmer</a:t>
            </a:r>
          </a:p>
          <a:p>
            <a:pPr marL="0" indent="0">
              <a:buNone/>
            </a:pPr>
            <a:r>
              <a:rPr lang="en-US" altLang="ko-KR" dirty="0"/>
              <a:t>&gt;&gt;&gt; from </a:t>
            </a:r>
            <a:r>
              <a:rPr lang="en-US" altLang="ko-KR" dirty="0" err="1"/>
              <a:t>nltk.stem</a:t>
            </a:r>
            <a:r>
              <a:rPr lang="en-US" altLang="ko-KR" dirty="0"/>
              <a:t> import </a:t>
            </a:r>
            <a:r>
              <a:rPr lang="en-US" altLang="ko-KR" dirty="0" err="1"/>
              <a:t>SnowballStemmer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snowball_stemmer</a:t>
            </a:r>
            <a:r>
              <a:rPr lang="en-US" altLang="ko-KR" dirty="0"/>
              <a:t> = </a:t>
            </a:r>
            <a:r>
              <a:rPr lang="en-US" altLang="ko-KR" dirty="0" err="1"/>
              <a:t>SnowballStemmer</a:t>
            </a:r>
            <a:r>
              <a:rPr lang="en-US" altLang="ko-KR" dirty="0"/>
              <a:t>("</a:t>
            </a:r>
            <a:r>
              <a:rPr lang="en-US" altLang="ko-KR" dirty="0" err="1"/>
              <a:t>english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nb-NO" altLang="ko-KR" dirty="0"/>
              <a:t>&gt;&gt;&gt; for token in tokens:</a:t>
            </a:r>
          </a:p>
          <a:p>
            <a:pPr marL="0" indent="0">
              <a:buNone/>
            </a:pPr>
            <a:r>
              <a:rPr lang="nb-NO" altLang="ko-KR" dirty="0"/>
              <a:t>...     snowball_stemmer.stem(token) </a:t>
            </a:r>
          </a:p>
          <a:p>
            <a:pPr marL="0" indent="0">
              <a:buNone/>
            </a:pPr>
            <a:r>
              <a:rPr lang="en-US" altLang="ko-KR" dirty="0"/>
              <a:t>'hi'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 dirty="0"/>
              <a:t>'tom'</a:t>
            </a:r>
          </a:p>
          <a:p>
            <a:pPr marL="0" indent="0">
              <a:buNone/>
            </a:pPr>
            <a:r>
              <a:rPr lang="en-US" altLang="ko-KR" dirty="0"/>
              <a:t>'.'</a:t>
            </a:r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'mani’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>
                <a:solidFill>
                  <a:srgbClr val="C00000"/>
                </a:solidFill>
              </a:rPr>
              <a:t>'car’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'.'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53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NLP for Korean, NLTK Example :</a:t>
            </a:r>
          </a:p>
          <a:p>
            <a:pPr marL="0" indent="0">
              <a:buNone/>
            </a:pPr>
            <a:r>
              <a:rPr lang="en-US" altLang="ko-KR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://www.lucypark.kr/courses/2015-dm/text-mining</a:t>
            </a:r>
            <a:r>
              <a:rPr lang="en-US" altLang="ko-KR">
                <a:hlinkClick r:id="rId3"/>
              </a:rPr>
              <a:t>.html</a:t>
            </a: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NLTK Example :</a:t>
            </a:r>
          </a:p>
          <a:p>
            <a:pPr marL="0" indent="0">
              <a:buNone/>
            </a:pPr>
            <a:r>
              <a:rPr lang="en-US" altLang="ko-KR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://www.nltk.org/howto/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41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5469" y="3044280"/>
            <a:ext cx="236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NumPy</a:t>
            </a:r>
            <a:endParaRPr lang="ko-KR" altLang="en-US" sz="44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7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Nemerical</a:t>
            </a:r>
            <a:r>
              <a:rPr lang="en-US" altLang="ko-KR" dirty="0"/>
              <a:t> Python</a:t>
            </a:r>
          </a:p>
          <a:p>
            <a:pPr lvl="1"/>
            <a:r>
              <a:rPr lang="en-US" altLang="ko-KR" dirty="0"/>
              <a:t>Extension package for multi-dimensional array.</a:t>
            </a:r>
          </a:p>
          <a:p>
            <a:pPr lvl="1"/>
            <a:r>
              <a:rPr lang="en-US" altLang="ko-KR" dirty="0"/>
              <a:t>Designed for Scientific computation.</a:t>
            </a:r>
          </a:p>
          <a:p>
            <a:pPr lvl="1"/>
            <a:r>
              <a:rPr lang="en-US" altLang="nl-NL" dirty="0"/>
              <a:t>Array operations are implemented in C or Fortran.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Install</a:t>
            </a:r>
          </a:p>
          <a:p>
            <a:pPr lvl="1"/>
            <a:r>
              <a:rPr lang="en-US" altLang="ko-KR" dirty="0">
                <a:hlinkClick r:id="rId2"/>
              </a:rPr>
              <a:t>http://www.lfd.uci.edu/~gohlke/pythonlibs/</a:t>
            </a:r>
            <a:endParaRPr lang="en-US" altLang="ko-KR" dirty="0"/>
          </a:p>
          <a:p>
            <a:pPr lvl="1"/>
            <a:r>
              <a:rPr lang="en-US" altLang="ko-KR" dirty="0"/>
              <a:t>python –m pip install </a:t>
            </a:r>
            <a:r>
              <a:rPr lang="en-US" altLang="ko-KR" b="1" dirty="0"/>
              <a:t>numpy-1.9.3+mkl-cp34-non-win_amd64.whl</a:t>
            </a:r>
          </a:p>
          <a:p>
            <a:pPr marL="457200" lvl="1" indent="0">
              <a:buNone/>
            </a:pPr>
            <a:r>
              <a:rPr lang="en-US" altLang="ko-KR" dirty="0"/>
              <a:t>  (or </a:t>
            </a:r>
            <a:r>
              <a:rPr lang="pt-BR" altLang="ko-KR" dirty="0"/>
              <a:t>conda install -c anaconda numpy=1.11.2)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050" name="Picture 2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4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92AE6-B3FC-4742-B522-1B33CF31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75049"/>
            <a:ext cx="8953500" cy="3286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FBB691-6378-41BA-9D8E-B31AD64ECC17}"/>
              </a:ext>
            </a:extLst>
          </p:cNvPr>
          <p:cNvSpPr/>
          <p:nvPr/>
        </p:nvSpPr>
        <p:spPr>
          <a:xfrm>
            <a:off x="3571210" y="1609216"/>
            <a:ext cx="5049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 가능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89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FBB691-6378-41BA-9D8E-B31AD64ECC17}"/>
              </a:ext>
            </a:extLst>
          </p:cNvPr>
          <p:cNvSpPr/>
          <p:nvPr/>
        </p:nvSpPr>
        <p:spPr>
          <a:xfrm>
            <a:off x="1698012" y="1609216"/>
            <a:ext cx="879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Cosine-similarity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계산 가능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0A3B5-C3FA-4832-B954-DB49EF80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2755492"/>
            <a:ext cx="4540468" cy="3600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316BA-3B14-4BD2-AF41-1D1F4099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9" y="395660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8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Creating Matrices</a:t>
            </a:r>
            <a:endParaRPr lang="ko-KR" altLang="en-US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9161"/>
              </p:ext>
            </p:extLst>
          </p:nvPr>
        </p:nvGraphicFramePr>
        <p:xfrm>
          <a:off x="838200" y="274102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6311" y="2741020"/>
            <a:ext cx="30796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 = [[1,2,3], [3,6,9], [2,4,6]]</a:t>
            </a:r>
          </a:p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array</a:t>
            </a:r>
            <a:r>
              <a:rPr lang="en-US" altLang="ko-KR"/>
              <a:t>(list)</a:t>
            </a:r>
          </a:p>
          <a:p>
            <a:endParaRPr lang="en-US" altLang="ko-KR"/>
          </a:p>
          <a:p>
            <a:r>
              <a:rPr lang="en-US" altLang="ko-KR"/>
              <a:t>&gt;&gt;matrix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[[1,2,3]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[3,6,9]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[2,4,6]]</a:t>
            </a:r>
          </a:p>
          <a:p>
            <a:endParaRPr lang="en-US" altLang="ko-KR"/>
          </a:p>
          <a:p>
            <a:r>
              <a:rPr lang="en-US" altLang="ko-KR"/>
              <a:t>&gt;&gt;matrix.</a:t>
            </a:r>
            <a:r>
              <a:rPr lang="en-US" altLang="ko-KR">
                <a:solidFill>
                  <a:srgbClr val="C00000"/>
                </a:solidFill>
              </a:rPr>
              <a:t>shape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C00000"/>
                </a:solidFill>
              </a:rPr>
              <a:t>(3,3)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4111" y="2741020"/>
            <a:ext cx="4921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random.rand</a:t>
            </a:r>
            <a:r>
              <a:rPr lang="en-US" altLang="ko-KR"/>
              <a:t>(3,3)</a:t>
            </a:r>
          </a:p>
          <a:p>
            <a:endParaRPr lang="en-US" altLang="ko-KR"/>
          </a:p>
          <a:p>
            <a:r>
              <a:rPr lang="en-US" altLang="ko-KR"/>
              <a:t>&gt;&gt;matrix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[[ 0.44027914  0.54075556  0.99418311]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[ 0.24279376  0.45989999  0.17548492]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[ 0.92288648  0.84835517  0.34600215]]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74111" y="4871850"/>
            <a:ext cx="30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= numpy.</a:t>
            </a:r>
            <a:r>
              <a:rPr lang="en-US" altLang="ko-KR">
                <a:solidFill>
                  <a:srgbClr val="C00000"/>
                </a:solidFill>
              </a:rPr>
              <a:t>zeros</a:t>
            </a:r>
            <a:r>
              <a:rPr lang="en-US" altLang="ko-KR"/>
              <a:t>((3,3))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74111" y="52411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&gt;&gt;matrix = 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[[ 0.  0.  0.]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 [ 0.  0.  0.]</a:t>
            </a:r>
          </a:p>
          <a:p>
            <a:pPr lvl="1"/>
            <a:r>
              <a:rPr lang="ko-KR" altLang="en-US">
                <a:solidFill>
                  <a:srgbClr val="C00000"/>
                </a:solidFill>
              </a:rPr>
              <a:t> [ 0.  0.  0.]]</a:t>
            </a:r>
          </a:p>
        </p:txBody>
      </p:sp>
    </p:spTree>
    <p:extLst>
      <p:ext uri="{BB962C8B-B14F-4D97-AF65-F5344CB8AC3E}">
        <p14:creationId xmlns:p14="http://schemas.microsoft.com/office/powerpoint/2010/main" val="844720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Matrices Slicing</a:t>
            </a:r>
            <a:endParaRPr lang="ko-KR" altLang="en-US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77904"/>
              </p:ext>
            </p:extLst>
          </p:nvPr>
        </p:nvGraphicFramePr>
        <p:xfrm>
          <a:off x="505925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49264"/>
              </p:ext>
            </p:extLst>
          </p:nvPr>
        </p:nvGraphicFramePr>
        <p:xfrm>
          <a:off x="4549098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32348"/>
              </p:ext>
            </p:extLst>
          </p:nvPr>
        </p:nvGraphicFramePr>
        <p:xfrm>
          <a:off x="8592271" y="4317032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71896" y="1984563"/>
            <a:ext cx="1864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&gt;&gt; matrix =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[[1,2,3]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[3,6,9]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 [2,4,6]]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1114" y="49919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matrix[1]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89254" y="503236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 </a:t>
            </a:r>
            <a:r>
              <a:rPr lang="en-US" altLang="ko-KR">
                <a:solidFill>
                  <a:srgbClr val="C00000"/>
                </a:solidFill>
              </a:rPr>
              <a:t>: </a:t>
            </a:r>
            <a:r>
              <a:rPr lang="en-US" altLang="ko-KR"/>
              <a:t>3]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13683" y="503236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 </a:t>
            </a:r>
            <a:r>
              <a:rPr lang="en-US" altLang="ko-KR">
                <a:solidFill>
                  <a:srgbClr val="C00000"/>
                </a:solidFill>
              </a:rPr>
              <a:t>: ,</a:t>
            </a:r>
            <a:r>
              <a:rPr lang="en-US" altLang="ko-KR"/>
              <a:t>1]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06859"/>
              </p:ext>
            </p:extLst>
          </p:nvPr>
        </p:nvGraphicFramePr>
        <p:xfrm>
          <a:off x="6551969" y="167876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10600" y="23185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matrix[1,2]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86630"/>
              </p:ext>
            </p:extLst>
          </p:nvPr>
        </p:nvGraphicFramePr>
        <p:xfrm>
          <a:off x="572608" y="169068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51612" y="1492498"/>
            <a:ext cx="4582511" cy="2196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81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Operation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basic operation</a:t>
            </a:r>
            <a:r>
              <a:rPr lang="en-US" altLang="ko-KR" dirty="0">
                <a:solidFill>
                  <a:srgbClr val="C00000"/>
                </a:solidFill>
              </a:rPr>
              <a:t>(+, -, *, /)</a:t>
            </a:r>
            <a:r>
              <a:rPr lang="en-US" altLang="ko-KR" dirty="0"/>
              <a:t> are performed by each element.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27994"/>
              </p:ext>
            </p:extLst>
          </p:nvPr>
        </p:nvGraphicFramePr>
        <p:xfrm>
          <a:off x="838200" y="343875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4359" y="28900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+ 3 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54794"/>
              </p:ext>
            </p:extLst>
          </p:nvPr>
        </p:nvGraphicFramePr>
        <p:xfrm>
          <a:off x="838200" y="3438750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+3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81162"/>
              </p:ext>
            </p:extLst>
          </p:nvPr>
        </p:nvGraphicFramePr>
        <p:xfrm>
          <a:off x="838200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00333"/>
              </p:ext>
            </p:extLst>
          </p:nvPr>
        </p:nvGraphicFramePr>
        <p:xfrm>
          <a:off x="3762829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97659" y="28917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+ matrix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72043"/>
              </p:ext>
            </p:extLst>
          </p:nvPr>
        </p:nvGraphicFramePr>
        <p:xfrm>
          <a:off x="6257705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1746" y="406233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+</a:t>
            </a:r>
            <a:endParaRPr lang="ko-KR" altLang="en-US" sz="2400" b="1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42497"/>
              </p:ext>
            </p:extLst>
          </p:nvPr>
        </p:nvGraphicFramePr>
        <p:xfrm>
          <a:off x="8752581" y="3436708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84189" y="41084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00702" y="406233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5478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 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3CC46-44BB-4A2E-8B67-79B1FCA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" y="3663512"/>
            <a:ext cx="3248025" cy="8763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0C1575-8B30-438D-B6DF-36F37902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63" y="1895749"/>
            <a:ext cx="4785652" cy="398079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C4F223-D217-4525-8A8D-E507DC64B1FB}"/>
              </a:ext>
            </a:extLst>
          </p:cNvPr>
          <p:cNvSpPr txBox="1">
            <a:spLocks/>
          </p:cNvSpPr>
          <p:nvPr/>
        </p:nvSpPr>
        <p:spPr>
          <a:xfrm>
            <a:off x="3486807" y="5260098"/>
            <a:ext cx="5440186" cy="100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문서가 반환되어야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어떤 순서로 정렬해야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88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19129"/>
              </p:ext>
            </p:extLst>
          </p:nvPr>
        </p:nvGraphicFramePr>
        <p:xfrm>
          <a:off x="2104432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83492"/>
              </p:ext>
            </p:extLst>
          </p:nvPr>
        </p:nvGraphicFramePr>
        <p:xfrm>
          <a:off x="4946502" y="3321941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97243696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770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144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641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: Operation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/>
              <a:t>Array Operation.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6522"/>
              </p:ext>
            </p:extLst>
          </p:nvPr>
        </p:nvGraphicFramePr>
        <p:xfrm>
          <a:off x="2103012" y="3327383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3372"/>
              </p:ext>
            </p:extLst>
          </p:nvPr>
        </p:nvGraphicFramePr>
        <p:xfrm>
          <a:off x="4955069" y="3327383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097243696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2770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144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64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26100" y="399655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x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2545194" y="51626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2231" y="5162647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vector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34262" y="399654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6856481" y="1610899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&gt;&gt; matrix </a:t>
            </a:r>
            <a:r>
              <a:rPr lang="en-US" altLang="ko-KR">
                <a:solidFill>
                  <a:srgbClr val="C00000"/>
                </a:solidFill>
              </a:rPr>
              <a:t>*</a:t>
            </a:r>
            <a:r>
              <a:rPr lang="en-US" altLang="ko-KR"/>
              <a:t> vector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56481" y="4088882"/>
            <a:ext cx="246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&gt;&gt; matrix.</a:t>
            </a:r>
            <a:r>
              <a:rPr lang="en-US" altLang="ko-KR">
                <a:solidFill>
                  <a:srgbClr val="C00000"/>
                </a:solidFill>
              </a:rPr>
              <a:t>dot</a:t>
            </a:r>
            <a:r>
              <a:rPr lang="en-US" altLang="ko-KR"/>
              <a:t>(vector)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369"/>
              </p:ext>
            </p:extLst>
          </p:nvPr>
        </p:nvGraphicFramePr>
        <p:xfrm>
          <a:off x="2097809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99013"/>
              </p:ext>
            </p:extLst>
          </p:nvPr>
        </p:nvGraphicFramePr>
        <p:xfrm>
          <a:off x="7027351" y="2111764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8180"/>
              </p:ext>
            </p:extLst>
          </p:nvPr>
        </p:nvGraphicFramePr>
        <p:xfrm>
          <a:off x="7599751" y="4680351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8699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04432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Operation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dirty="0" err="1"/>
              <a:t>np.sum</a:t>
            </a:r>
            <a:r>
              <a:rPr lang="en-US" altLang="ko-KR" dirty="0"/>
              <a:t>(</a:t>
            </a:r>
            <a:r>
              <a:rPr lang="en-US" altLang="ko-KR" dirty="0" err="1"/>
              <a:t>x,axis</a:t>
            </a:r>
            <a:r>
              <a:rPr lang="en-US" altLang="ko-KR" dirty="0"/>
              <a:t>) : axis</a:t>
            </a:r>
            <a:r>
              <a:rPr lang="ko-KR" altLang="en-US" dirty="0"/>
              <a:t>를 따라 더함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03012" y="3327383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5194" y="51626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matrix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6481" y="161089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6481" y="408888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(matrix,0)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54222"/>
              </p:ext>
            </p:extLst>
          </p:nvPr>
        </p:nvGraphicFramePr>
        <p:xfrm>
          <a:off x="2097809" y="3331397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884245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02027725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899797048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6702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307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768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8091"/>
              </p:ext>
            </p:extLst>
          </p:nvPr>
        </p:nvGraphicFramePr>
        <p:xfrm>
          <a:off x="10633229" y="4738912"/>
          <a:ext cx="6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8699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5571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0F3CD2-38E0-4DB3-AB01-B31FFA72CFD5}"/>
              </a:ext>
            </a:extLst>
          </p:cNvPr>
          <p:cNvSpPr/>
          <p:nvPr/>
        </p:nvSpPr>
        <p:spPr>
          <a:xfrm>
            <a:off x="4711682" y="3911764"/>
            <a:ext cx="1324303" cy="54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DF091DC-6614-48D5-A367-B658A49E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43425"/>
              </p:ext>
            </p:extLst>
          </p:nvPr>
        </p:nvGraphicFramePr>
        <p:xfrm>
          <a:off x="7616226" y="2135413"/>
          <a:ext cx="600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8676257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22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0510545-18EB-4B05-BB6A-A15582F5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7662"/>
              </p:ext>
            </p:extLst>
          </p:nvPr>
        </p:nvGraphicFramePr>
        <p:xfrm>
          <a:off x="7316226" y="5107282"/>
          <a:ext cx="1800000" cy="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418382656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6709916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34902135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23773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179E6B-3941-4900-9E45-C913075DD886}"/>
              </a:ext>
            </a:extLst>
          </p:cNvPr>
          <p:cNvSpPr txBox="1"/>
          <p:nvPr/>
        </p:nvSpPr>
        <p:spPr>
          <a:xfrm>
            <a:off x="9440765" y="408888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 err="1"/>
              <a:t>np.sum</a:t>
            </a:r>
            <a:r>
              <a:rPr lang="en-US" altLang="ko-KR" dirty="0"/>
              <a:t>(matrix,1)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598"/>
            <a:ext cx="830317" cy="830317"/>
          </a:xfr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7739"/>
            <a:ext cx="830317" cy="830317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3150"/>
            <a:ext cx="830317" cy="830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935" y="2704825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Microsoft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27122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Apple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7422" y="5805377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World War I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9294" y="2197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Microsoft Corporation is an </a:t>
            </a:r>
            <a:endParaRPr lang="en-US" altLang="ko-KR"/>
          </a:p>
          <a:p>
            <a:r>
              <a:rPr lang="ko-KR" altLang="en-US"/>
              <a:t>America</a:t>
            </a:r>
            <a:r>
              <a:rPr lang="en-US" altLang="ko-KR"/>
              <a:t>n …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79294" y="365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Apple is an American technology </a:t>
            </a:r>
          </a:p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company...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294" y="5188215"/>
            <a:ext cx="372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돋움체" panose="020B0609000101010101" pitchFamily="49" charset="-127"/>
              </a:rPr>
              <a:t>The first great war in the world …</a:t>
            </a:r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6096000" y="3653635"/>
            <a:ext cx="930443" cy="530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6839"/>
              </p:ext>
            </p:extLst>
          </p:nvPr>
        </p:nvGraphicFramePr>
        <p:xfrm>
          <a:off x="7306873" y="2648401"/>
          <a:ext cx="4541487" cy="1405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61">
                  <a:extLst>
                    <a:ext uri="{9D8B030D-6E8A-4147-A177-3AD203B41FA5}">
                      <a16:colId xmlns:a16="http://schemas.microsoft.com/office/drawing/2014/main" val="4092414988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2178418655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3227413601"/>
                    </a:ext>
                  </a:extLst>
                </a:gridCol>
                <a:gridCol w="1019404">
                  <a:extLst>
                    <a:ext uri="{9D8B030D-6E8A-4147-A177-3AD203B41FA5}">
                      <a16:colId xmlns:a16="http://schemas.microsoft.com/office/drawing/2014/main" val="2812935761"/>
                    </a:ext>
                  </a:extLst>
                </a:gridCol>
                <a:gridCol w="324314">
                  <a:extLst>
                    <a:ext uri="{9D8B030D-6E8A-4147-A177-3AD203B41FA5}">
                      <a16:colId xmlns:a16="http://schemas.microsoft.com/office/drawing/2014/main" val="1916623720"/>
                    </a:ext>
                  </a:extLst>
                </a:gridCol>
              </a:tblGrid>
              <a:tr h="3513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Corporation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Technology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91333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Microsoft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77370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Apple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2920"/>
                  </a:ext>
                </a:extLst>
              </a:tr>
              <a:tr h="35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World War I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4918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70898" y="4282645"/>
            <a:ext cx="3482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&gt;&gt; 	[[17 0 15 … ]</a:t>
            </a:r>
          </a:p>
          <a:p>
            <a:r>
              <a:rPr lang="en-US" altLang="ko-KR" sz="2000"/>
              <a:t> 	[27 0 13 … ]</a:t>
            </a:r>
          </a:p>
          <a:p>
            <a:r>
              <a:rPr lang="en-US" altLang="ko-KR" sz="2000"/>
              <a:t> 	[6 26 2   … ]]</a:t>
            </a:r>
            <a:endParaRPr lang="ko-KR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155140" y="638856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(Wikipedia dataset)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06873" y="2997200"/>
            <a:ext cx="4541487" cy="353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29675" y="4299966"/>
            <a:ext cx="1543050" cy="353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B99278-BC8F-47CA-B4C9-FEF47D6BD4BA}"/>
              </a:ext>
            </a:extLst>
          </p:cNvPr>
          <p:cNvSpPr/>
          <p:nvPr/>
        </p:nvSpPr>
        <p:spPr>
          <a:xfrm>
            <a:off x="5426409" y="1988342"/>
            <a:ext cx="6421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집합을 행렬 형태로 변환 가능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033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Consine</a:t>
            </a:r>
            <a:r>
              <a:rPr lang="en-US" altLang="ko-KR" dirty="0"/>
              <a:t> Similarity for document similarity.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6000" y="2540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cosineSimilarity(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multi = 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.dot(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)).sum()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</a:t>
            </a:r>
            <a:r>
              <a:rPr lang="en-US" altLang="ko-KR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.sqrt((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v1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).sum())</a:t>
            </a:r>
          </a:p>
          <a:p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y = </a:t>
            </a:r>
            <a:r>
              <a:rPr lang="es-ES" altLang="ko-KR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.sqrt((</a:t>
            </a:r>
            <a:r>
              <a:rPr lang="es-E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s-ES" altLang="ko-KR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s-E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).sum())</a:t>
            </a:r>
          </a:p>
          <a:p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result = multi/(x*y)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9951" y="57348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0.832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6085" y="57348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0.681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782" y="5734884"/>
            <a:ext cx="32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Similarity(Microsoft, Apple) : 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3092" y="5734884"/>
            <a:ext cx="372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Similarity(Microsoft, World War) : 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098971" y="2307771"/>
            <a:ext cx="1262743" cy="1611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8098971" y="2993116"/>
            <a:ext cx="1767114" cy="925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/>
          <p:cNvSpPr/>
          <p:nvPr/>
        </p:nvSpPr>
        <p:spPr>
          <a:xfrm>
            <a:off x="8323943" y="3307143"/>
            <a:ext cx="535214" cy="399143"/>
          </a:xfrm>
          <a:prstGeom prst="arc">
            <a:avLst>
              <a:gd name="adj1" fmla="val 16200000"/>
              <a:gd name="adj2" fmla="val 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49114" y="305500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θ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58077" y="1916478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Microsoft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67394" y="27196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Apple</a:t>
            </a:r>
            <a:endParaRPr lang="ko-KR" altLang="en-US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8098971" y="3918857"/>
            <a:ext cx="1262743" cy="1002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45135" y="4783942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World War</a:t>
            </a:r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0163">
            <a:off x="8097192" y="3695019"/>
            <a:ext cx="286657" cy="717550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585375" y="1895488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[17 0 15 … 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608596" y="2709098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[27 0 13 … 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654795" y="4783942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[6 26 2   … ]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464954" y="37630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2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17" name="Picture 2" descr="http://cfile4.uf.tistory.com/image/2258574858A062A32B7D4A">
            <a:extLst>
              <a:ext uri="{FF2B5EF4-FFF2-40B4-BE49-F238E27FC236}">
                <a16:creationId xmlns:a16="http://schemas.microsoft.com/office/drawing/2014/main" id="{B065AF14-EA6F-40FD-883D-D1BBEAAC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17" y="3161898"/>
            <a:ext cx="6858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37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://cfile7.uf.tistory.com/image/2708D74858A062B8364525">
            <a:extLst>
              <a:ext uri="{FF2B5EF4-FFF2-40B4-BE49-F238E27FC236}">
                <a16:creationId xmlns:a16="http://schemas.microsoft.com/office/drawing/2014/main" id="{8CF629C6-D928-47B9-AFA1-4485FCEF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27276"/>
            <a:ext cx="6858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54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: broadcasting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E6F096C-B9F6-4E5A-9253-C15633A861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8705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Broadcasting : </a:t>
            </a:r>
            <a:r>
              <a:rPr lang="ko-KR" altLang="en-US" sz="2000" dirty="0">
                <a:solidFill>
                  <a:schemeClr val="tx1"/>
                </a:solidFill>
              </a:rPr>
              <a:t>차원이 다른 행렬의 연산을 가능하게 해주는 기능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1028700" lvl="1" indent="-3429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8" name="Picture 4" descr="http://cfile5.uf.tistory.com/image/256FDC4F58A062E10E508C">
            <a:extLst>
              <a:ext uri="{FF2B5EF4-FFF2-40B4-BE49-F238E27FC236}">
                <a16:creationId xmlns:a16="http://schemas.microsoft.com/office/drawing/2014/main" id="{D13CE8F2-9C8B-46B0-84CE-9C25C32B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10" y="2294856"/>
            <a:ext cx="6519042" cy="4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38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NumPy 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/>
              <a:t>More Information</a:t>
            </a:r>
          </a:p>
          <a:p>
            <a:pPr marL="0" indent="0">
              <a:buNone/>
            </a:pPr>
            <a:r>
              <a:rPr lang="ko-KR" altLang="en-US">
                <a:hlinkClick r:id="rId2"/>
              </a:rPr>
              <a:t>https://docs.scipy.org/doc/numpy/reference/routines.html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81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3CC46-44BB-4A2E-8B67-79B1FCA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" y="3663512"/>
            <a:ext cx="3248025" cy="8763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0C1575-8B30-438D-B6DF-36F37902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63" y="1895749"/>
            <a:ext cx="4785652" cy="39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5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ko-KR" altLang="en-US" dirty="0"/>
              <a:t>검색 엔진 알고리즘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3CC46-44BB-4A2E-8B67-79B1FCA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" y="3663512"/>
            <a:ext cx="3248025" cy="8763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AC204F-1BDD-448D-9B5A-566AE62932A0}"/>
              </a:ext>
            </a:extLst>
          </p:cNvPr>
          <p:cNvSpPr/>
          <p:nvPr/>
        </p:nvSpPr>
        <p:spPr>
          <a:xfrm>
            <a:off x="3773214" y="3426372"/>
            <a:ext cx="2207172" cy="111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0C1575-8B30-438D-B6DF-36F37902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63" y="1895749"/>
            <a:ext cx="4785652" cy="398079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1C4F223-D217-4525-8A8D-E507DC64B1FB}"/>
              </a:ext>
            </a:extLst>
          </p:cNvPr>
          <p:cNvSpPr txBox="1">
            <a:spLocks/>
          </p:cNvSpPr>
          <p:nvPr/>
        </p:nvSpPr>
        <p:spPr>
          <a:xfrm>
            <a:off x="3486807" y="5260098"/>
            <a:ext cx="5440186" cy="100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문서가 반환되어야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어떤 순서로 정렬해야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9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4135" y="3031580"/>
            <a:ext cx="3923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Python basic</a:t>
            </a:r>
            <a:endParaRPr lang="ko-KR" altLang="en-US" sz="44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2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682AD92-4010-4DFA-A722-1CEC405D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8" y="3632654"/>
            <a:ext cx="3248025" cy="876300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01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60</a:t>
            </a:r>
            <a:r>
              <a:rPr lang="ko-KR" altLang="en-US" dirty="0"/>
              <a:t>개의 </a:t>
            </a:r>
            <a:r>
              <a:rPr lang="en-US" altLang="ko-KR" dirty="0"/>
              <a:t>documents</a:t>
            </a:r>
            <a:r>
              <a:rPr lang="ko-KR" altLang="en-US" dirty="0"/>
              <a:t>와 하나의 </a:t>
            </a:r>
            <a:r>
              <a:rPr lang="en-US" altLang="ko-KR" dirty="0"/>
              <a:t>query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en-US" altLang="ko-KR" dirty="0"/>
              <a:t>Query</a:t>
            </a:r>
            <a:r>
              <a:rPr lang="ko-KR" altLang="en-US" dirty="0"/>
              <a:t>에 가장 적절한 </a:t>
            </a:r>
            <a:r>
              <a:rPr lang="en-US" altLang="ko-KR" dirty="0"/>
              <a:t>document 5</a:t>
            </a:r>
            <a:r>
              <a:rPr lang="ko-KR" altLang="en-US" dirty="0"/>
              <a:t>개를 찾아 정렬하라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613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44156" y="3773420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1969193" cy="1045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sim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1969193" cy="1045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>
            <a:extLst>
              <a:ext uri="{FF2B5EF4-FFF2-40B4-BE49-F238E27FC236}">
                <a16:creationId xmlns:a16="http://schemas.microsoft.com/office/drawing/2014/main" id="{2682AD92-4010-4DFA-A722-1CEC405D4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28" y="3632654"/>
            <a:ext cx="3248025" cy="87630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108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0AE83A-5CCA-458F-9227-5AD74087E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12"/>
          <a:stretch/>
        </p:blipFill>
        <p:spPr>
          <a:xfrm>
            <a:off x="2017986" y="1543636"/>
            <a:ext cx="8156028" cy="49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5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r>
              <a:rPr lang="en-US" altLang="ko-KR" dirty="0"/>
              <a:t>Simplified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endParaRPr lang="en-US" altLang="ko-KR" dirty="0"/>
          </a:p>
          <a:p>
            <a:r>
              <a:rPr lang="en-US" altLang="ko-KR" dirty="0"/>
              <a:t>Instead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recording location of presented word,</a:t>
            </a:r>
            <a:br>
              <a:rPr lang="en-US" altLang="ko-KR" dirty="0"/>
            </a:br>
            <a:r>
              <a:rPr lang="en-US" altLang="ko-KR" dirty="0"/>
              <a:t>record number of times each words appeared in a document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E0DBEC-45E7-459E-A4F6-5A2625D5ED49}"/>
              </a:ext>
            </a:extLst>
          </p:cNvPr>
          <p:cNvGrpSpPr/>
          <p:nvPr/>
        </p:nvGrpSpPr>
        <p:grpSpPr>
          <a:xfrm>
            <a:off x="341046" y="5134304"/>
            <a:ext cx="11509908" cy="1167156"/>
            <a:chOff x="341046" y="5134304"/>
            <a:chExt cx="11509908" cy="11671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30AC25-DB10-4F43-AAE7-4037E70B1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791" b="10127"/>
            <a:stretch/>
          </p:blipFill>
          <p:spPr>
            <a:xfrm>
              <a:off x="341046" y="5134304"/>
              <a:ext cx="11509908" cy="54128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2C3755-D2A6-40DD-8185-1353EFAD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046" y="5675586"/>
              <a:ext cx="11215618" cy="62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496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234" cy="4301906"/>
          </a:xfrm>
        </p:spPr>
        <p:txBody>
          <a:bodyPr/>
          <a:lstStyle/>
          <a:p>
            <a:r>
              <a:rPr lang="en-US" altLang="ko-KR" dirty="0"/>
              <a:t>(1) by skimming a document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(2) increment count of the current word by one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5AF1E8-96D1-4444-A7B7-2B80F8CF136D}"/>
              </a:ext>
            </a:extLst>
          </p:cNvPr>
          <p:cNvSpPr/>
          <p:nvPr/>
        </p:nvSpPr>
        <p:spPr>
          <a:xfrm>
            <a:off x="8617068" y="2869298"/>
            <a:ext cx="407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Hi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9B246-2CB5-4457-85E3-E50E1EE63EEB}"/>
              </a:ext>
            </a:extLst>
          </p:cNvPr>
          <p:cNvSpPr/>
          <p:nvPr/>
        </p:nvSpPr>
        <p:spPr>
          <a:xfrm>
            <a:off x="8350170" y="3791912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doc1 =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9BFBC9-D80D-4639-85E9-CA5372E68338}"/>
              </a:ext>
            </a:extLst>
          </p:cNvPr>
          <p:cNvSpPr/>
          <p:nvPr/>
        </p:nvSpPr>
        <p:spPr>
          <a:xfrm>
            <a:off x="8949018" y="2869298"/>
            <a:ext cx="558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bye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C05D8-6106-465F-91F9-0142A7D74242}"/>
              </a:ext>
            </a:extLst>
          </p:cNvPr>
          <p:cNvSpPr/>
          <p:nvPr/>
        </p:nvSpPr>
        <p:spPr>
          <a:xfrm>
            <a:off x="9448866" y="2869272"/>
            <a:ext cx="373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AF9EA8-BB67-49B9-BC1E-B0E6EEBCF8CA}"/>
              </a:ext>
            </a:extLst>
          </p:cNvPr>
          <p:cNvSpPr/>
          <p:nvPr/>
        </p:nvSpPr>
        <p:spPr>
          <a:xfrm>
            <a:off x="9399655" y="3782159"/>
            <a:ext cx="217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                       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08CA8C-D252-4653-BCF4-F5F431196968}"/>
              </a:ext>
            </a:extLst>
          </p:cNvPr>
          <p:cNvSpPr/>
          <p:nvPr/>
        </p:nvSpPr>
        <p:spPr>
          <a:xfrm>
            <a:off x="8114341" y="2776939"/>
            <a:ext cx="9122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5EB0F8-FBAE-491E-8428-88F1BA04EB1B}"/>
              </a:ext>
            </a:extLst>
          </p:cNvPr>
          <p:cNvSpPr/>
          <p:nvPr/>
        </p:nvSpPr>
        <p:spPr>
          <a:xfrm>
            <a:off x="9356501" y="2776939"/>
            <a:ext cx="9122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2201FD-6310-4E88-AB4A-E5E01531E5E7}"/>
              </a:ext>
            </a:extLst>
          </p:cNvPr>
          <p:cNvSpPr/>
          <p:nvPr/>
        </p:nvSpPr>
        <p:spPr>
          <a:xfrm>
            <a:off x="9601608" y="3781351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 :1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54F50-0381-4D4F-A4F4-5FDA0627F951}"/>
              </a:ext>
            </a:extLst>
          </p:cNvPr>
          <p:cNvSpPr/>
          <p:nvPr/>
        </p:nvSpPr>
        <p:spPr>
          <a:xfrm>
            <a:off x="10129180" y="377240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This :1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9B45FB-A414-4C10-A4AD-22B5D876C69B}"/>
              </a:ext>
            </a:extLst>
          </p:cNvPr>
          <p:cNvSpPr/>
          <p:nvPr/>
        </p:nvSpPr>
        <p:spPr>
          <a:xfrm>
            <a:off x="9561216" y="379191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Hi 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/>
      <p:bldP spid="16" grpId="1"/>
      <p:bldP spid="17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234" cy="4301906"/>
          </a:xfrm>
        </p:spPr>
        <p:txBody>
          <a:bodyPr/>
          <a:lstStyle/>
          <a:p>
            <a:r>
              <a:rPr lang="en-US" altLang="ko-KR" dirty="0"/>
              <a:t>(3) repeat for all document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F3F8C-F762-405B-A3BD-620797D1DF41}"/>
              </a:ext>
            </a:extLst>
          </p:cNvPr>
          <p:cNvSpPr/>
          <p:nvPr/>
        </p:nvSpPr>
        <p:spPr>
          <a:xfrm>
            <a:off x="4350822" y="3638777"/>
            <a:ext cx="4614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Index = { doc1 : {hi:2,bye:1},</a:t>
            </a:r>
          </a:p>
          <a:p>
            <a:pPr algn="ctr"/>
            <a:r>
              <a:rPr lang="en-US" altLang="ko-KR" dirty="0"/>
              <a:t>	        doc2 : {hello:3,bye:1}</a:t>
            </a:r>
          </a:p>
          <a:p>
            <a:pPr algn="ctr"/>
            <a:r>
              <a:rPr lang="en-US" altLang="ko-KR" dirty="0"/>
              <a:t> ……}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21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Inverted 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7F647-D129-4FC0-94FF-0974BDC1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22" y="3090583"/>
            <a:ext cx="8143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7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Inverted Index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(1)by skimming a constructed index</a:t>
            </a:r>
          </a:p>
          <a:p>
            <a:endParaRPr lang="en-US" altLang="ko-KR" dirty="0"/>
          </a:p>
          <a:p>
            <a:r>
              <a:rPr lang="en-US" altLang="ko-KR" dirty="0"/>
              <a:t>(2) append </a:t>
            </a:r>
            <a:r>
              <a:rPr lang="en-US" altLang="ko-KR" dirty="0" err="1"/>
              <a:t>document_id</a:t>
            </a:r>
            <a:r>
              <a:rPr lang="en-US" altLang="ko-KR" dirty="0"/>
              <a:t> to inverted index of current word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6C4EB-1464-496C-B943-982E2F54185B}"/>
              </a:ext>
            </a:extLst>
          </p:cNvPr>
          <p:cNvSpPr/>
          <p:nvPr/>
        </p:nvSpPr>
        <p:spPr>
          <a:xfrm>
            <a:off x="5006952" y="3976578"/>
            <a:ext cx="224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 doc1 : {hi:2,bye:1}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C3225B-D368-41E0-98FA-703A3C8CC40C}"/>
              </a:ext>
            </a:extLst>
          </p:cNvPr>
          <p:cNvSpPr/>
          <p:nvPr/>
        </p:nvSpPr>
        <p:spPr>
          <a:xfrm>
            <a:off x="7253464" y="3976578"/>
            <a:ext cx="248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doc2 : {hello:3,bye:1}}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191EB5-735B-4858-AFD9-D876B76ABF84}"/>
              </a:ext>
            </a:extLst>
          </p:cNvPr>
          <p:cNvSpPr/>
          <p:nvPr/>
        </p:nvSpPr>
        <p:spPr>
          <a:xfrm>
            <a:off x="4012912" y="4711473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Inverted index =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97E79-8E58-4E53-A77B-86DB781E6070}"/>
              </a:ext>
            </a:extLst>
          </p:cNvPr>
          <p:cNvSpPr/>
          <p:nvPr/>
        </p:nvSpPr>
        <p:spPr>
          <a:xfrm>
            <a:off x="5932879" y="4715781"/>
            <a:ext cx="267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{hi : [doc1], bye :[doc1]}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D928-933E-4456-BD01-278D80FEA69D}"/>
              </a:ext>
            </a:extLst>
          </p:cNvPr>
          <p:cNvSpPr/>
          <p:nvPr/>
        </p:nvSpPr>
        <p:spPr>
          <a:xfrm>
            <a:off x="5930241" y="4722098"/>
            <a:ext cx="450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{hi : [doc1,doc2], bye :[doc1],hello:[doc2]}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1"/>
      <p:bldP spid="12" grpId="2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Document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inverted index, documents which contain every(or any) words in a given query can be found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CCC913-3F5B-4F9E-90BF-E45251A87EB4}"/>
              </a:ext>
            </a:extLst>
          </p:cNvPr>
          <p:cNvSpPr/>
          <p:nvPr/>
        </p:nvSpPr>
        <p:spPr>
          <a:xfrm>
            <a:off x="2515992" y="4590420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Inverted index = {hi : [doc1,doc2], bye :[doc1],hello:[doc2]}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6888F-7E58-4743-8F79-CCE7CC216073}"/>
              </a:ext>
            </a:extLst>
          </p:cNvPr>
          <p:cNvSpPr/>
          <p:nvPr/>
        </p:nvSpPr>
        <p:spPr>
          <a:xfrm>
            <a:off x="2400379" y="3464781"/>
            <a:ext cx="71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Query : hi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C19F01-CC2F-418B-BC34-425494258B43}"/>
              </a:ext>
            </a:extLst>
          </p:cNvPr>
          <p:cNvSpPr/>
          <p:nvPr/>
        </p:nvSpPr>
        <p:spPr>
          <a:xfrm>
            <a:off x="5770180" y="3834113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5740-8D96-4016-8050-0F94D98FA1FB}"/>
              </a:ext>
            </a:extLst>
          </p:cNvPr>
          <p:cNvSpPr/>
          <p:nvPr/>
        </p:nvSpPr>
        <p:spPr>
          <a:xfrm>
            <a:off x="2400378" y="5710019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[doc1,doc2]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C47E030-519B-41A0-8AC2-4B04ABB9475F}"/>
              </a:ext>
            </a:extLst>
          </p:cNvPr>
          <p:cNvSpPr/>
          <p:nvPr/>
        </p:nvSpPr>
        <p:spPr>
          <a:xfrm>
            <a:off x="5770180" y="4978237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9879C3-BE87-4094-923F-1BF54953C65E}"/>
              </a:ext>
            </a:extLst>
          </p:cNvPr>
          <p:cNvSpPr/>
          <p:nvPr/>
        </p:nvSpPr>
        <p:spPr>
          <a:xfrm>
            <a:off x="4708634" y="4271103"/>
            <a:ext cx="1923394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Document 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90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4622-F935-4B28-84E4-C8A06454EC8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6F5DEF-FC4D-426C-91F3-A3BAAFBA9B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inverted index, documents which contain every(or any) words in a given query can be found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CCC913-3F5B-4F9E-90BF-E45251A87EB4}"/>
              </a:ext>
            </a:extLst>
          </p:cNvPr>
          <p:cNvSpPr/>
          <p:nvPr/>
        </p:nvSpPr>
        <p:spPr>
          <a:xfrm>
            <a:off x="2515992" y="4590420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Inverted index = {hi : [doc1,doc2], bye :[doc1],hello:[doc2]}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6888F-7E58-4743-8F79-CCE7CC216073}"/>
              </a:ext>
            </a:extLst>
          </p:cNvPr>
          <p:cNvSpPr/>
          <p:nvPr/>
        </p:nvSpPr>
        <p:spPr>
          <a:xfrm>
            <a:off x="2400379" y="3464781"/>
            <a:ext cx="71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Query : hi bye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C19F01-CC2F-418B-BC34-425494258B43}"/>
              </a:ext>
            </a:extLst>
          </p:cNvPr>
          <p:cNvSpPr/>
          <p:nvPr/>
        </p:nvSpPr>
        <p:spPr>
          <a:xfrm>
            <a:off x="5770180" y="3834113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5740-8D96-4016-8050-0F94D98FA1FB}"/>
              </a:ext>
            </a:extLst>
          </p:cNvPr>
          <p:cNvSpPr/>
          <p:nvPr/>
        </p:nvSpPr>
        <p:spPr>
          <a:xfrm>
            <a:off x="2400378" y="5710019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[doc1,doc2]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C47E030-519B-41A0-8AC2-4B04ABB9475F}"/>
              </a:ext>
            </a:extLst>
          </p:cNvPr>
          <p:cNvSpPr/>
          <p:nvPr/>
        </p:nvSpPr>
        <p:spPr>
          <a:xfrm>
            <a:off x="5770180" y="4978237"/>
            <a:ext cx="420414" cy="66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9879C3-BE87-4094-923F-1BF54953C65E}"/>
              </a:ext>
            </a:extLst>
          </p:cNvPr>
          <p:cNvSpPr/>
          <p:nvPr/>
        </p:nvSpPr>
        <p:spPr>
          <a:xfrm>
            <a:off x="4708634" y="4271103"/>
            <a:ext cx="1923394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27D447-FEB4-41B8-A69E-53A92E08D8D7}"/>
              </a:ext>
            </a:extLst>
          </p:cNvPr>
          <p:cNvSpPr/>
          <p:nvPr/>
        </p:nvSpPr>
        <p:spPr>
          <a:xfrm>
            <a:off x="6071733" y="4304837"/>
            <a:ext cx="1923394" cy="9905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DC1906-1D52-4E65-A930-19DCCA460681}"/>
              </a:ext>
            </a:extLst>
          </p:cNvPr>
          <p:cNvSpPr/>
          <p:nvPr/>
        </p:nvSpPr>
        <p:spPr>
          <a:xfrm>
            <a:off x="4439385" y="5676984"/>
            <a:ext cx="711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[doc1,doc2]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F9A0D-541E-4823-A492-4B4ED5FF6713}"/>
                  </a:ext>
                </a:extLst>
              </p:cNvPr>
              <p:cNvSpPr txBox="1"/>
              <p:nvPr/>
            </p:nvSpPr>
            <p:spPr>
              <a:xfrm>
                <a:off x="6715233" y="5388867"/>
                <a:ext cx="6363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CF9A0D-541E-4823-A492-4B4ED5FF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33" y="5388867"/>
                <a:ext cx="63639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5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6" grpId="0" animBg="1"/>
      <p:bldP spid="12" grpId="0" animBg="1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Python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Simple, easy to implement, easy to understand language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Strength of core libraries. (</a:t>
            </a:r>
            <a:r>
              <a:rPr lang="en-US" altLang="ko-KR" dirty="0" err="1"/>
              <a:t>NumPy</a:t>
            </a:r>
            <a:r>
              <a:rPr lang="en-US" altLang="ko-KR" dirty="0"/>
              <a:t>, NLTK, </a:t>
            </a:r>
            <a:r>
              <a:rPr lang="en-US" altLang="ko-KR" dirty="0" err="1"/>
              <a:t>Matplotlib</a:t>
            </a:r>
            <a:r>
              <a:rPr lang="en-US" altLang="ko-KR" dirty="0"/>
              <a:t>, …)</a:t>
            </a: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23000" y="3213100"/>
            <a:ext cx="5549900" cy="3465368"/>
            <a:chOff x="5791200" y="2148683"/>
            <a:chExt cx="6096000" cy="4623291"/>
          </a:xfrm>
        </p:grpSpPr>
        <p:pic>
          <p:nvPicPr>
            <p:cNvPr id="1026" name="Picture 2" descr="Top10 Analytics Data Science Software 2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2148683"/>
              <a:ext cx="4438650" cy="3790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91200" y="5991801"/>
              <a:ext cx="6096000" cy="7801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KDnuggets </a:t>
              </a:r>
              <a:r>
                <a:rPr lang="en-US" altLang="ko-KR" sz="1600" b="1">
                  <a:solidFill>
                    <a:schemeClr val="accent2"/>
                  </a:solidFill>
                  <a:latin typeface="Open Sans"/>
                </a:rPr>
                <a:t>Analytics/Data Science </a:t>
              </a:r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2016 Software Poll: </a:t>
              </a:r>
              <a:r>
                <a:rPr lang="en-US" altLang="ko-KR" sz="1600" b="1">
                  <a:solidFill>
                    <a:schemeClr val="accent2"/>
                  </a:solidFill>
                  <a:latin typeface="Open Sans"/>
                </a:rPr>
                <a:t>top 10 most popular tools </a:t>
              </a:r>
              <a:r>
                <a:rPr lang="en-US" altLang="ko-KR" sz="1600" b="1">
                  <a:solidFill>
                    <a:srgbClr val="111111"/>
                  </a:solidFill>
                  <a:latin typeface="Open Sans"/>
                </a:rPr>
                <a:t>in 2016</a:t>
              </a:r>
              <a:r>
                <a:rPr lang="en-US" altLang="ko-KR" sz="1600">
                  <a:solidFill>
                    <a:srgbClr val="111111"/>
                  </a:solidFill>
                  <a:latin typeface="Open Sans"/>
                </a:rPr>
                <a:t> </a:t>
              </a:r>
              <a:endParaRPr lang="ko-KR" altLang="en-US" sz="1600"/>
            </a:p>
          </p:txBody>
        </p:sp>
      </p:grpSp>
      <p:pic>
        <p:nvPicPr>
          <p:cNvPr id="1032" name="Picture 8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58052"/>
            <a:ext cx="2398486" cy="134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atplotlib.org/1.3.1/_static/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9" y="3824334"/>
            <a:ext cx="2959318" cy="5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tatic1.squarespace.com/static/538cea80e4b00f1fad490c1b/54668a77e4b00fb778d22a34/54668d8ae4b00fb778d285a2/1416007414694/python_nlt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49" y="5353847"/>
            <a:ext cx="2551902" cy="10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57878" y="4105274"/>
            <a:ext cx="3332322" cy="242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10490200" y="3689131"/>
            <a:ext cx="661276" cy="5374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99412" y="3352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45%</a:t>
            </a:r>
            <a:r>
              <a:rPr lang="ko-KR" altLang="en-US">
                <a:solidFill>
                  <a:schemeClr val="accent2"/>
                </a:solidFill>
              </a:rPr>
              <a:t>↑</a:t>
            </a:r>
          </a:p>
        </p:txBody>
      </p:sp>
      <p:pic>
        <p:nvPicPr>
          <p:cNvPr id="8" name="Picture 2" descr="https://www.tensorflow.org/_static/images/tensorflow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9" y="4674668"/>
            <a:ext cx="2284009" cy="19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90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25B59-8277-48EB-99B0-9F25364C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98" y="2184290"/>
            <a:ext cx="6610350" cy="73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951601-4217-4F53-911B-C4161E806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3236857"/>
            <a:ext cx="8677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92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51601-4217-4F53-911B-C4161E80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236857"/>
            <a:ext cx="8677275" cy="2800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AB66F1-E643-4C5D-9000-BDFCBE54E06C}"/>
              </a:ext>
            </a:extLst>
          </p:cNvPr>
          <p:cNvSpPr/>
          <p:nvPr/>
        </p:nvSpPr>
        <p:spPr>
          <a:xfrm>
            <a:off x="2900855" y="3520966"/>
            <a:ext cx="7525407" cy="256452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6BF558-0B18-4408-B393-B5D3A4C1345E}"/>
              </a:ext>
            </a:extLst>
          </p:cNvPr>
          <p:cNvSpPr/>
          <p:nvPr/>
        </p:nvSpPr>
        <p:spPr>
          <a:xfrm>
            <a:off x="7437513" y="1757269"/>
            <a:ext cx="2130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</a:p>
        </p:txBody>
      </p:sp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6DA6CA13-9DF5-4D3E-A09D-8D1C05A0D704}"/>
              </a:ext>
            </a:extLst>
          </p:cNvPr>
          <p:cNvSpPr/>
          <p:nvPr/>
        </p:nvSpPr>
        <p:spPr>
          <a:xfrm>
            <a:off x="6095999" y="2009831"/>
            <a:ext cx="1124608" cy="13219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74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51601-4217-4F53-911B-C4161E80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236857"/>
            <a:ext cx="8677275" cy="2800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AB66F1-E643-4C5D-9000-BDFCBE54E06C}"/>
              </a:ext>
            </a:extLst>
          </p:cNvPr>
          <p:cNvSpPr/>
          <p:nvPr/>
        </p:nvSpPr>
        <p:spPr>
          <a:xfrm>
            <a:off x="2900855" y="3520966"/>
            <a:ext cx="7525407" cy="256452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54243-51FD-4DF5-8910-8B80E1A410DB}"/>
              </a:ext>
            </a:extLst>
          </p:cNvPr>
          <p:cNvSpPr txBox="1"/>
          <p:nvPr/>
        </p:nvSpPr>
        <p:spPr>
          <a:xfrm>
            <a:off x="1352714" y="3552498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=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C89CC-9E85-4AD5-A734-50ABD7EB2863}"/>
              </a:ext>
            </a:extLst>
          </p:cNvPr>
          <p:cNvSpPr txBox="1"/>
          <p:nvPr/>
        </p:nvSpPr>
        <p:spPr>
          <a:xfrm>
            <a:off x="1344339" y="3890300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=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211A-3212-4C02-ABE7-EC2E5F17009C}"/>
              </a:ext>
            </a:extLst>
          </p:cNvPr>
          <p:cNvSpPr txBox="1"/>
          <p:nvPr/>
        </p:nvSpPr>
        <p:spPr>
          <a:xfrm>
            <a:off x="1313301" y="4216451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=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326FB-1046-454A-B23A-E83441ACB2D7}"/>
              </a:ext>
            </a:extLst>
          </p:cNvPr>
          <p:cNvSpPr txBox="1"/>
          <p:nvPr/>
        </p:nvSpPr>
        <p:spPr>
          <a:xfrm>
            <a:off x="1282263" y="4553112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=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34F5B-E78B-4213-8283-B20F338349AF}"/>
              </a:ext>
            </a:extLst>
          </p:cNvPr>
          <p:cNvSpPr txBox="1"/>
          <p:nvPr/>
        </p:nvSpPr>
        <p:spPr>
          <a:xfrm>
            <a:off x="1148337" y="4897350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=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C90E5-4CBC-4BB0-A537-ADEA74DCF35B}"/>
              </a:ext>
            </a:extLst>
          </p:cNvPr>
          <p:cNvSpPr txBox="1"/>
          <p:nvPr/>
        </p:nvSpPr>
        <p:spPr>
          <a:xfrm>
            <a:off x="1148337" y="5223031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=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623DB-56E8-43C2-9D96-0E9CBA19517F}"/>
              </a:ext>
            </a:extLst>
          </p:cNvPr>
          <p:cNvSpPr txBox="1"/>
          <p:nvPr/>
        </p:nvSpPr>
        <p:spPr>
          <a:xfrm>
            <a:off x="1161476" y="5610920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=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50FAA-5BA1-41D8-8FAD-12EA7C042A44}"/>
              </a:ext>
            </a:extLst>
          </p:cNvPr>
          <p:cNvSpPr txBox="1"/>
          <p:nvPr/>
        </p:nvSpPr>
        <p:spPr>
          <a:xfrm>
            <a:off x="3370700" y="2924687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=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5227D-9675-4430-813F-A21955AF0946}"/>
              </a:ext>
            </a:extLst>
          </p:cNvPr>
          <p:cNvSpPr txBox="1"/>
          <p:nvPr/>
        </p:nvSpPr>
        <p:spPr>
          <a:xfrm>
            <a:off x="5206316" y="2896106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=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9458B-C43E-4518-9AD1-4776A7F4B2ED}"/>
              </a:ext>
            </a:extLst>
          </p:cNvPr>
          <p:cNvSpPr txBox="1"/>
          <p:nvPr/>
        </p:nvSpPr>
        <p:spPr>
          <a:xfrm>
            <a:off x="6611498" y="2862776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=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E15D6-F7A8-43A4-BEE4-47591B999AB7}"/>
              </a:ext>
            </a:extLst>
          </p:cNvPr>
          <p:cNvSpPr txBox="1"/>
          <p:nvPr/>
        </p:nvSpPr>
        <p:spPr>
          <a:xfrm>
            <a:off x="7713771" y="2853495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=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46732-175D-4FAC-BD4B-62A5CCAC22F5}"/>
              </a:ext>
            </a:extLst>
          </p:cNvPr>
          <p:cNvSpPr txBox="1"/>
          <p:nvPr/>
        </p:nvSpPr>
        <p:spPr>
          <a:xfrm>
            <a:off x="8610600" y="2873505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=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6DF59-85F7-40C4-8DB7-6BEFF5875988}"/>
              </a:ext>
            </a:extLst>
          </p:cNvPr>
          <p:cNvSpPr txBox="1"/>
          <p:nvPr/>
        </p:nvSpPr>
        <p:spPr>
          <a:xfrm>
            <a:off x="9616966" y="2873505"/>
            <a:ext cx="8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= 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EE82A1D-C1AF-453E-9409-ECACBBE3A4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(1)Build dictionary</a:t>
            </a:r>
            <a:br>
              <a:rPr lang="en-US" altLang="ko-KR" dirty="0"/>
            </a:br>
            <a:r>
              <a:rPr lang="en-US" altLang="ko-KR" dirty="0"/>
              <a:t> (decide where should words or</a:t>
            </a:r>
            <a:r>
              <a:rPr lang="ko-KR" altLang="en-US" dirty="0"/>
              <a:t> </a:t>
            </a:r>
            <a:r>
              <a:rPr lang="en-US" altLang="ko-KR" dirty="0"/>
              <a:t>documents be located)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9530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(2) construct vector representation of each documents from constructed index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6CF66F-6A27-424A-A10E-FA3245C1CBF4}"/>
              </a:ext>
            </a:extLst>
          </p:cNvPr>
          <p:cNvSpPr/>
          <p:nvPr/>
        </p:nvSpPr>
        <p:spPr>
          <a:xfrm>
            <a:off x="3363102" y="3027969"/>
            <a:ext cx="585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Index = { doc1 : {hi:2,bye:1}, doc2 : {hello:3,bye:1} ……}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631875E-553A-4AC7-80CB-C9AA06C485D4}"/>
              </a:ext>
            </a:extLst>
          </p:cNvPr>
          <p:cNvSpPr/>
          <p:nvPr/>
        </p:nvSpPr>
        <p:spPr>
          <a:xfrm>
            <a:off x="5490338" y="3559297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6E225-7E57-4612-BC69-3FAD6992AD32}"/>
              </a:ext>
            </a:extLst>
          </p:cNvPr>
          <p:cNvSpPr/>
          <p:nvPr/>
        </p:nvSpPr>
        <p:spPr>
          <a:xfrm>
            <a:off x="4990540" y="4166437"/>
            <a:ext cx="167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Doc1 = [2,1,0]</a:t>
            </a:r>
          </a:p>
          <a:p>
            <a:pPr algn="ctr"/>
            <a:r>
              <a:rPr lang="en-US" altLang="ko-KR" dirty="0"/>
              <a:t>Doc2 = [0,1,1]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576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(3) make matrix by concatenating every vector representations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6CF66F-6A27-424A-A10E-FA3245C1CBF4}"/>
              </a:ext>
            </a:extLst>
          </p:cNvPr>
          <p:cNvSpPr/>
          <p:nvPr/>
        </p:nvSpPr>
        <p:spPr>
          <a:xfrm>
            <a:off x="3363102" y="3027969"/>
            <a:ext cx="585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Index = { doc1 : {hi:2,bye:1}, doc2 : {hello:3,bye:1} ……}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631875E-553A-4AC7-80CB-C9AA06C485D4}"/>
              </a:ext>
            </a:extLst>
          </p:cNvPr>
          <p:cNvSpPr/>
          <p:nvPr/>
        </p:nvSpPr>
        <p:spPr>
          <a:xfrm>
            <a:off x="5490338" y="3559297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6E225-7E57-4612-BC69-3FAD6992AD32}"/>
              </a:ext>
            </a:extLst>
          </p:cNvPr>
          <p:cNvSpPr/>
          <p:nvPr/>
        </p:nvSpPr>
        <p:spPr>
          <a:xfrm>
            <a:off x="4990540" y="4166437"/>
            <a:ext cx="167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Doc1 = [2,1,0]</a:t>
            </a:r>
          </a:p>
          <a:p>
            <a:pPr algn="ctr"/>
            <a:r>
              <a:rPr lang="en-US" altLang="ko-KR" dirty="0"/>
              <a:t>Doc2 = [0,1,1]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974DB21-CE69-45C8-B0AE-E36B9415B600}"/>
              </a:ext>
            </a:extLst>
          </p:cNvPr>
          <p:cNvSpPr/>
          <p:nvPr/>
        </p:nvSpPr>
        <p:spPr>
          <a:xfrm>
            <a:off x="5490338" y="5026141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6421B7-6969-4AFE-AADC-E2B1D670B726}"/>
              </a:ext>
            </a:extLst>
          </p:cNvPr>
          <p:cNvSpPr/>
          <p:nvPr/>
        </p:nvSpPr>
        <p:spPr>
          <a:xfrm>
            <a:off x="5346406" y="5595844"/>
            <a:ext cx="960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 [[2,1,0]</a:t>
            </a:r>
          </a:p>
          <a:p>
            <a:pPr algn="ctr"/>
            <a:r>
              <a:rPr lang="en-US" altLang="ko-KR" dirty="0"/>
              <a:t> [0,1,1]]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31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Building </a:t>
            </a:r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7B77AA6-2786-436B-8D5D-4AA48EEA16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(4) apply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en-US" altLang="ko-KR" dirty="0" err="1"/>
              <a:t>schme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6E225-7E57-4612-BC69-3FAD6992AD32}"/>
              </a:ext>
            </a:extLst>
          </p:cNvPr>
          <p:cNvSpPr/>
          <p:nvPr/>
        </p:nvSpPr>
        <p:spPr>
          <a:xfrm>
            <a:off x="4980029" y="2662484"/>
            <a:ext cx="1672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Doc1 = [2,1,0]</a:t>
            </a:r>
          </a:p>
          <a:p>
            <a:pPr algn="ctr"/>
            <a:r>
              <a:rPr lang="en-US" altLang="ko-KR" dirty="0"/>
              <a:t>Doc2 = [0,1,1]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974DB21-CE69-45C8-B0AE-E36B9415B600}"/>
              </a:ext>
            </a:extLst>
          </p:cNvPr>
          <p:cNvSpPr/>
          <p:nvPr/>
        </p:nvSpPr>
        <p:spPr>
          <a:xfrm>
            <a:off x="5479827" y="3522188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6421B7-6969-4AFE-AADC-E2B1D670B726}"/>
              </a:ext>
            </a:extLst>
          </p:cNvPr>
          <p:cNvSpPr/>
          <p:nvPr/>
        </p:nvSpPr>
        <p:spPr>
          <a:xfrm>
            <a:off x="5335895" y="4091891"/>
            <a:ext cx="960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 [[2,1,0]</a:t>
            </a:r>
          </a:p>
          <a:p>
            <a:pPr algn="ctr"/>
            <a:r>
              <a:rPr lang="en-US" altLang="ko-KR" dirty="0"/>
              <a:t> [0,1,1]]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96C04B1-7C53-4FBD-89AC-C0CD3C310731}"/>
              </a:ext>
            </a:extLst>
          </p:cNvPr>
          <p:cNvSpPr/>
          <p:nvPr/>
        </p:nvSpPr>
        <p:spPr>
          <a:xfrm>
            <a:off x="5479827" y="4977935"/>
            <a:ext cx="710765" cy="44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CCE002-B44A-43DD-A91B-82EDC3E64D2F}"/>
              </a:ext>
            </a:extLst>
          </p:cNvPr>
          <p:cNvSpPr/>
          <p:nvPr/>
        </p:nvSpPr>
        <p:spPr>
          <a:xfrm>
            <a:off x="4994457" y="5662792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[[1.8 ,1.2 , 0]</a:t>
            </a:r>
          </a:p>
          <a:p>
            <a:pPr algn="ctr"/>
            <a:r>
              <a:rPr lang="en-US" altLang="ko-KR" dirty="0"/>
              <a:t> [0 , 1.2,  1.3]]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E927A4-1448-4240-96A4-0877E92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57" y="1661193"/>
            <a:ext cx="6610350" cy="733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C309CBF-4E22-48B9-B8C2-0B687AFB9E85}"/>
              </a:ext>
            </a:extLst>
          </p:cNvPr>
          <p:cNvSpPr/>
          <p:nvPr/>
        </p:nvSpPr>
        <p:spPr>
          <a:xfrm>
            <a:off x="6637857" y="5785902"/>
            <a:ext cx="35221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실제 결과와는 다를 수 있음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00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E35E14-6A29-49B0-8586-F3BA379D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2755492"/>
            <a:ext cx="4540468" cy="3600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06679B-2488-4F8A-81F9-DA57C495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9" y="395660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75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350C6-1C95-4101-8B2D-0FE816E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6596"/>
            <a:ext cx="10149718" cy="1862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3083C7-FE9A-40B4-83BF-D77C40B6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07" y="1833510"/>
            <a:ext cx="6285186" cy="1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4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Cosine-similarity</a:t>
            </a:r>
            <a:endParaRPr lang="ko-KR" altLang="en-US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350C6-1C95-4101-8B2D-0FE816E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6596"/>
            <a:ext cx="10149718" cy="1862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3083C7-FE9A-40B4-83BF-D77C40B6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07" y="1833510"/>
            <a:ext cx="6285186" cy="119864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39DD11C-67C5-41DF-B230-A3EF942F9AE1}"/>
              </a:ext>
            </a:extLst>
          </p:cNvPr>
          <p:cNvSpPr/>
          <p:nvPr/>
        </p:nvSpPr>
        <p:spPr>
          <a:xfrm>
            <a:off x="5444358" y="5390603"/>
            <a:ext cx="5255172" cy="578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684891-480F-460D-B48D-0A1CF1CF021E}"/>
              </a:ext>
            </a:extLst>
          </p:cNvPr>
          <p:cNvSpPr/>
          <p:nvPr/>
        </p:nvSpPr>
        <p:spPr>
          <a:xfrm>
            <a:off x="6403428" y="2274203"/>
            <a:ext cx="2835165" cy="9007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F0D200-F81F-42D1-9379-19A1E81E32B1}"/>
              </a:ext>
            </a:extLst>
          </p:cNvPr>
          <p:cNvSpPr/>
          <p:nvPr/>
        </p:nvSpPr>
        <p:spPr>
          <a:xfrm>
            <a:off x="3214530" y="5297994"/>
            <a:ext cx="2366464" cy="763286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0485F8-3F7B-471E-BAB5-08C283648F86}"/>
              </a:ext>
            </a:extLst>
          </p:cNvPr>
          <p:cNvSpPr/>
          <p:nvPr/>
        </p:nvSpPr>
        <p:spPr>
          <a:xfrm>
            <a:off x="6715044" y="1615509"/>
            <a:ext cx="2211932" cy="714579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05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682AD92-4010-4DFA-A722-1CEC405D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8" y="3632654"/>
            <a:ext cx="3248025" cy="876300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01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60</a:t>
            </a:r>
            <a:r>
              <a:rPr lang="ko-KR" altLang="en-US" dirty="0"/>
              <a:t>개의 </a:t>
            </a:r>
            <a:r>
              <a:rPr lang="en-US" altLang="ko-KR" dirty="0"/>
              <a:t>documents</a:t>
            </a:r>
            <a:r>
              <a:rPr lang="ko-KR" altLang="en-US" dirty="0"/>
              <a:t>와 하나의 </a:t>
            </a:r>
            <a:r>
              <a:rPr lang="en-US" altLang="ko-KR" dirty="0"/>
              <a:t>query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en-US" altLang="ko-KR" dirty="0"/>
              <a:t>Query</a:t>
            </a:r>
            <a:r>
              <a:rPr lang="ko-KR" altLang="en-US" dirty="0"/>
              <a:t>에 가장 적절한 </a:t>
            </a:r>
            <a:r>
              <a:rPr lang="en-US" altLang="ko-KR" dirty="0"/>
              <a:t>document 5</a:t>
            </a:r>
            <a:r>
              <a:rPr lang="ko-KR" altLang="en-US" dirty="0"/>
              <a:t>개를 찾아 정렬하라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34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Whitespace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Whitespace is meaningful in Python: especially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indentation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Use a newline to end a line of code.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Not a semicolon </a:t>
            </a:r>
            <a:r>
              <a:rPr lang="en-US" altLang="ko-KR" dirty="0">
                <a:ea typeface="굴림" panose="020B0600000101010101" pitchFamily="50" charset="-127"/>
              </a:rPr>
              <a:t>like in C++ or Java.)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No braces </a:t>
            </a: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{ } </a:t>
            </a:r>
            <a:r>
              <a:rPr lang="en-US" altLang="ko-KR" dirty="0">
                <a:ea typeface="굴림" panose="020B0600000101010101" pitchFamily="50" charset="-127"/>
              </a:rPr>
              <a:t>to mark blocks of code in Python.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Use consistent indentation </a:t>
            </a:r>
            <a:r>
              <a:rPr lang="en-US" altLang="ko-KR" dirty="0">
                <a:ea typeface="굴림" panose="020B0600000101010101" pitchFamily="50" charset="-127"/>
              </a:rPr>
              <a:t>instead.  The first line with a new indentation is considered outside of the block.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0260" y="5130442"/>
            <a:ext cx="465411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flag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function();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something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something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0000" y="5156021"/>
            <a:ext cx="4382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flag ==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function() 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#do something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#do something</a:t>
            </a:r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6096000" y="5573391"/>
            <a:ext cx="862875" cy="3655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63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44156" y="3773420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>
            <a:extLst>
              <a:ext uri="{FF2B5EF4-FFF2-40B4-BE49-F238E27FC236}">
                <a16:creationId xmlns:a16="http://schemas.microsoft.com/office/drawing/2014/main" id="{2682AD92-4010-4DFA-A722-1CEC405D4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28" y="3632654"/>
            <a:ext cx="3248025" cy="87630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E735372-D2BC-4572-A48A-B3013B81A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492" y="1391651"/>
            <a:ext cx="7324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2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8261500" y="3333233"/>
            <a:ext cx="2900952" cy="2412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5174" y="25326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docs</a:t>
            </a:r>
            <a:endParaRPr lang="ko-KR" altLang="en-US" sz="3600" b="1" dirty="0"/>
          </a:p>
        </p:txBody>
      </p:sp>
      <p:pic>
        <p:nvPicPr>
          <p:cNvPr id="14" name="그래픽 13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3463694"/>
            <a:ext cx="914400" cy="914400"/>
          </a:xfrm>
          <a:prstGeom prst="rect">
            <a:avLst/>
          </a:prstGeom>
        </p:spPr>
      </p:pic>
      <p:pic>
        <p:nvPicPr>
          <p:cNvPr id="15" name="그래픽 14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3463694"/>
            <a:ext cx="914400" cy="914400"/>
          </a:xfrm>
          <a:prstGeom prst="rect">
            <a:avLst/>
          </a:prstGeom>
        </p:spPr>
      </p:pic>
      <p:pic>
        <p:nvPicPr>
          <p:cNvPr id="16" name="그래픽 15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3463694"/>
            <a:ext cx="914400" cy="914400"/>
          </a:xfrm>
          <a:prstGeom prst="rect">
            <a:avLst/>
          </a:prstGeom>
        </p:spPr>
      </p:pic>
      <p:pic>
        <p:nvPicPr>
          <p:cNvPr id="17" name="그래픽 16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794" y="4236187"/>
            <a:ext cx="914400" cy="914400"/>
          </a:xfrm>
          <a:prstGeom prst="rect">
            <a:avLst/>
          </a:prstGeom>
        </p:spPr>
      </p:pic>
      <p:pic>
        <p:nvPicPr>
          <p:cNvPr id="18" name="그래픽 17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194" y="4236187"/>
            <a:ext cx="914400" cy="914400"/>
          </a:xfrm>
          <a:prstGeom prst="rect">
            <a:avLst/>
          </a:prstGeom>
        </p:spPr>
      </p:pic>
      <p:pic>
        <p:nvPicPr>
          <p:cNvPr id="19" name="그래픽 18" descr="신문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594" y="423618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57590" y="4665428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3686" y="6026739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docs = 60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92757" y="4415966"/>
            <a:ext cx="94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/>
              <a:t>…</a:t>
            </a:r>
            <a:endParaRPr lang="ko-KR" altLang="en-US" sz="8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99215" y="2952354"/>
            <a:ext cx="15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Query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44156" y="3773420"/>
            <a:ext cx="6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sort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𝑞𝑒𝑢𝑟𝑦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𝑞𝑢𝑒𝑟𝑦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𝑑𝑜𝑐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3" y="3477326"/>
                <a:ext cx="2140714" cy="1027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>
            <a:extLst>
              <a:ext uri="{FF2B5EF4-FFF2-40B4-BE49-F238E27FC236}">
                <a16:creationId xmlns:a16="http://schemas.microsoft.com/office/drawing/2014/main" id="{2682AD92-4010-4DFA-A722-1CEC405D4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28" y="3632654"/>
            <a:ext cx="3248025" cy="87630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E452032-094A-4614-A9A6-89B44AF45B98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assignment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D016DF2-68B3-48A2-BD37-4B470661201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8172" cy="231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Hint : </a:t>
            </a:r>
          </a:p>
          <a:p>
            <a:pPr lvl="1"/>
            <a:r>
              <a:rPr lang="en-US" altLang="ko-KR" dirty="0"/>
              <a:t>inverted index</a:t>
            </a:r>
            <a:r>
              <a:rPr lang="ko-KR" altLang="en-US" dirty="0"/>
              <a:t>를 통해 </a:t>
            </a:r>
            <a:r>
              <a:rPr lang="en-US" altLang="ko-KR" dirty="0"/>
              <a:t>query</a:t>
            </a:r>
            <a:r>
              <a:rPr lang="ko-KR" altLang="en-US" dirty="0"/>
              <a:t>를 포함하는 </a:t>
            </a:r>
            <a:r>
              <a:rPr lang="en-US" altLang="ko-KR" dirty="0"/>
              <a:t>documents </a:t>
            </a:r>
            <a:r>
              <a:rPr lang="ko-KR" altLang="en-US" dirty="0"/>
              <a:t>추출한 뒤 </a:t>
            </a:r>
            <a:r>
              <a:rPr lang="en-US" altLang="ko-KR" dirty="0"/>
              <a:t>score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869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/>
              <a:t>Submission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제출 기한 </a:t>
            </a:r>
            <a:r>
              <a:rPr lang="en-US" altLang="ko-KR" dirty="0"/>
              <a:t>: </a:t>
            </a:r>
            <a:r>
              <a:rPr lang="en-US" altLang="ko-KR" dirty="0" smtClean="0"/>
              <a:t>~</a:t>
            </a:r>
            <a:r>
              <a:rPr lang="en-US" altLang="ko-KR" smtClean="0"/>
              <a:t>9/25</a:t>
            </a:r>
            <a:r>
              <a:rPr lang="en-US" altLang="ko-KR" smtClean="0"/>
              <a:t>(</a:t>
            </a:r>
            <a:r>
              <a:rPr lang="ko-KR" altLang="en-US" smtClean="0"/>
              <a:t>수</a:t>
            </a:r>
            <a:r>
              <a:rPr lang="en-US" altLang="ko-KR" smtClean="0"/>
              <a:t>) </a:t>
            </a:r>
            <a:r>
              <a:rPr lang="en-US" altLang="ko-KR" dirty="0"/>
              <a:t>23:59</a:t>
            </a:r>
          </a:p>
          <a:p>
            <a:r>
              <a:rPr lang="ko-KR" altLang="en-US" dirty="0"/>
              <a:t>제출 방법 </a:t>
            </a:r>
            <a:r>
              <a:rPr lang="en-US" altLang="ko-KR" dirty="0"/>
              <a:t>: </a:t>
            </a:r>
            <a:r>
              <a:rPr lang="ko-KR" altLang="en-US" dirty="0"/>
              <a:t>블랙보드를 통한 온라인 제출</a:t>
            </a:r>
            <a:endParaRPr lang="en-US" altLang="ko-KR" dirty="0"/>
          </a:p>
          <a:p>
            <a:r>
              <a:rPr lang="ko-KR" altLang="en-US" dirty="0"/>
              <a:t>제출 파일 </a:t>
            </a:r>
            <a:r>
              <a:rPr lang="en-US" altLang="ko-KR" dirty="0"/>
              <a:t>: </a:t>
            </a:r>
            <a:r>
              <a:rPr lang="ko-KR" altLang="en-US" dirty="0"/>
              <a:t>보고서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docx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구현 방법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코드 스크린 샷 및 그에 대한 설명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실행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745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Q&amp;A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intelligence lab.</a:t>
            </a:r>
          </a:p>
          <a:p>
            <a:r>
              <a:rPr lang="en-US" altLang="ko-KR" dirty="0" smtClean="0">
                <a:hlinkClick r:id="rId2"/>
              </a:rPr>
              <a:t>irish07@korea.ac.kr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박준형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saga9017@korea.ac.kr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이욱진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7104-F754-478F-ADA2-5E1E7BD3B621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8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Variables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C00000"/>
                </a:solidFill>
                <a:ea typeface="굴림" panose="020B0600000101010101" pitchFamily="50" charset="-127"/>
              </a:rPr>
              <a:t>There is no type declaration.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Integers (default for numbers)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z = 3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type(z)   -&gt; class ‘</a:t>
            </a:r>
            <a:r>
              <a:rPr lang="en-US" altLang="ko-KR" dirty="0" err="1">
                <a:ea typeface="굴림" panose="020B0600000101010101" pitchFamily="50" charset="-127"/>
              </a:rPr>
              <a:t>int</a:t>
            </a:r>
            <a:r>
              <a:rPr lang="en-US" altLang="ko-KR" dirty="0">
                <a:ea typeface="굴림" panose="020B0600000101010101" pitchFamily="50" charset="-127"/>
              </a:rPr>
              <a:t>’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Floats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x = 3.456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type(x) -&gt; class ’float’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Strings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“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”, ‘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’ , ‘’’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’’’ and “””</a:t>
            </a:r>
            <a:r>
              <a:rPr lang="en-US" altLang="ko-KR" dirty="0" err="1">
                <a:ea typeface="굴림" panose="020B0600000101010101" pitchFamily="50" charset="-127"/>
              </a:rPr>
              <a:t>abc</a:t>
            </a:r>
            <a:r>
              <a:rPr lang="en-US" altLang="ko-KR" dirty="0">
                <a:ea typeface="굴림" panose="020B0600000101010101" pitchFamily="50" charset="-127"/>
              </a:rPr>
              <a:t>”””  are treated equally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s = “string”</a:t>
            </a:r>
          </a:p>
          <a:p>
            <a:pPr lvl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type(s) -&gt; class ‘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23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Syntax : List</a:t>
            </a:r>
            <a:endParaRPr lang="ko-KR" altLang="en-US" b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2E87-0421-4E79-A9DE-CFDD6B896C1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Similar to array</a:t>
            </a:r>
          </a:p>
          <a:p>
            <a:r>
              <a:rPr lang="en-US" altLang="ko-KR" sz="3200" dirty="0">
                <a:solidFill>
                  <a:srgbClr val="9A3A3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A compound data type</a:t>
            </a:r>
            <a:r>
              <a:rPr lang="en-US" altLang="ko-KR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: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[0]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[2.3, 4.5]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[5, "Hello", "there", 9.8]</a:t>
            </a:r>
          </a:p>
          <a:p>
            <a:pPr lvl="1"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[]</a:t>
            </a:r>
          </a:p>
          <a:p>
            <a:pPr lvl="1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No predefined length</a:t>
            </a:r>
          </a:p>
          <a:p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append(), </a:t>
            </a:r>
            <a:r>
              <a:rPr lang="en-US" altLang="ko-KR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len</a:t>
            </a:r>
            <a:r>
              <a:rPr lang="en-US" altLang="ko-K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(), pop() functions….</a:t>
            </a:r>
            <a:endParaRPr lang="en-US" altLang="ko-KR" sz="280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7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2626</Words>
  <Application>Microsoft Office PowerPoint</Application>
  <PresentationFormat>와이드스크린</PresentationFormat>
  <Paragraphs>872</Paragraphs>
  <Slides>73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Open Sans</vt:lpstr>
      <vt:lpstr>굴림</vt:lpstr>
      <vt:lpstr>굴림체</vt:lpstr>
      <vt:lpstr>돋움체</vt:lpstr>
      <vt:lpstr>맑은 고딕</vt:lpstr>
      <vt:lpstr>Arial</vt:lpstr>
      <vt:lpstr>Cambria Math</vt:lpstr>
      <vt:lpstr>Consolas</vt:lpstr>
      <vt:lpstr>Wingdings</vt:lpstr>
      <vt:lpstr>Office 테마</vt:lpstr>
      <vt:lpstr>정보검색 실습   </vt:lpstr>
      <vt:lpstr>Contents</vt:lpstr>
      <vt:lpstr>Assignment preview</vt:lpstr>
      <vt:lpstr>Assignment preview</vt:lpstr>
      <vt:lpstr>PowerPoint 프레젠테이션</vt:lpstr>
      <vt:lpstr>Python</vt:lpstr>
      <vt:lpstr>Syntax : Whitespace</vt:lpstr>
      <vt:lpstr>Syntax : Variables</vt:lpstr>
      <vt:lpstr>Syntax : List</vt:lpstr>
      <vt:lpstr>Syntax : Set</vt:lpstr>
      <vt:lpstr>Syntax : Dictionary</vt:lpstr>
      <vt:lpstr>Syntax : function</vt:lpstr>
      <vt:lpstr>Syntax</vt:lpstr>
      <vt:lpstr>File I/O</vt:lpstr>
      <vt:lpstr>OS library</vt:lpstr>
      <vt:lpstr>Successfully tested in ubuntu14.02 and windows 10 using python3</vt:lpstr>
      <vt:lpstr>PowerPoint 프레젠테이션</vt:lpstr>
      <vt:lpstr>NLTK(Natural Language Toolkit)</vt:lpstr>
      <vt:lpstr>설치</vt:lpstr>
      <vt:lpstr>PowerPoint 프레젠테이션</vt:lpstr>
      <vt:lpstr>PowerPoint 프레젠테이션</vt:lpstr>
      <vt:lpstr>Tokenizer</vt:lpstr>
      <vt:lpstr>Tokenizer (1)</vt:lpstr>
      <vt:lpstr>Tokenizer (2)</vt:lpstr>
      <vt:lpstr>Tokenizer (3)</vt:lpstr>
      <vt:lpstr>Stopwords</vt:lpstr>
      <vt:lpstr>Stopwords</vt:lpstr>
      <vt:lpstr>Stemming</vt:lpstr>
      <vt:lpstr>Stemming (1)</vt:lpstr>
      <vt:lpstr>Stemming (2)</vt:lpstr>
      <vt:lpstr>Stemming (3)</vt:lpstr>
      <vt:lpstr>Reference</vt:lpstr>
      <vt:lpstr>PowerPoint 프레젠테이션</vt:lpstr>
      <vt:lpstr>NumPy</vt:lpstr>
      <vt:lpstr>NumPy</vt:lpstr>
      <vt:lpstr>NumPy</vt:lpstr>
      <vt:lpstr>NumPy : Creating Matrices</vt:lpstr>
      <vt:lpstr>NumPy : Matrices Slicing</vt:lpstr>
      <vt:lpstr>NumPy : Operation</vt:lpstr>
      <vt:lpstr>NumPy : Operation</vt:lpstr>
      <vt:lpstr>NumPy : Operation</vt:lpstr>
      <vt:lpstr>NumPy </vt:lpstr>
      <vt:lpstr>NumPy </vt:lpstr>
      <vt:lpstr>NumPy : broadcasting</vt:lpstr>
      <vt:lpstr>NumPy : broadcasting</vt:lpstr>
      <vt:lpstr>NumPy : broadcasting</vt:lpstr>
      <vt:lpstr>NumPy </vt:lpstr>
      <vt:lpstr>assignment</vt:lpstr>
      <vt:lpstr>assignment</vt:lpstr>
      <vt:lpstr>PowerPoint 프레젠테이션</vt:lpstr>
      <vt:lpstr>PowerPoint 프레젠테이션</vt:lpstr>
      <vt:lpstr>Index Construction</vt:lpstr>
      <vt:lpstr>Index Construction</vt:lpstr>
      <vt:lpstr>Index Construction</vt:lpstr>
      <vt:lpstr>Index Construction</vt:lpstr>
      <vt:lpstr>Inverted Index Construction</vt:lpstr>
      <vt:lpstr>Inverted Index Construction</vt:lpstr>
      <vt:lpstr>Document Retrieval</vt:lpstr>
      <vt:lpstr>Document Retrieval</vt:lpstr>
      <vt:lpstr>Building tf-idf</vt:lpstr>
      <vt:lpstr>Building tf-idf</vt:lpstr>
      <vt:lpstr>Building tf-idf</vt:lpstr>
      <vt:lpstr>Building tf-idf</vt:lpstr>
      <vt:lpstr>Building tf-idf</vt:lpstr>
      <vt:lpstr>Building tf-idf</vt:lpstr>
      <vt:lpstr>Cosine-similarity</vt:lpstr>
      <vt:lpstr>Cosine-similarity</vt:lpstr>
      <vt:lpstr>Cosine-similarity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(2017) [Python]</dc:title>
  <dc:creator>이지민</dc:creator>
  <cp:lastModifiedBy>jh</cp:lastModifiedBy>
  <cp:revision>145</cp:revision>
  <dcterms:created xsi:type="dcterms:W3CDTF">2017-03-13T01:38:15Z</dcterms:created>
  <dcterms:modified xsi:type="dcterms:W3CDTF">2019-09-10T04:58:58Z</dcterms:modified>
</cp:coreProperties>
</file>