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8" r:id="rId4"/>
    <p:sldId id="271" r:id="rId5"/>
    <p:sldId id="270" r:id="rId6"/>
    <p:sldId id="272" r:id="rId7"/>
    <p:sldId id="273" r:id="rId8"/>
    <p:sldId id="27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9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9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60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13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33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8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 활용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2022.08.30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529" y="58997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6A7B8B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8458" y="776523"/>
            <a:ext cx="2943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6A7B8B"/>
                </a:solidFill>
              </a:rPr>
              <a:t>서술형 평가</a:t>
            </a:r>
            <a:endParaRPr lang="en-US" altLang="ko-KR" sz="2400" dirty="0" smtClean="0">
              <a:solidFill>
                <a:srgbClr val="6A7B8B"/>
              </a:solidFill>
            </a:endParaRPr>
          </a:p>
          <a:p>
            <a:endParaRPr lang="en-US" altLang="ko-KR" sz="800" dirty="0" smtClean="0">
              <a:solidFill>
                <a:srgbClr val="6A7B8B"/>
              </a:solidFill>
            </a:endParaRPr>
          </a:p>
          <a:p>
            <a:r>
              <a:rPr lang="en-US" altLang="ko-KR" sz="2000" dirty="0" smtClean="0">
                <a:solidFill>
                  <a:srgbClr val="6A7B8B"/>
                </a:solidFill>
              </a:rPr>
              <a:t> - </a:t>
            </a:r>
            <a:r>
              <a:rPr lang="ko-KR" altLang="en-US" dirty="0" smtClean="0">
                <a:solidFill>
                  <a:srgbClr val="6A7B8B"/>
                </a:solidFill>
              </a:rPr>
              <a:t>구조적 프로그래밍 언어 개요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sz="800" dirty="0" smtClean="0">
              <a:solidFill>
                <a:srgbClr val="6A7B8B"/>
              </a:solidFill>
            </a:endParaRPr>
          </a:p>
          <a:p>
            <a:r>
              <a:rPr lang="en-US" altLang="ko-KR" sz="2000" dirty="0">
                <a:solidFill>
                  <a:srgbClr val="6A7B8B"/>
                </a:solidFill>
              </a:rPr>
              <a:t> </a:t>
            </a:r>
            <a:r>
              <a:rPr lang="en-US" altLang="ko-KR" sz="2000" dirty="0" smtClean="0">
                <a:solidFill>
                  <a:srgbClr val="6A7B8B"/>
                </a:solidFill>
              </a:rPr>
              <a:t>- </a:t>
            </a:r>
            <a:r>
              <a:rPr lang="ko-KR" altLang="en-US" dirty="0" smtClean="0">
                <a:solidFill>
                  <a:srgbClr val="6A7B8B"/>
                </a:solidFill>
              </a:rPr>
              <a:t>객체지향 언어 개요 및 구성요소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sz="800" dirty="0" smtClean="0">
              <a:solidFill>
                <a:srgbClr val="6A7B8B"/>
              </a:solidFill>
            </a:endParaRPr>
          </a:p>
          <a:p>
            <a:r>
              <a:rPr lang="en-US" altLang="ko-KR" sz="2000" dirty="0">
                <a:solidFill>
                  <a:srgbClr val="6A7B8B"/>
                </a:solidFill>
              </a:rPr>
              <a:t> </a:t>
            </a:r>
            <a:r>
              <a:rPr lang="en-US" altLang="ko-KR" sz="2000" dirty="0" smtClean="0">
                <a:solidFill>
                  <a:srgbClr val="6A7B8B"/>
                </a:solidFill>
              </a:rPr>
              <a:t>- </a:t>
            </a:r>
            <a:r>
              <a:rPr lang="ko-KR" altLang="en-US" dirty="0" smtClean="0">
                <a:solidFill>
                  <a:srgbClr val="6A7B8B"/>
                </a:solidFill>
              </a:rPr>
              <a:t>스크립트 언어의 특징</a:t>
            </a:r>
            <a:endParaRPr lang="ko-KR" altLang="en-US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8458" y="2946838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6A7B8B"/>
                </a:solidFill>
              </a:rPr>
              <a:t>작업형</a:t>
            </a:r>
            <a:r>
              <a:rPr lang="ko-KR" altLang="en-US" sz="2400" dirty="0" smtClean="0">
                <a:solidFill>
                  <a:srgbClr val="6A7B8B"/>
                </a:solidFill>
              </a:rPr>
              <a:t> 평가</a:t>
            </a:r>
            <a:endParaRPr lang="en-US" altLang="ko-KR" sz="800" dirty="0" smtClean="0">
              <a:solidFill>
                <a:srgbClr val="6A7B8B"/>
              </a:solidFill>
            </a:endParaRPr>
          </a:p>
          <a:p>
            <a:r>
              <a:rPr lang="en-US" altLang="ko-KR" sz="2000" dirty="0" smtClean="0">
                <a:solidFill>
                  <a:srgbClr val="6A7B8B"/>
                </a:solidFill>
              </a:rPr>
              <a:t> - </a:t>
            </a:r>
            <a:r>
              <a:rPr lang="ko-KR" altLang="en-US" dirty="0" smtClean="0">
                <a:solidFill>
                  <a:srgbClr val="6A7B8B"/>
                </a:solidFill>
              </a:rPr>
              <a:t>별 출력 </a:t>
            </a:r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왼쪽 정렬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</a:p>
          <a:p>
            <a:endParaRPr lang="en-US" altLang="ko-KR" sz="800" dirty="0" smtClean="0">
              <a:solidFill>
                <a:srgbClr val="6A7B8B"/>
              </a:solidFill>
            </a:endParaRPr>
          </a:p>
          <a:p>
            <a:r>
              <a:rPr lang="en-US" altLang="ko-KR" sz="2000" dirty="0" smtClean="0">
                <a:solidFill>
                  <a:srgbClr val="6A7B8B"/>
                </a:solidFill>
              </a:rPr>
              <a:t> - </a:t>
            </a:r>
            <a:r>
              <a:rPr lang="ko-KR" altLang="en-US" dirty="0" smtClean="0">
                <a:solidFill>
                  <a:srgbClr val="6A7B8B"/>
                </a:solidFill>
              </a:rPr>
              <a:t>별 출력</a:t>
            </a:r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오른쪽 정렬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</a:p>
          <a:p>
            <a:endParaRPr lang="en-US" altLang="ko-KR" sz="800" dirty="0" smtClean="0">
              <a:solidFill>
                <a:srgbClr val="6A7B8B"/>
              </a:solidFill>
            </a:endParaRPr>
          </a:p>
          <a:p>
            <a:r>
              <a:rPr lang="en-US" altLang="ko-KR" sz="2000" dirty="0">
                <a:solidFill>
                  <a:srgbClr val="6A7B8B"/>
                </a:solidFill>
              </a:rPr>
              <a:t> </a:t>
            </a:r>
            <a:r>
              <a:rPr lang="en-US" altLang="ko-KR" sz="2000" dirty="0" smtClean="0">
                <a:solidFill>
                  <a:srgbClr val="6A7B8B"/>
                </a:solidFill>
              </a:rPr>
              <a:t>- </a:t>
            </a:r>
            <a:r>
              <a:rPr lang="ko-KR" altLang="en-US" dirty="0" smtClean="0">
                <a:solidFill>
                  <a:srgbClr val="6A7B8B"/>
                </a:solidFill>
              </a:rPr>
              <a:t>별 출력</a:t>
            </a:r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심화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ko-KR" altLang="en-US" dirty="0">
              <a:solidFill>
                <a:srgbClr val="6A7B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529" y="276028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6A7B8B"/>
                </a:solidFill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146450" y="64249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서술형  평가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구조적 프로그래밍 언어 개요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3;p6"/>
          <p:cNvSpPr/>
          <p:nvPr/>
        </p:nvSpPr>
        <p:spPr>
          <a:xfrm>
            <a:off x="146450" y="866720"/>
            <a:ext cx="8837006" cy="41701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311" y="1125200"/>
            <a:ext cx="84000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구조적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구조화된 </a:t>
            </a:r>
            <a:r>
              <a:rPr lang="ko-KR" altLang="en-US" dirty="0">
                <a:solidFill>
                  <a:schemeClr val="tx1"/>
                </a:solidFill>
              </a:rPr>
              <a:t>조직 </a:t>
            </a:r>
            <a:r>
              <a:rPr lang="ko-KR" altLang="en-US" dirty="0" smtClean="0">
                <a:solidFill>
                  <a:schemeClr val="tx1"/>
                </a:solidFill>
              </a:rPr>
              <a:t>체계처럼 프로그램이 </a:t>
            </a:r>
            <a:r>
              <a:rPr lang="ko-KR" altLang="en-US" dirty="0">
                <a:solidFill>
                  <a:schemeClr val="tx1"/>
                </a:solidFill>
              </a:rPr>
              <a:t>구조를 갖도록 만들어 나가는 프로그래밍 방법을 말한다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기본 </a:t>
            </a:r>
            <a:r>
              <a:rPr lang="ko-KR" altLang="en-US" dirty="0">
                <a:solidFill>
                  <a:schemeClr val="tx1"/>
                </a:solidFill>
              </a:rPr>
              <a:t>제어 구조인 순차 구조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선택 구조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 구조를 </a:t>
            </a:r>
            <a:r>
              <a:rPr lang="ko-KR" altLang="en-US" dirty="0" smtClean="0">
                <a:solidFill>
                  <a:schemeClr val="tx1"/>
                </a:solidFill>
              </a:rPr>
              <a:t>이용하여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</a:rPr>
              <a:t>프로그램의 </a:t>
            </a:r>
            <a:r>
              <a:rPr lang="ko-KR" altLang="en-US" dirty="0">
                <a:solidFill>
                  <a:schemeClr val="tx1"/>
                </a:solidFill>
              </a:rPr>
              <a:t>흐름을 구조화시키고 간결하게 만드는 방식으로 사용하는 언어이다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구조적 </a:t>
            </a:r>
            <a:r>
              <a:rPr lang="ko-KR" altLang="en-US" b="1" dirty="0">
                <a:solidFill>
                  <a:schemeClr val="tx1"/>
                </a:solidFill>
              </a:rPr>
              <a:t>프로그래밍 </a:t>
            </a:r>
            <a:r>
              <a:rPr lang="ko-KR" altLang="en-US" b="1" dirty="0" smtClean="0">
                <a:solidFill>
                  <a:schemeClr val="tx1"/>
                </a:solidFill>
              </a:rPr>
              <a:t>언어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프로그램이 </a:t>
            </a:r>
            <a:r>
              <a:rPr lang="ko-KR" altLang="en-US" dirty="0">
                <a:solidFill>
                  <a:schemeClr val="tx1"/>
                </a:solidFill>
              </a:rPr>
              <a:t>실행될 때 위에서 아래로 순서대로 실행되는 </a:t>
            </a:r>
            <a:r>
              <a:rPr lang="ko-KR" altLang="en-US" dirty="0" err="1">
                <a:solidFill>
                  <a:schemeClr val="tx1"/>
                </a:solidFill>
              </a:rPr>
              <a:t>절차식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언어이다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이를 </a:t>
            </a:r>
            <a:r>
              <a:rPr lang="ko-KR" altLang="en-US" dirty="0">
                <a:solidFill>
                  <a:schemeClr val="tx1"/>
                </a:solidFill>
              </a:rPr>
              <a:t>위해 하향식 방식을 이용하여 전달되는 명령어들을 사용하는 명령어 언어이다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구조화를 </a:t>
            </a:r>
            <a:r>
              <a:rPr lang="ko-KR" altLang="en-US" dirty="0">
                <a:solidFill>
                  <a:schemeClr val="tx1"/>
                </a:solidFill>
              </a:rPr>
              <a:t>시켜가며 함수를 이용해 독립적인 행위를 할 수 있는 작은 단위로 나누는 함수 중심 언어이다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146450" y="64249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서술형  평가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6" y="353588"/>
            <a:ext cx="2389087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언어 개요 및 구성요소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3;p6"/>
          <p:cNvSpPr/>
          <p:nvPr/>
        </p:nvSpPr>
        <p:spPr>
          <a:xfrm>
            <a:off x="146450" y="866720"/>
            <a:ext cx="8837006" cy="41701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311" y="1125200"/>
            <a:ext cx="789190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객체지향 프로그래밍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프로그래밍에서 </a:t>
            </a:r>
            <a:r>
              <a:rPr lang="ko-KR" altLang="en-US" dirty="0">
                <a:solidFill>
                  <a:schemeClr val="tx1"/>
                </a:solidFill>
              </a:rPr>
              <a:t>필요한 데이터를 </a:t>
            </a:r>
            <a:r>
              <a:rPr lang="ko-KR" altLang="en-US" dirty="0" smtClean="0">
                <a:solidFill>
                  <a:schemeClr val="tx1"/>
                </a:solidFill>
              </a:rPr>
              <a:t>추상화 시켜서 </a:t>
            </a:r>
            <a:r>
              <a:rPr lang="ko-KR" altLang="en-US" dirty="0">
                <a:solidFill>
                  <a:schemeClr val="tx1"/>
                </a:solidFill>
              </a:rPr>
              <a:t>상태와 행위를 가진 객체를 </a:t>
            </a:r>
            <a:r>
              <a:rPr lang="ko-KR" altLang="en-US" dirty="0" smtClean="0">
                <a:solidFill>
                  <a:schemeClr val="tx1"/>
                </a:solidFill>
              </a:rPr>
              <a:t>만들고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그 </a:t>
            </a:r>
            <a:r>
              <a:rPr lang="ko-KR" altLang="en-US" dirty="0">
                <a:solidFill>
                  <a:schemeClr val="tx1"/>
                </a:solidFill>
              </a:rPr>
              <a:t>객체들 간의 유기적인 메시지를 통해 상호작용 </a:t>
            </a:r>
            <a:r>
              <a:rPr lang="ko-KR" altLang="en-US" dirty="0" err="1">
                <a:solidFill>
                  <a:schemeClr val="tx1"/>
                </a:solidFill>
              </a:rPr>
              <a:t>로직을</a:t>
            </a:r>
            <a:r>
              <a:rPr lang="ko-KR" altLang="en-US" dirty="0">
                <a:solidFill>
                  <a:schemeClr val="tx1"/>
                </a:solidFill>
              </a:rPr>
              <a:t> 구성하는 프로그래밍 방법이다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구성요소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같은 </a:t>
            </a:r>
            <a:r>
              <a:rPr lang="ko-KR" altLang="en-US" dirty="0">
                <a:solidFill>
                  <a:schemeClr val="tx1"/>
                </a:solidFill>
              </a:rPr>
              <a:t>종류의 집단에 속하는 속성과 행위를 정의한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</a:rPr>
              <a:t>객체지향 </a:t>
            </a:r>
            <a:r>
              <a:rPr lang="ko-KR" altLang="en-US" dirty="0">
                <a:solidFill>
                  <a:schemeClr val="tx1"/>
                </a:solidFill>
              </a:rPr>
              <a:t>프로그램의 기본적인 사용자 정의 데이터 형인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클래스의 </a:t>
            </a:r>
            <a:r>
              <a:rPr lang="ko-KR" altLang="en-US" dirty="0">
                <a:solidFill>
                  <a:schemeClr val="tx1"/>
                </a:solidFill>
              </a:rPr>
              <a:t>인스턴스로 자신 고유의 데이터를 가지며 클래스에서 정의한 행위를 수행 가능한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객체를 </a:t>
            </a:r>
            <a:r>
              <a:rPr lang="ko-KR" altLang="en-US" dirty="0">
                <a:solidFill>
                  <a:schemeClr val="tx1"/>
                </a:solidFill>
              </a:rPr>
              <a:t>사용하여 특정 기능을 수행하면서 객체에 명령을 내리는 기능을 가진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ko-KR" altLang="en-US" dirty="0">
                <a:solidFill>
                  <a:schemeClr val="tx1"/>
                </a:solidFill>
              </a:rPr>
              <a:t>내부에 속한 객체들이 가진 데이터 값을 </a:t>
            </a:r>
            <a:r>
              <a:rPr lang="ko-KR" altLang="en-US" dirty="0" smtClean="0">
                <a:solidFill>
                  <a:schemeClr val="tx1"/>
                </a:solidFill>
              </a:rPr>
              <a:t>단위 별로 </a:t>
            </a:r>
            <a:r>
              <a:rPr lang="ko-KR" altLang="en-US" dirty="0">
                <a:solidFill>
                  <a:schemeClr val="tx1"/>
                </a:solidFill>
              </a:rPr>
              <a:t>정의한 </a:t>
            </a:r>
            <a:r>
              <a:rPr lang="ko-KR" altLang="en-US" dirty="0" smtClean="0">
                <a:solidFill>
                  <a:schemeClr val="tx1"/>
                </a:solidFill>
              </a:rPr>
              <a:t>것으로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ko-KR" altLang="en-US" dirty="0" smtClean="0">
                <a:solidFill>
                  <a:schemeClr val="tx1"/>
                </a:solidFill>
              </a:rPr>
              <a:t>성질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현재 상태 등에 대한 표현 값을 가지고 있는 속성 등이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146450" y="64249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서술형  평가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스크립트 언어의 특징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3;p6"/>
          <p:cNvSpPr/>
          <p:nvPr/>
        </p:nvSpPr>
        <p:spPr>
          <a:xfrm>
            <a:off x="146450" y="866720"/>
            <a:ext cx="8837006" cy="41701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311" y="1125200"/>
            <a:ext cx="85603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스크립트 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스크립트 </a:t>
            </a:r>
            <a:r>
              <a:rPr lang="ko-KR" altLang="en-US" dirty="0">
                <a:solidFill>
                  <a:schemeClr val="tx1"/>
                </a:solidFill>
              </a:rPr>
              <a:t>언어는 응용프로그램과 독립하여 </a:t>
            </a:r>
            <a:r>
              <a:rPr lang="ko-KR" altLang="en-US" dirty="0" smtClean="0">
                <a:solidFill>
                  <a:schemeClr val="tx1"/>
                </a:solidFill>
              </a:rPr>
              <a:t>사용되고 </a:t>
            </a:r>
            <a:r>
              <a:rPr lang="ko-KR" altLang="en-US" dirty="0">
                <a:solidFill>
                  <a:schemeClr val="tx1"/>
                </a:solidFill>
              </a:rPr>
              <a:t>다른 응용프로그램의 언어와 다른 언어로 사용되며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최종 </a:t>
            </a:r>
            <a:r>
              <a:rPr lang="ko-KR" altLang="en-US" dirty="0">
                <a:solidFill>
                  <a:schemeClr val="tx1"/>
                </a:solidFill>
              </a:rPr>
              <a:t>사용자가 응용프로그램의 동작을 사용자의 요구에 맞게 수행할 수 있도록 </a:t>
            </a:r>
            <a:r>
              <a:rPr lang="ko-KR" altLang="en-US" dirty="0" smtClean="0">
                <a:solidFill>
                  <a:schemeClr val="tx1"/>
                </a:solidFill>
              </a:rPr>
              <a:t>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스크립트 언어의 특징 </a:t>
            </a:r>
            <a:endParaRPr lang="ko-KR" altLang="en-US" b="1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코드를 </a:t>
            </a:r>
            <a:r>
              <a:rPr lang="ko-KR" altLang="en-US" dirty="0">
                <a:solidFill>
                  <a:schemeClr val="tx1"/>
                </a:solidFill>
              </a:rPr>
              <a:t>작성함과 동시에 인터프리터가 기계어로 번역하고 실행하는 인터프리터 </a:t>
            </a:r>
            <a:r>
              <a:rPr lang="ko-KR" altLang="en-US" dirty="0" smtClean="0">
                <a:solidFill>
                  <a:schemeClr val="tx1"/>
                </a:solidFill>
              </a:rPr>
              <a:t>언어이며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일반적으로 </a:t>
            </a:r>
            <a:r>
              <a:rPr lang="ko-KR" altLang="en-US" dirty="0">
                <a:solidFill>
                  <a:schemeClr val="tx1"/>
                </a:solidFill>
              </a:rPr>
              <a:t>빠르게 배우고 작성하기 위해 고안된 </a:t>
            </a:r>
            <a:r>
              <a:rPr lang="ko-KR" altLang="en-US" dirty="0" smtClean="0">
                <a:solidFill>
                  <a:schemeClr val="tx1"/>
                </a:solidFill>
              </a:rPr>
              <a:t>언어로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타 </a:t>
            </a:r>
            <a:r>
              <a:rPr lang="ko-KR" altLang="en-US" dirty="0">
                <a:solidFill>
                  <a:schemeClr val="tx1"/>
                </a:solidFill>
              </a:rPr>
              <a:t>프로그래밍 언어에 비해 단순한 구문과 의미를 </a:t>
            </a:r>
            <a:r>
              <a:rPr lang="ko-KR" altLang="en-US" dirty="0" smtClean="0">
                <a:solidFill>
                  <a:schemeClr val="tx1"/>
                </a:solidFill>
              </a:rPr>
              <a:t>내포하고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모든 </a:t>
            </a:r>
            <a:r>
              <a:rPr lang="ko-KR" altLang="en-US" dirty="0">
                <a:solidFill>
                  <a:schemeClr val="tx1"/>
                </a:solidFill>
              </a:rPr>
              <a:t>명령어가 기본 명령어 처리기에 의해 직접 처리되지 </a:t>
            </a:r>
            <a:r>
              <a:rPr lang="ko-KR" altLang="en-US" dirty="0" smtClean="0">
                <a:solidFill>
                  <a:schemeClr val="tx1"/>
                </a:solidFill>
              </a:rPr>
              <a:t>못하고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</a:t>
            </a:r>
            <a:r>
              <a:rPr lang="ko-KR" altLang="en-US" dirty="0" smtClean="0">
                <a:solidFill>
                  <a:schemeClr val="tx1"/>
                </a:solidFill>
              </a:rPr>
              <a:t>다른 </a:t>
            </a:r>
            <a:r>
              <a:rPr lang="ko-KR" altLang="en-US" dirty="0">
                <a:solidFill>
                  <a:schemeClr val="tx1"/>
                </a:solidFill>
              </a:rPr>
              <a:t>프로그램에 의해 </a:t>
            </a:r>
            <a:r>
              <a:rPr lang="ko-KR" altLang="en-US" dirty="0" err="1">
                <a:solidFill>
                  <a:schemeClr val="tx1"/>
                </a:solidFill>
              </a:rPr>
              <a:t>전처리가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필요해서 </a:t>
            </a:r>
            <a:r>
              <a:rPr lang="ko-KR" altLang="en-US" dirty="0" err="1" smtClean="0">
                <a:solidFill>
                  <a:schemeClr val="tx1"/>
                </a:solidFill>
              </a:rPr>
              <a:t>컴파일된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프로그램보다 실행 시간이 오래 걸린다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4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146450" y="64249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작업형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평가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 출력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정렬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3;p6"/>
          <p:cNvSpPr/>
          <p:nvPr/>
        </p:nvSpPr>
        <p:spPr>
          <a:xfrm>
            <a:off x="146450" y="866720"/>
            <a:ext cx="8837006" cy="41701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0" y="866720"/>
            <a:ext cx="5696557" cy="4170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007" y="866720"/>
            <a:ext cx="3140449" cy="22764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413295" y="3000102"/>
            <a:ext cx="1880235" cy="521900"/>
            <a:chOff x="3413295" y="3000102"/>
            <a:chExt cx="1880235" cy="521900"/>
          </a:xfrm>
        </p:grpSpPr>
        <p:cxnSp>
          <p:nvCxnSpPr>
            <p:cNvPr id="6" name="꺾인 연결선 5"/>
            <p:cNvCxnSpPr/>
            <p:nvPr/>
          </p:nvCxnSpPr>
          <p:spPr>
            <a:xfrm rot="10800000">
              <a:off x="3413295" y="3000102"/>
              <a:ext cx="1019102" cy="399232"/>
            </a:xfrm>
            <a:prstGeom prst="bent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32397" y="3275781"/>
              <a:ext cx="861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FF00"/>
                  </a:solidFill>
                </a:rPr>
                <a:t>입출력 준비</a:t>
              </a:r>
              <a:endParaRPr lang="ko-KR" altLang="en-US" sz="1000" dirty="0">
                <a:solidFill>
                  <a:srgbClr val="FFFF00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3413295" y="3152983"/>
              <a:ext cx="509551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3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146450" y="64249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작업형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평가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 출력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쪽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정렬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3;p6"/>
          <p:cNvSpPr/>
          <p:nvPr/>
        </p:nvSpPr>
        <p:spPr>
          <a:xfrm>
            <a:off x="146450" y="866720"/>
            <a:ext cx="8837006" cy="41701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0" y="866721"/>
            <a:ext cx="5510836" cy="4170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286" y="866719"/>
            <a:ext cx="3326170" cy="24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0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146450" y="64249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작업형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평가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 출력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심화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3;p6"/>
          <p:cNvSpPr/>
          <p:nvPr/>
        </p:nvSpPr>
        <p:spPr>
          <a:xfrm>
            <a:off x="146450" y="866720"/>
            <a:ext cx="8837006" cy="41701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0" y="866720"/>
            <a:ext cx="4992640" cy="4170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90" y="866719"/>
            <a:ext cx="3844366" cy="28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395</Words>
  <Application>Microsoft Office PowerPoint</Application>
  <PresentationFormat>화면 슬라이드 쇼(16:9)</PresentationFormat>
  <Paragraphs>93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17</cp:revision>
  <dcterms:modified xsi:type="dcterms:W3CDTF">2022-08-30T03:10:06Z</dcterms:modified>
</cp:coreProperties>
</file>