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8" r:id="rId4"/>
    <p:sldId id="286" r:id="rId5"/>
    <p:sldId id="287" r:id="rId6"/>
    <p:sldId id="270" r:id="rId7"/>
    <p:sldId id="288" r:id="rId8"/>
    <p:sldId id="293" r:id="rId9"/>
    <p:sldId id="289" r:id="rId10"/>
    <p:sldId id="294" r:id="rId11"/>
    <p:sldId id="295" r:id="rId12"/>
    <p:sldId id="296" r:id="rId13"/>
    <p:sldId id="297" r:id="rId14"/>
    <p:sldId id="298" r:id="rId15"/>
    <p:sldId id="27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6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063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733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476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7952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2361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2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75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0577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09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360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8564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16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1802430" y="1733817"/>
            <a:ext cx="5757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프로그램 구현</a:t>
            </a:r>
            <a:endParaRPr sz="4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2022.1</a:t>
            </a:r>
            <a:r>
              <a:rPr lang="en-US" altLang="ko-KR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</a:t>
            </a: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 및 동작 화면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student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9794" y="4423651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6A7B8B"/>
                </a:solidFill>
              </a:rPr>
              <a:t>student.jsp</a:t>
            </a:r>
            <a:r>
              <a:rPr lang="en-US" altLang="ko-KR" dirty="0" smtClean="0">
                <a:solidFill>
                  <a:srgbClr val="6A7B8B"/>
                </a:solidFill>
              </a:rPr>
              <a:t>(html</a:t>
            </a:r>
            <a:r>
              <a:rPr lang="ko-KR" altLang="en-US" dirty="0" smtClean="0">
                <a:solidFill>
                  <a:srgbClr val="6A7B8B"/>
                </a:solidFill>
              </a:rPr>
              <a:t>부</a:t>
            </a:r>
            <a:r>
              <a:rPr lang="en-US" altLang="ko-KR" dirty="0" smtClean="0">
                <a:solidFill>
                  <a:srgbClr val="6A7B8B"/>
                </a:solidFill>
              </a:rPr>
              <a:t>)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258" y="1630344"/>
            <a:ext cx="2264256" cy="26905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630" y="712969"/>
            <a:ext cx="3123158" cy="8057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62089" y="4432541"/>
            <a:ext cx="2494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</a:t>
            </a:r>
            <a:r>
              <a:rPr lang="en-US" altLang="ko-KR" dirty="0" err="1" smtClean="0"/>
              <a:t>headerLink.jsp</a:t>
            </a:r>
            <a:r>
              <a:rPr lang="en-US" altLang="ko-KR" dirty="0"/>
              <a:t>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실제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11" y="916693"/>
            <a:ext cx="3869408" cy="33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 및 동작 화면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student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6673" y="4428581"/>
            <a:ext cx="224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stdTable.js</a:t>
            </a:r>
          </a:p>
          <a:p>
            <a:r>
              <a:rPr lang="en-US" altLang="ko-KR" dirty="0" smtClean="0">
                <a:solidFill>
                  <a:srgbClr val="6A7B8B"/>
                </a:solidFill>
              </a:rPr>
              <a:t>(</a:t>
            </a:r>
            <a:r>
              <a:rPr lang="ko-KR" altLang="en-US" dirty="0" smtClean="0">
                <a:solidFill>
                  <a:srgbClr val="6A7B8B"/>
                </a:solidFill>
              </a:rPr>
              <a:t>테이블 생성 및 </a:t>
            </a:r>
            <a:r>
              <a:rPr lang="ko-KR" altLang="en-US" dirty="0" err="1" smtClean="0">
                <a:solidFill>
                  <a:srgbClr val="6A7B8B"/>
                </a:solidFill>
              </a:rPr>
              <a:t>삭제버튼</a:t>
            </a:r>
            <a:r>
              <a:rPr lang="en-US" altLang="ko-KR" dirty="0" smtClean="0">
                <a:solidFill>
                  <a:srgbClr val="6A7B8B"/>
                </a:solidFill>
              </a:rPr>
              <a:t>)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151" y="4427618"/>
            <a:ext cx="19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6A7B8B"/>
                </a:solidFill>
              </a:rPr>
              <a:t>student.jsp</a:t>
            </a:r>
            <a:r>
              <a:rPr lang="en-US" altLang="ko-KR" dirty="0" smtClean="0">
                <a:solidFill>
                  <a:srgbClr val="6A7B8B"/>
                </a:solidFill>
              </a:rPr>
              <a:t> (</a:t>
            </a:r>
            <a:r>
              <a:rPr lang="ko-KR" altLang="en-US" dirty="0" err="1" smtClean="0">
                <a:solidFill>
                  <a:srgbClr val="6A7B8B"/>
                </a:solidFill>
              </a:rPr>
              <a:t>기능할당</a:t>
            </a:r>
            <a:r>
              <a:rPr lang="en-US" altLang="ko-KR" dirty="0" smtClean="0">
                <a:solidFill>
                  <a:srgbClr val="6A7B8B"/>
                </a:solidFill>
              </a:rPr>
              <a:t>)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3634" y="4421363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6A7B8B"/>
                </a:solidFill>
              </a:rPr>
              <a:t>registerStdProc.jsp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Ajax </a:t>
            </a:r>
            <a:r>
              <a:rPr lang="ko-KR" altLang="en-US" dirty="0" smtClean="0">
                <a:solidFill>
                  <a:srgbClr val="6A7B8B"/>
                </a:solidFill>
              </a:rPr>
              <a:t>요청에 응답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0" y="930786"/>
            <a:ext cx="2839437" cy="33965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176" y="930786"/>
            <a:ext cx="2958024" cy="33965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909" y="923213"/>
            <a:ext cx="3018467" cy="340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 및 동작 화면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student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4729" y="4335646"/>
            <a:ext cx="2297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CollegeDAO.java, Sql.java</a:t>
            </a:r>
          </a:p>
          <a:p>
            <a:r>
              <a:rPr lang="en-US" altLang="ko-KR" dirty="0" smtClean="0">
                <a:solidFill>
                  <a:srgbClr val="6A7B8B"/>
                </a:solidFill>
              </a:rPr>
              <a:t>Student </a:t>
            </a:r>
            <a:r>
              <a:rPr lang="ko-KR" altLang="en-US" dirty="0" smtClean="0">
                <a:solidFill>
                  <a:srgbClr val="6A7B8B"/>
                </a:solidFill>
              </a:rPr>
              <a:t>기능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151" y="4427618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stdTable.js</a:t>
            </a:r>
            <a:endParaRPr lang="en-US" altLang="ko-KR" dirty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(</a:t>
            </a:r>
            <a:r>
              <a:rPr lang="ko-KR" altLang="en-US" dirty="0" smtClean="0">
                <a:solidFill>
                  <a:srgbClr val="6A7B8B"/>
                </a:solidFill>
              </a:rPr>
              <a:t>등록 버튼</a:t>
            </a:r>
            <a:r>
              <a:rPr lang="en-US" altLang="ko-KR" dirty="0" smtClean="0">
                <a:solidFill>
                  <a:srgbClr val="6A7B8B"/>
                </a:solidFill>
              </a:rPr>
              <a:t>)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2" y="905393"/>
            <a:ext cx="2901213" cy="33298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937" y="905393"/>
            <a:ext cx="5713168" cy="4911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936" y="1612669"/>
            <a:ext cx="2836508" cy="26225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066" y="1604333"/>
            <a:ext cx="2789039" cy="263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 및 동작 화면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lecture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동작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46189" y="4569716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실제 동작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2" y="878862"/>
            <a:ext cx="2342314" cy="37551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256" y="878862"/>
            <a:ext cx="2330668" cy="32333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925" y="854868"/>
            <a:ext cx="1703934" cy="20638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057" y="2883660"/>
            <a:ext cx="1828800" cy="9715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857" y="878862"/>
            <a:ext cx="2524139" cy="29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 및 동작 화면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register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81546" y="200879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Sql.java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7" y="885026"/>
            <a:ext cx="4690260" cy="10971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374" y="885026"/>
            <a:ext cx="3009900" cy="2352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97454" y="3393993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RegBean.java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49" y="2380456"/>
            <a:ext cx="3924514" cy="252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0;p1"/>
          <p:cNvSpPr txBox="1"/>
          <p:nvPr/>
        </p:nvSpPr>
        <p:spPr>
          <a:xfrm>
            <a:off x="4572000" y="388676"/>
            <a:ext cx="4488238" cy="461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</a:t>
            </a:r>
            <a:endParaRPr lang="en-US" altLang="ko-KR" sz="28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프로그램 구현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College</a:t>
            </a: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16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 Dong </a:t>
            </a:r>
            <a:r>
              <a:rPr lang="en-US" altLang="ko-KR" sz="16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Geun</a:t>
            </a:r>
            <a:endParaRPr lang="en-US" altLang="ko-KR" sz="12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altLang="ko-KR" sz="11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GreenAcademy</a:t>
            </a:r>
            <a:endParaRPr lang="en-US" altLang="ko-KR" sz="11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>
              <a:buSzPts val="4400"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2022.11.08</a:t>
            </a:r>
            <a:endParaRPr lang="en-US" altLang="ko-KR" sz="11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2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731814" y="701153"/>
            <a:ext cx="2726214" cy="1171434"/>
            <a:chOff x="4648529" y="589974"/>
            <a:chExt cx="2726214" cy="1171434"/>
          </a:xfrm>
        </p:grpSpPr>
        <p:sp>
          <p:nvSpPr>
            <p:cNvPr id="9" name="TextBox 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458" y="776523"/>
              <a:ext cx="211628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프로젝트 생성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sz="2000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프로젝트 구조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ko-KR" altLang="en-US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구조 상세</a:t>
              </a:r>
              <a:endParaRPr lang="en-US" altLang="ko-KR" dirty="0">
                <a:solidFill>
                  <a:srgbClr val="6A7B8B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797930" y="2760289"/>
            <a:ext cx="3904421" cy="1294545"/>
            <a:chOff x="4648529" y="589974"/>
            <a:chExt cx="3904421" cy="1294545"/>
          </a:xfrm>
        </p:grpSpPr>
        <p:sp>
          <p:nvSpPr>
            <p:cNvPr id="21" name="TextBox 20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2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8458" y="776523"/>
              <a:ext cx="329449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화면 구현 및 동작 화면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lecture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구현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student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구현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register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구현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생성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구조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6382" y="273100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DB </a:t>
            </a:r>
            <a:r>
              <a:rPr lang="ko-KR" altLang="en-US" dirty="0" smtClean="0">
                <a:solidFill>
                  <a:srgbClr val="6A7B8B"/>
                </a:solidFill>
              </a:rPr>
              <a:t>관련 클래스들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4932" y="2409449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기능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7804" y="3783362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모듈화 된 파일들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84932" y="452059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메인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8" y="907993"/>
            <a:ext cx="1807414" cy="408293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1634070" y="1977929"/>
            <a:ext cx="1377202" cy="7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634070" y="3529510"/>
            <a:ext cx="1544660" cy="307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1624365" y="4167868"/>
            <a:ext cx="1554365" cy="3739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035918" y="2086495"/>
            <a:ext cx="1452940" cy="1761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035918" y="4031673"/>
            <a:ext cx="1331631" cy="193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785" y="882038"/>
            <a:ext cx="1647825" cy="1790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173" y="3493026"/>
            <a:ext cx="1219200" cy="885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172" y="1103464"/>
            <a:ext cx="1581150" cy="119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생성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 상세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1" y="857419"/>
            <a:ext cx="2930396" cy="16232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7298" y="2543963"/>
            <a:ext cx="3313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6A7B8B"/>
                </a:solidFill>
              </a:rPr>
              <a:t>톰캣</a:t>
            </a:r>
            <a:r>
              <a:rPr lang="ko-KR" altLang="en-US" dirty="0" smtClean="0">
                <a:solidFill>
                  <a:srgbClr val="6A7B8B"/>
                </a:solidFill>
              </a:rPr>
              <a:t> 서버 </a:t>
            </a:r>
            <a:r>
              <a:rPr lang="en-US" altLang="ko-KR" dirty="0" smtClean="0">
                <a:solidFill>
                  <a:srgbClr val="6A7B8B"/>
                </a:solidFill>
              </a:rPr>
              <a:t>context.xml</a:t>
            </a:r>
            <a:r>
              <a:rPr lang="ko-KR" altLang="en-US" dirty="0" smtClean="0">
                <a:solidFill>
                  <a:srgbClr val="6A7B8B"/>
                </a:solidFill>
              </a:rPr>
              <a:t>에 커넥션 풀 생성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8131" y="4675150"/>
            <a:ext cx="3082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_</a:t>
            </a:r>
            <a:r>
              <a:rPr lang="en-US" altLang="ko-KR" dirty="0" err="1" smtClean="0">
                <a:solidFill>
                  <a:srgbClr val="6A7B8B"/>
                </a:solidFill>
              </a:rPr>
              <a:t>headerLink.jsp</a:t>
            </a:r>
            <a:r>
              <a:rPr lang="en-US" altLang="ko-KR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파일과 본문 </a:t>
            </a:r>
            <a:r>
              <a:rPr lang="ko-KR" altLang="en-US" dirty="0" err="1" smtClean="0">
                <a:solidFill>
                  <a:srgbClr val="6A7B8B"/>
                </a:solidFill>
              </a:rPr>
              <a:t>임포트</a:t>
            </a:r>
            <a:r>
              <a:rPr lang="ko-KR" altLang="en-US" dirty="0" smtClean="0">
                <a:solidFill>
                  <a:srgbClr val="6A7B8B"/>
                </a:solidFill>
              </a:rPr>
              <a:t> 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3" y="2907432"/>
            <a:ext cx="3857625" cy="1019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2" y="3990494"/>
            <a:ext cx="3857625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129" y="2907432"/>
            <a:ext cx="3251402" cy="171518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451616" y="2448209"/>
            <a:ext cx="410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Bean </a:t>
            </a:r>
            <a:r>
              <a:rPr lang="ko-KR" altLang="en-US" dirty="0" smtClean="0">
                <a:solidFill>
                  <a:srgbClr val="6A7B8B"/>
                </a:solidFill>
              </a:rPr>
              <a:t>클래스</a:t>
            </a:r>
            <a:r>
              <a:rPr lang="en-US" altLang="ko-KR" dirty="0" smtClean="0">
                <a:solidFill>
                  <a:srgbClr val="6A7B8B"/>
                </a:solidFill>
              </a:rPr>
              <a:t>, </a:t>
            </a:r>
            <a:r>
              <a:rPr lang="ko-KR" altLang="en-US" dirty="0" smtClean="0">
                <a:solidFill>
                  <a:srgbClr val="6A7B8B"/>
                </a:solidFill>
              </a:rPr>
              <a:t>추가 필드 및 </a:t>
            </a:r>
            <a:r>
              <a:rPr lang="ko-KR" altLang="en-US" dirty="0" err="1" smtClean="0">
                <a:solidFill>
                  <a:srgbClr val="6A7B8B"/>
                </a:solidFill>
              </a:rPr>
              <a:t>생성자로</a:t>
            </a:r>
            <a:r>
              <a:rPr lang="ko-KR" altLang="en-US" dirty="0" smtClean="0">
                <a:solidFill>
                  <a:srgbClr val="6A7B8B"/>
                </a:solidFill>
              </a:rPr>
              <a:t> 확장성 증가 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01165" y="4656654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JS </a:t>
            </a:r>
            <a:r>
              <a:rPr lang="ko-KR" altLang="en-US" dirty="0" smtClean="0">
                <a:solidFill>
                  <a:srgbClr val="6A7B8B"/>
                </a:solidFill>
              </a:rPr>
              <a:t>파일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369" y="844483"/>
            <a:ext cx="1890094" cy="14947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5124" y="929847"/>
            <a:ext cx="3133701" cy="14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생성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 상세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32565" y="4473281"/>
            <a:ext cx="5977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DAO, </a:t>
            </a:r>
            <a:r>
              <a:rPr lang="en-US" altLang="ko-KR" dirty="0" err="1" smtClean="0">
                <a:solidFill>
                  <a:srgbClr val="6A7B8B"/>
                </a:solidFill>
              </a:rPr>
              <a:t>Sql</a:t>
            </a:r>
            <a:r>
              <a:rPr lang="en-US" altLang="ko-KR" dirty="0" smtClean="0">
                <a:solidFill>
                  <a:srgbClr val="6A7B8B"/>
                </a:solidFill>
              </a:rPr>
              <a:t>, Bean</a:t>
            </a:r>
            <a:r>
              <a:rPr lang="ko-KR" altLang="en-US" dirty="0" smtClean="0">
                <a:solidFill>
                  <a:srgbClr val="6A7B8B"/>
                </a:solidFill>
              </a:rPr>
              <a:t>으로 </a:t>
            </a:r>
            <a:r>
              <a:rPr lang="ko-KR" altLang="en-US" dirty="0">
                <a:solidFill>
                  <a:srgbClr val="6A7B8B"/>
                </a:solidFill>
              </a:rPr>
              <a:t>구현해 </a:t>
            </a:r>
            <a:r>
              <a:rPr lang="ko-KR" altLang="en-US" dirty="0" smtClean="0">
                <a:solidFill>
                  <a:srgbClr val="6A7B8B"/>
                </a:solidFill>
              </a:rPr>
              <a:t>성능을 높이고 유지보수에 용이한 </a:t>
            </a:r>
            <a:r>
              <a:rPr lang="ko-KR" altLang="en-US" dirty="0">
                <a:solidFill>
                  <a:srgbClr val="6A7B8B"/>
                </a:solidFill>
              </a:rPr>
              <a:t>코드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4" y="948949"/>
            <a:ext cx="3227105" cy="33585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306" y="948949"/>
            <a:ext cx="4481984" cy="20478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451" y="3120967"/>
            <a:ext cx="4501839" cy="116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 및 동작 화면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lecture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9794" y="4423651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6A7B8B"/>
                </a:solidFill>
              </a:rPr>
              <a:t>student.jsp</a:t>
            </a:r>
            <a:r>
              <a:rPr lang="en-US" altLang="ko-KR" dirty="0" smtClean="0">
                <a:solidFill>
                  <a:srgbClr val="6A7B8B"/>
                </a:solidFill>
              </a:rPr>
              <a:t>(html</a:t>
            </a:r>
            <a:r>
              <a:rPr lang="ko-KR" altLang="en-US" dirty="0" smtClean="0">
                <a:solidFill>
                  <a:srgbClr val="6A7B8B"/>
                </a:solidFill>
              </a:rPr>
              <a:t>부</a:t>
            </a:r>
            <a:r>
              <a:rPr lang="en-US" altLang="ko-KR" dirty="0" smtClean="0">
                <a:solidFill>
                  <a:srgbClr val="6A7B8B"/>
                </a:solidFill>
              </a:rPr>
              <a:t>)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52" y="993527"/>
            <a:ext cx="3929737" cy="33273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528" y="712969"/>
            <a:ext cx="3123158" cy="8057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62089" y="4432541"/>
            <a:ext cx="2494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</a:t>
            </a:r>
            <a:r>
              <a:rPr lang="en-US" altLang="ko-KR" dirty="0" err="1" smtClean="0"/>
              <a:t>headerLink.jsp</a:t>
            </a:r>
            <a:r>
              <a:rPr lang="en-US" altLang="ko-KR" dirty="0"/>
              <a:t>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실제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625" y="1746722"/>
            <a:ext cx="2982964" cy="245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 및 동작 화면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lecture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6" y="930787"/>
            <a:ext cx="2842173" cy="33965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496" y="930786"/>
            <a:ext cx="2942705" cy="33965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308" y="930786"/>
            <a:ext cx="2997584" cy="33965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76673" y="4428581"/>
            <a:ext cx="224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lecTable.js</a:t>
            </a:r>
          </a:p>
          <a:p>
            <a:r>
              <a:rPr lang="en-US" altLang="ko-KR" dirty="0" smtClean="0">
                <a:solidFill>
                  <a:srgbClr val="6A7B8B"/>
                </a:solidFill>
              </a:rPr>
              <a:t>(</a:t>
            </a:r>
            <a:r>
              <a:rPr lang="ko-KR" altLang="en-US" dirty="0" smtClean="0">
                <a:solidFill>
                  <a:srgbClr val="6A7B8B"/>
                </a:solidFill>
              </a:rPr>
              <a:t>테이블 생성 및 </a:t>
            </a:r>
            <a:r>
              <a:rPr lang="ko-KR" altLang="en-US" dirty="0" err="1" smtClean="0">
                <a:solidFill>
                  <a:srgbClr val="6A7B8B"/>
                </a:solidFill>
              </a:rPr>
              <a:t>삭제버튼</a:t>
            </a:r>
            <a:r>
              <a:rPr lang="en-US" altLang="ko-KR" dirty="0" smtClean="0">
                <a:solidFill>
                  <a:srgbClr val="6A7B8B"/>
                </a:solidFill>
              </a:rPr>
              <a:t>)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151" y="4427618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6A7B8B"/>
                </a:solidFill>
              </a:rPr>
              <a:t>Lecture.jsp</a:t>
            </a:r>
            <a:r>
              <a:rPr lang="en-US" altLang="ko-KR" dirty="0" smtClean="0">
                <a:solidFill>
                  <a:srgbClr val="6A7B8B"/>
                </a:solidFill>
              </a:rPr>
              <a:t> (</a:t>
            </a:r>
            <a:r>
              <a:rPr lang="ko-KR" altLang="en-US" dirty="0" err="1" smtClean="0">
                <a:solidFill>
                  <a:srgbClr val="6A7B8B"/>
                </a:solidFill>
              </a:rPr>
              <a:t>기능할당</a:t>
            </a:r>
            <a:r>
              <a:rPr lang="en-US" altLang="ko-KR" dirty="0" smtClean="0">
                <a:solidFill>
                  <a:srgbClr val="6A7B8B"/>
                </a:solidFill>
              </a:rPr>
              <a:t>)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3634" y="4421363"/>
            <a:ext cx="1717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6A7B8B"/>
                </a:solidFill>
              </a:rPr>
              <a:t>registerLecProc.jsp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Ajax </a:t>
            </a:r>
            <a:r>
              <a:rPr lang="ko-KR" altLang="en-US" dirty="0" smtClean="0">
                <a:solidFill>
                  <a:srgbClr val="6A7B8B"/>
                </a:solidFill>
              </a:rPr>
              <a:t>요청에 응답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 및 동작 화면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lecture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4729" y="4335646"/>
            <a:ext cx="2297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CollegeDAO.java, Sql.java</a:t>
            </a:r>
          </a:p>
          <a:p>
            <a:r>
              <a:rPr lang="en-US" altLang="ko-KR" dirty="0" smtClean="0">
                <a:solidFill>
                  <a:srgbClr val="6A7B8B"/>
                </a:solidFill>
              </a:rPr>
              <a:t>Lecture </a:t>
            </a:r>
            <a:r>
              <a:rPr lang="ko-KR" altLang="en-US" dirty="0" smtClean="0">
                <a:solidFill>
                  <a:srgbClr val="6A7B8B"/>
                </a:solidFill>
              </a:rPr>
              <a:t>기능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151" y="4427618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lecTable.js</a:t>
            </a:r>
            <a:endParaRPr lang="en-US" altLang="ko-KR" dirty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(</a:t>
            </a:r>
            <a:r>
              <a:rPr lang="ko-KR" altLang="en-US" dirty="0" smtClean="0">
                <a:solidFill>
                  <a:srgbClr val="6A7B8B"/>
                </a:solidFill>
              </a:rPr>
              <a:t>등록 버튼</a:t>
            </a:r>
            <a:r>
              <a:rPr lang="en-US" altLang="ko-KR" dirty="0" smtClean="0">
                <a:solidFill>
                  <a:srgbClr val="6A7B8B"/>
                </a:solidFill>
              </a:rPr>
              <a:t>)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1" y="912626"/>
            <a:ext cx="2591144" cy="3411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742" y="912626"/>
            <a:ext cx="5556182" cy="4912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742" y="1778705"/>
            <a:ext cx="2699424" cy="24437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833" y="1778705"/>
            <a:ext cx="2778091" cy="24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 및 동작 화면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lecture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동작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46189" y="4569716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실제 동작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6" y="930788"/>
            <a:ext cx="1741835" cy="34942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226" y="930788"/>
            <a:ext cx="1733550" cy="31203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471" y="930788"/>
            <a:ext cx="1854839" cy="18622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6471" y="2941146"/>
            <a:ext cx="1828800" cy="857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080" y="930787"/>
            <a:ext cx="2896813" cy="37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302</Words>
  <Application>Microsoft Office PowerPoint</Application>
  <PresentationFormat>화면 슬라이드 쇼(16:9)</PresentationFormat>
  <Paragraphs>116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111</cp:revision>
  <dcterms:modified xsi:type="dcterms:W3CDTF">2022-11-08T04:27:12Z</dcterms:modified>
</cp:coreProperties>
</file>