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59" r:id="rId5"/>
    <p:sldId id="309" r:id="rId6"/>
    <p:sldId id="310" r:id="rId7"/>
    <p:sldId id="312" r:id="rId8"/>
    <p:sldId id="313" r:id="rId9"/>
    <p:sldId id="316" r:id="rId10"/>
    <p:sldId id="314" r:id="rId11"/>
    <p:sldId id="315" r:id="rId12"/>
    <p:sldId id="260" r:id="rId13"/>
    <p:sldId id="261" r:id="rId14"/>
    <p:sldId id="318" r:id="rId15"/>
    <p:sldId id="319" r:id="rId16"/>
    <p:sldId id="320" r:id="rId17"/>
    <p:sldId id="321" r:id="rId18"/>
    <p:sldId id="322" r:id="rId19"/>
    <p:sldId id="262" r:id="rId20"/>
    <p:sldId id="263" r:id="rId21"/>
    <p:sldId id="264" r:id="rId22"/>
    <p:sldId id="266" r:id="rId23"/>
    <p:sldId id="267" r:id="rId24"/>
    <p:sldId id="273" r:id="rId25"/>
    <p:sldId id="278" r:id="rId26"/>
    <p:sldId id="317" r:id="rId27"/>
  </p:sldIdLst>
  <p:sldSz cx="6911975" cy="3887788"/>
  <p:notesSz cx="7556500" cy="10680700"/>
  <p:embeddedFontLst>
    <p:embeddedFont>
      <p:font typeface="맑은 고딕" panose="020B0503020000020004" pitchFamily="50" charset="-127"/>
      <p:regular r:id="rId30"/>
      <p:bold r:id="rId31"/>
    </p:embeddedFont>
    <p:embeddedFont>
      <p:font typeface="IHPDMS+NanumGothic" panose="020B0600000101010101" charset="-127"/>
      <p:regular r:id="rId32"/>
    </p:embeddedFont>
    <p:embeddedFont>
      <p:font typeface="LUOGFN+NanumGothic" panose="020B0600000101010101" charset="-127"/>
      <p:regular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EFWDSD+NanumGothicBold" panose="020B0600000101010101" charset="-127"/>
      <p:regular r:id="rId38"/>
    </p:embeddedFont>
  </p:embeddedFontLst>
  <p:defaultTextStyle>
    <a:defPPr>
      <a:defRPr lang="ko-KR"/>
    </a:defPPr>
    <a:lvl1pPr marL="0" algn="l" defTabSz="541211" rtl="0" eaLnBrk="1" latinLnBrk="1" hangingPunct="1">
      <a:defRPr sz="1066" kern="1200">
        <a:solidFill>
          <a:schemeClr val="tx1"/>
        </a:solidFill>
        <a:latin typeface="+mn-lt"/>
        <a:ea typeface="+mn-ea"/>
        <a:cs typeface="+mn-cs"/>
      </a:defRPr>
    </a:lvl1pPr>
    <a:lvl2pPr marL="270607" algn="l" defTabSz="541211" rtl="0" eaLnBrk="1" latinLnBrk="1" hangingPunct="1">
      <a:defRPr sz="1066" kern="1200">
        <a:solidFill>
          <a:schemeClr val="tx1"/>
        </a:solidFill>
        <a:latin typeface="+mn-lt"/>
        <a:ea typeface="+mn-ea"/>
        <a:cs typeface="+mn-cs"/>
      </a:defRPr>
    </a:lvl2pPr>
    <a:lvl3pPr marL="541211" algn="l" defTabSz="541211" rtl="0" eaLnBrk="1" latinLnBrk="1" hangingPunct="1">
      <a:defRPr sz="1066" kern="1200">
        <a:solidFill>
          <a:schemeClr val="tx1"/>
        </a:solidFill>
        <a:latin typeface="+mn-lt"/>
        <a:ea typeface="+mn-ea"/>
        <a:cs typeface="+mn-cs"/>
      </a:defRPr>
    </a:lvl3pPr>
    <a:lvl4pPr marL="811819" algn="l" defTabSz="541211" rtl="0" eaLnBrk="1" latinLnBrk="1" hangingPunct="1">
      <a:defRPr sz="1066" kern="1200">
        <a:solidFill>
          <a:schemeClr val="tx1"/>
        </a:solidFill>
        <a:latin typeface="+mn-lt"/>
        <a:ea typeface="+mn-ea"/>
        <a:cs typeface="+mn-cs"/>
      </a:defRPr>
    </a:lvl4pPr>
    <a:lvl5pPr marL="1082425" algn="l" defTabSz="541211" rtl="0" eaLnBrk="1" latinLnBrk="1" hangingPunct="1">
      <a:defRPr sz="1066" kern="1200">
        <a:solidFill>
          <a:schemeClr val="tx1"/>
        </a:solidFill>
        <a:latin typeface="+mn-lt"/>
        <a:ea typeface="+mn-ea"/>
        <a:cs typeface="+mn-cs"/>
      </a:defRPr>
    </a:lvl5pPr>
    <a:lvl6pPr marL="1353030" algn="l" defTabSz="541211" rtl="0" eaLnBrk="1" latinLnBrk="1" hangingPunct="1">
      <a:defRPr sz="1066" kern="1200">
        <a:solidFill>
          <a:schemeClr val="tx1"/>
        </a:solidFill>
        <a:latin typeface="+mn-lt"/>
        <a:ea typeface="+mn-ea"/>
        <a:cs typeface="+mn-cs"/>
      </a:defRPr>
    </a:lvl6pPr>
    <a:lvl7pPr marL="1623636" algn="l" defTabSz="541211" rtl="0" eaLnBrk="1" latinLnBrk="1" hangingPunct="1">
      <a:defRPr sz="1066" kern="1200">
        <a:solidFill>
          <a:schemeClr val="tx1"/>
        </a:solidFill>
        <a:latin typeface="+mn-lt"/>
        <a:ea typeface="+mn-ea"/>
        <a:cs typeface="+mn-cs"/>
      </a:defRPr>
    </a:lvl7pPr>
    <a:lvl8pPr marL="1894243" algn="l" defTabSz="541211" rtl="0" eaLnBrk="1" latinLnBrk="1" hangingPunct="1">
      <a:defRPr sz="1066" kern="1200">
        <a:solidFill>
          <a:schemeClr val="tx1"/>
        </a:solidFill>
        <a:latin typeface="+mn-lt"/>
        <a:ea typeface="+mn-ea"/>
        <a:cs typeface="+mn-cs"/>
      </a:defRPr>
    </a:lvl8pPr>
    <a:lvl9pPr marL="2164847" algn="l" defTabSz="541211" rtl="0" eaLnBrk="1" latinLnBrk="1" hangingPunct="1">
      <a:defRPr sz="106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4" userDrawn="1">
          <p15:clr>
            <a:srgbClr val="A4A3A4"/>
          </p15:clr>
        </p15:guide>
        <p15:guide id="2" pos="22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4F48"/>
    <a:srgbClr val="E7E200"/>
    <a:srgbClr val="CCCC00"/>
    <a:srgbClr val="F1F1EB"/>
    <a:srgbClr val="6656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416" autoAdjust="0"/>
  </p:normalViewPr>
  <p:slideViewPr>
    <p:cSldViewPr>
      <p:cViewPr>
        <p:scale>
          <a:sx n="125" d="100"/>
          <a:sy n="125" d="100"/>
        </p:scale>
        <p:origin x="2034" y="468"/>
      </p:cViewPr>
      <p:guideLst>
        <p:guide orient="horz" pos="1154"/>
        <p:guide pos="22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279900" y="0"/>
            <a:ext cx="3275013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ACBAB-5519-4F85-BCCE-56A889AC85AA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10145713"/>
            <a:ext cx="3275013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279900" y="10145713"/>
            <a:ext cx="3275013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9E36A1-3C65-42D1-A0E0-3C0B5337D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7319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06A45-87AC-4313-9440-7377C960127E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574675" y="1335088"/>
            <a:ext cx="6407150" cy="3605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140325"/>
            <a:ext cx="6045200" cy="42052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45713"/>
            <a:ext cx="3275013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79900" y="10145713"/>
            <a:ext cx="3275013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E338F1-A8E0-4F4B-8126-C368A6C7F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0519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541211" rtl="0" eaLnBrk="1" latinLnBrk="1" hangingPunct="1">
      <a:defRPr sz="711" kern="1200">
        <a:solidFill>
          <a:schemeClr val="tx1"/>
        </a:solidFill>
        <a:latin typeface="+mn-lt"/>
        <a:ea typeface="+mn-ea"/>
        <a:cs typeface="+mn-cs"/>
      </a:defRPr>
    </a:lvl1pPr>
    <a:lvl2pPr marL="270607" algn="l" defTabSz="541211" rtl="0" eaLnBrk="1" latinLnBrk="1" hangingPunct="1">
      <a:defRPr sz="711" kern="1200">
        <a:solidFill>
          <a:schemeClr val="tx1"/>
        </a:solidFill>
        <a:latin typeface="+mn-lt"/>
        <a:ea typeface="+mn-ea"/>
        <a:cs typeface="+mn-cs"/>
      </a:defRPr>
    </a:lvl2pPr>
    <a:lvl3pPr marL="541211" algn="l" defTabSz="541211" rtl="0" eaLnBrk="1" latinLnBrk="1" hangingPunct="1">
      <a:defRPr sz="711" kern="1200">
        <a:solidFill>
          <a:schemeClr val="tx1"/>
        </a:solidFill>
        <a:latin typeface="+mn-lt"/>
        <a:ea typeface="+mn-ea"/>
        <a:cs typeface="+mn-cs"/>
      </a:defRPr>
    </a:lvl3pPr>
    <a:lvl4pPr marL="811819" algn="l" defTabSz="541211" rtl="0" eaLnBrk="1" latinLnBrk="1" hangingPunct="1">
      <a:defRPr sz="711" kern="1200">
        <a:solidFill>
          <a:schemeClr val="tx1"/>
        </a:solidFill>
        <a:latin typeface="+mn-lt"/>
        <a:ea typeface="+mn-ea"/>
        <a:cs typeface="+mn-cs"/>
      </a:defRPr>
    </a:lvl4pPr>
    <a:lvl5pPr marL="1082425" algn="l" defTabSz="541211" rtl="0" eaLnBrk="1" latinLnBrk="1" hangingPunct="1">
      <a:defRPr sz="711" kern="1200">
        <a:solidFill>
          <a:schemeClr val="tx1"/>
        </a:solidFill>
        <a:latin typeface="+mn-lt"/>
        <a:ea typeface="+mn-ea"/>
        <a:cs typeface="+mn-cs"/>
      </a:defRPr>
    </a:lvl5pPr>
    <a:lvl6pPr marL="1353030" algn="l" defTabSz="541211" rtl="0" eaLnBrk="1" latinLnBrk="1" hangingPunct="1">
      <a:defRPr sz="711" kern="1200">
        <a:solidFill>
          <a:schemeClr val="tx1"/>
        </a:solidFill>
        <a:latin typeface="+mn-lt"/>
        <a:ea typeface="+mn-ea"/>
        <a:cs typeface="+mn-cs"/>
      </a:defRPr>
    </a:lvl6pPr>
    <a:lvl7pPr marL="1623636" algn="l" defTabSz="541211" rtl="0" eaLnBrk="1" latinLnBrk="1" hangingPunct="1">
      <a:defRPr sz="711" kern="1200">
        <a:solidFill>
          <a:schemeClr val="tx1"/>
        </a:solidFill>
        <a:latin typeface="+mn-lt"/>
        <a:ea typeface="+mn-ea"/>
        <a:cs typeface="+mn-cs"/>
      </a:defRPr>
    </a:lvl7pPr>
    <a:lvl8pPr marL="1894243" algn="l" defTabSz="541211" rtl="0" eaLnBrk="1" latinLnBrk="1" hangingPunct="1">
      <a:defRPr sz="711" kern="1200">
        <a:solidFill>
          <a:schemeClr val="tx1"/>
        </a:solidFill>
        <a:latin typeface="+mn-lt"/>
        <a:ea typeface="+mn-ea"/>
        <a:cs typeface="+mn-cs"/>
      </a:defRPr>
    </a:lvl8pPr>
    <a:lvl9pPr marL="2164847" algn="l" defTabSz="541211" rtl="0" eaLnBrk="1" latinLnBrk="1" hangingPunct="1">
      <a:defRPr sz="7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인사 </a:t>
            </a:r>
            <a:r>
              <a:rPr lang="en-US" altLang="ko-KR" dirty="0" smtClean="0"/>
              <a:t>-&gt; 6</a:t>
            </a:r>
            <a:r>
              <a:rPr lang="ko-KR" altLang="en-US" dirty="0"/>
              <a:t>팀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 -&gt; </a:t>
            </a:r>
            <a:r>
              <a:rPr lang="ko-KR" altLang="en-US" dirty="0" smtClean="0"/>
              <a:t>발표 시작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984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5088"/>
            <a:ext cx="6407150" cy="36052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요구사항 분석입니다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크게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페이지로 이루어져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711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5088"/>
            <a:ext cx="6407150" cy="36052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요구사항 </a:t>
            </a:r>
            <a:r>
              <a:rPr lang="ko-KR" altLang="en-US" dirty="0" err="1" smtClean="0"/>
              <a:t>정의서입니다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897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작업분류</a:t>
            </a:r>
            <a:r>
              <a:rPr lang="ko-KR" altLang="en-US" dirty="0" smtClean="0"/>
              <a:t> 체계는 </a:t>
            </a:r>
            <a:r>
              <a:rPr lang="en-US" altLang="ko-KR" dirty="0" smtClean="0"/>
              <a:t>5</a:t>
            </a:r>
            <a:r>
              <a:rPr lang="ko-KR" altLang="en-US" dirty="0" smtClean="0"/>
              <a:t>단계로 나뉜다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3594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4623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731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474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5000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8425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2580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간략화</a:t>
            </a:r>
            <a:r>
              <a:rPr lang="ko-KR" altLang="en-US" dirty="0" smtClean="0"/>
              <a:t> 된 </a:t>
            </a:r>
            <a:r>
              <a:rPr lang="ko-KR" altLang="en-US" dirty="0" err="1" smtClean="0"/>
              <a:t>타임테이블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892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5088"/>
            <a:ext cx="6407150" cy="36052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목차는 </a:t>
            </a:r>
            <a:r>
              <a:rPr lang="en-US" altLang="ko-KR" dirty="0" smtClean="0"/>
              <a:t>1 2 3 4 </a:t>
            </a:r>
            <a:r>
              <a:rPr lang="ko-KR" altLang="en-US" dirty="0" smtClean="0"/>
              <a:t>으로 이뤄져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8142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메인</a:t>
            </a:r>
            <a:endParaRPr lang="en-US" altLang="ko-KR" dirty="0" smtClean="0"/>
          </a:p>
          <a:p>
            <a:r>
              <a:rPr lang="ko-KR" altLang="en-US" dirty="0" smtClean="0"/>
              <a:t>상품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회원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관리자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고객센터메인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고객센터 기능들 이루어져있다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4096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ERD</a:t>
            </a:r>
            <a:r>
              <a:rPr lang="ko-KR" altLang="en-US" dirty="0" smtClean="0"/>
              <a:t>입니다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5666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9503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9840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132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프로젝트 구분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플랫폼</a:t>
            </a:r>
            <a:endParaRPr lang="en-US" altLang="ko-KR" dirty="0" smtClean="0"/>
          </a:p>
          <a:p>
            <a:r>
              <a:rPr lang="ko-KR" altLang="en-US" dirty="0" smtClean="0"/>
              <a:t>프로젝트 이름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종합 온라인 쇼핑몰 </a:t>
            </a:r>
            <a:r>
              <a:rPr lang="en-US" altLang="ko-KR" dirty="0" err="1" smtClean="0"/>
              <a:t>Kmarket</a:t>
            </a:r>
            <a:endParaRPr lang="en-US" altLang="ko-KR" dirty="0" smtClean="0"/>
          </a:p>
          <a:p>
            <a:r>
              <a:rPr lang="ko-KR" altLang="en-US" dirty="0" err="1" smtClean="0"/>
              <a:t>배포주소</a:t>
            </a:r>
            <a:r>
              <a:rPr lang="ko-KR" altLang="en-US" baseline="0" dirty="0"/>
              <a:t> </a:t>
            </a:r>
            <a:r>
              <a:rPr lang="ko-KR" altLang="en-US" baseline="0" dirty="0" smtClean="0"/>
              <a:t>미리 켜두고</a:t>
            </a:r>
            <a:endParaRPr lang="en-US" altLang="ko-KR" baseline="0" dirty="0" smtClean="0"/>
          </a:p>
          <a:p>
            <a:r>
              <a:rPr lang="ko-KR" altLang="en-US" dirty="0" smtClean="0"/>
              <a:t>개발기간 이렇다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667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5088"/>
            <a:ext cx="6407150" cy="36052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{</a:t>
            </a:r>
            <a:r>
              <a:rPr lang="ko-KR" altLang="en-US" dirty="0" smtClean="0"/>
              <a:t>배경 및 목적</a:t>
            </a:r>
            <a:r>
              <a:rPr lang="en-US" altLang="ko-KR" dirty="0" smtClean="0"/>
              <a:t>}</a:t>
            </a:r>
            <a:r>
              <a:rPr lang="ko-KR" altLang="en-US" dirty="0" smtClean="0"/>
              <a:t> 하는 것입니다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{</a:t>
            </a:r>
            <a:r>
              <a:rPr lang="ko-KR" altLang="en-US" dirty="0" smtClean="0"/>
              <a:t>기대효과</a:t>
            </a:r>
            <a:r>
              <a:rPr lang="en-US" altLang="ko-KR" dirty="0" smtClean="0"/>
              <a:t>}</a:t>
            </a:r>
            <a:r>
              <a:rPr lang="ko-KR" altLang="en-US" dirty="0" smtClean="0"/>
              <a:t>를 기대할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50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5088"/>
            <a:ext cx="6407150" cy="36052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주요 기능으로는</a:t>
            </a:r>
            <a:endParaRPr lang="en-US" altLang="ko-KR" dirty="0" smtClean="0"/>
          </a:p>
          <a:p>
            <a:r>
              <a:rPr lang="ko-KR" altLang="en-US" dirty="0" smtClean="0"/>
              <a:t>회원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상품 </a:t>
            </a:r>
            <a:r>
              <a:rPr lang="en-US" altLang="ko-KR" dirty="0" smtClean="0"/>
              <a:t>,</a:t>
            </a:r>
            <a:r>
              <a:rPr lang="ko-KR" altLang="en-US" dirty="0" smtClean="0"/>
              <a:t>고객센터로 이루어져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070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5088"/>
            <a:ext cx="6407150" cy="36052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서비스 채널은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와 모바일 양쪽을 노리고 있다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모바일</a:t>
            </a:r>
            <a:r>
              <a:rPr lang="ko-KR" altLang="en-US" baseline="0" dirty="0" smtClean="0"/>
              <a:t> 웹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앱은</a:t>
            </a:r>
            <a:r>
              <a:rPr lang="ko-KR" altLang="en-US" dirty="0" smtClean="0"/>
              <a:t> 개발 예정이다</a:t>
            </a:r>
            <a:endParaRPr lang="en-US" altLang="ko-KR" dirty="0" smtClean="0"/>
          </a:p>
          <a:p>
            <a:r>
              <a:rPr lang="ko-KR" altLang="en-US" dirty="0" smtClean="0"/>
              <a:t>개발방식은 </a:t>
            </a:r>
            <a:r>
              <a:rPr lang="en-US" altLang="ko-KR" dirty="0" smtClean="0"/>
              <a:t>agile </a:t>
            </a:r>
            <a:r>
              <a:rPr lang="ko-KR" altLang="en-US" dirty="0" smtClean="0"/>
              <a:t>개발방식 채택했다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589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5088"/>
            <a:ext cx="6407150" cy="36052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소규모 개발에 용이한 중앙 </a:t>
            </a:r>
            <a:r>
              <a:rPr lang="ko-KR" altLang="en-US" dirty="0" err="1" smtClean="0"/>
              <a:t>집중식</a:t>
            </a:r>
            <a:r>
              <a:rPr lang="ko-KR" altLang="en-US" dirty="0" smtClean="0"/>
              <a:t> 팀 구성을 채택했다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003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5088"/>
            <a:ext cx="6407150" cy="36052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팀 구성은 이렇게 </a:t>
            </a:r>
            <a:r>
              <a:rPr lang="ko-KR" altLang="en-US" dirty="0" smtClean="0"/>
              <a:t>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050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5088"/>
            <a:ext cx="6407150" cy="36052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OS Browser </a:t>
            </a:r>
            <a:r>
              <a:rPr lang="ko-KR" altLang="en-US" dirty="0" err="1" smtClean="0"/>
              <a:t>웹서버</a:t>
            </a:r>
            <a:endParaRPr lang="en-US" altLang="ko-KR" dirty="0" smtClean="0"/>
          </a:p>
          <a:p>
            <a:r>
              <a:rPr lang="ko-KR" altLang="en-US" dirty="0" smtClean="0"/>
              <a:t>언어는 서버측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클라이언트측</a:t>
            </a:r>
            <a:endParaRPr lang="en-US" altLang="ko-KR" dirty="0" smtClean="0"/>
          </a:p>
          <a:p>
            <a:r>
              <a:rPr lang="ko-KR" altLang="en-US" dirty="0" err="1" smtClean="0"/>
              <a:t>사용도구는</a:t>
            </a:r>
            <a:r>
              <a:rPr lang="ko-KR" altLang="en-US" dirty="0" smtClean="0"/>
              <a:t> 아래와 같다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453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>
          <a:xfrm>
            <a:off x="345459" y="895260"/>
            <a:ext cx="6218162" cy="1384995"/>
          </a:xfrm>
        </p:spPr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9295-0493-48DA-ADBF-BC7CEB65C5C0}" type="datetime1">
              <a:rPr lang="en-US" altLang="ko-KR" smtClean="0"/>
              <a:t>12/30/2022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5459" y="155702"/>
            <a:ext cx="621816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5459" y="895259"/>
            <a:ext cx="621816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49087" y="3619945"/>
            <a:ext cx="2210901" cy="1640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5454" y="3619945"/>
            <a:ext cx="1589087" cy="1640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6B5B3-A9B3-4F56-BB21-8C66529E5D63}" type="datetime1">
              <a:rPr lang="en-US" altLang="ko-KR" smtClean="0"/>
              <a:t>12/30/2022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974532" y="3619945"/>
            <a:ext cx="1589087" cy="1640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166423">
        <a:defRPr>
          <a:latin typeface="+mn-lt"/>
          <a:ea typeface="+mn-ea"/>
          <a:cs typeface="+mn-cs"/>
        </a:defRPr>
      </a:lvl2pPr>
      <a:lvl3pPr marL="332842">
        <a:defRPr>
          <a:latin typeface="+mn-lt"/>
          <a:ea typeface="+mn-ea"/>
          <a:cs typeface="+mn-cs"/>
        </a:defRPr>
      </a:lvl3pPr>
      <a:lvl4pPr marL="499265">
        <a:defRPr>
          <a:latin typeface="+mn-lt"/>
          <a:ea typeface="+mn-ea"/>
          <a:cs typeface="+mn-cs"/>
        </a:defRPr>
      </a:lvl4pPr>
      <a:lvl5pPr marL="665686">
        <a:defRPr>
          <a:latin typeface="+mn-lt"/>
          <a:ea typeface="+mn-ea"/>
          <a:cs typeface="+mn-cs"/>
        </a:defRPr>
      </a:lvl5pPr>
      <a:lvl6pPr marL="832108">
        <a:defRPr>
          <a:latin typeface="+mn-lt"/>
          <a:ea typeface="+mn-ea"/>
          <a:cs typeface="+mn-cs"/>
        </a:defRPr>
      </a:lvl6pPr>
      <a:lvl7pPr marL="998528">
        <a:defRPr>
          <a:latin typeface="+mn-lt"/>
          <a:ea typeface="+mn-ea"/>
          <a:cs typeface="+mn-cs"/>
        </a:defRPr>
      </a:lvl7pPr>
      <a:lvl8pPr marL="1164951">
        <a:defRPr>
          <a:latin typeface="+mn-lt"/>
          <a:ea typeface="+mn-ea"/>
          <a:cs typeface="+mn-cs"/>
        </a:defRPr>
      </a:lvl8pPr>
      <a:lvl9pPr marL="1331371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166423">
        <a:defRPr>
          <a:latin typeface="+mn-lt"/>
          <a:ea typeface="+mn-ea"/>
          <a:cs typeface="+mn-cs"/>
        </a:defRPr>
      </a:lvl2pPr>
      <a:lvl3pPr marL="332842">
        <a:defRPr>
          <a:latin typeface="+mn-lt"/>
          <a:ea typeface="+mn-ea"/>
          <a:cs typeface="+mn-cs"/>
        </a:defRPr>
      </a:lvl3pPr>
      <a:lvl4pPr marL="499265">
        <a:defRPr>
          <a:latin typeface="+mn-lt"/>
          <a:ea typeface="+mn-ea"/>
          <a:cs typeface="+mn-cs"/>
        </a:defRPr>
      </a:lvl4pPr>
      <a:lvl5pPr marL="665686">
        <a:defRPr>
          <a:latin typeface="+mn-lt"/>
          <a:ea typeface="+mn-ea"/>
          <a:cs typeface="+mn-cs"/>
        </a:defRPr>
      </a:lvl5pPr>
      <a:lvl6pPr marL="832108">
        <a:defRPr>
          <a:latin typeface="+mn-lt"/>
          <a:ea typeface="+mn-ea"/>
          <a:cs typeface="+mn-cs"/>
        </a:defRPr>
      </a:lvl6pPr>
      <a:lvl7pPr marL="998528">
        <a:defRPr>
          <a:latin typeface="+mn-lt"/>
          <a:ea typeface="+mn-ea"/>
          <a:cs typeface="+mn-cs"/>
        </a:defRPr>
      </a:lvl7pPr>
      <a:lvl8pPr marL="1164951">
        <a:defRPr>
          <a:latin typeface="+mn-lt"/>
          <a:ea typeface="+mn-ea"/>
          <a:cs typeface="+mn-cs"/>
        </a:defRPr>
      </a:lvl8pPr>
      <a:lvl9pPr marL="133137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43.201.35.110:8080/Kmarket1" TargetMode="Externa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jpe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C1FD74C3-8A57-0A72-804B-814786FEE5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C4D7D30-8971-0870-F874-DD4E20DD64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9601A824-CAAE-8BCB-C5FF-C23FC0621F22}"/>
              </a:ext>
            </a:extLst>
          </p:cNvPr>
          <p:cNvGrpSpPr/>
          <p:nvPr/>
        </p:nvGrpSpPr>
        <p:grpSpPr>
          <a:xfrm>
            <a:off x="683822" y="1079798"/>
            <a:ext cx="5544330" cy="1961381"/>
            <a:chOff x="2132250" y="1830433"/>
            <a:chExt cx="8869057" cy="3137547"/>
          </a:xfrm>
        </p:grpSpPr>
        <p:sp>
          <p:nvSpPr>
            <p:cNvPr id="6" name="자유형 17">
              <a:extLst>
                <a:ext uri="{FF2B5EF4-FFF2-40B4-BE49-F238E27FC236}">
                  <a16:creationId xmlns:a16="http://schemas.microsoft.com/office/drawing/2014/main" id="{FE17CD80-32B9-F893-ACDA-799951F29C8A}"/>
                </a:ext>
              </a:extLst>
            </p:cNvPr>
            <p:cNvSpPr/>
            <p:nvPr/>
          </p:nvSpPr>
          <p:spPr>
            <a:xfrm rot="16200000">
              <a:off x="2231606" y="2230791"/>
              <a:ext cx="1616973" cy="1815685"/>
            </a:xfrm>
            <a:custGeom>
              <a:avLst/>
              <a:gdLst>
                <a:gd name="connsiteX0" fmla="*/ 1425041 w 1425041"/>
                <a:gd name="connsiteY0" fmla="*/ 800083 h 1600166"/>
                <a:gd name="connsiteX1" fmla="*/ 977139 w 1425041"/>
                <a:gd name="connsiteY1" fmla="*/ 1600166 h 1600166"/>
                <a:gd name="connsiteX2" fmla="*/ 30554 w 1425041"/>
                <a:gd name="connsiteY2" fmla="*/ 1600166 h 1600166"/>
                <a:gd name="connsiteX3" fmla="*/ 0 w 1425041"/>
                <a:gd name="connsiteY3" fmla="*/ 1545587 h 1600166"/>
                <a:gd name="connsiteX4" fmla="*/ 57864 w 1425041"/>
                <a:gd name="connsiteY4" fmla="*/ 1545587 h 1600166"/>
                <a:gd name="connsiteX5" fmla="*/ 58713 w 1425041"/>
                <a:gd name="connsiteY5" fmla="*/ 1547104 h 1600166"/>
                <a:gd name="connsiteX6" fmla="*/ 948982 w 1425041"/>
                <a:gd name="connsiteY6" fmla="*/ 1547104 h 1600166"/>
                <a:gd name="connsiteX7" fmla="*/ 1370237 w 1425041"/>
                <a:gd name="connsiteY7" fmla="*/ 794621 h 1600166"/>
                <a:gd name="connsiteX8" fmla="*/ 948982 w 1425041"/>
                <a:gd name="connsiteY8" fmla="*/ 42137 h 1600166"/>
                <a:gd name="connsiteX9" fmla="*/ 105144 w 1425041"/>
                <a:gd name="connsiteY9" fmla="*/ 42137 h 1600166"/>
                <a:gd name="connsiteX10" fmla="*/ 105144 w 1425041"/>
                <a:gd name="connsiteY10" fmla="*/ 40787 h 1600166"/>
                <a:gd name="connsiteX11" fmla="*/ 7721 w 1425041"/>
                <a:gd name="connsiteY11" fmla="*/ 40787 h 1600166"/>
                <a:gd name="connsiteX12" fmla="*/ 30554 w 1425041"/>
                <a:gd name="connsiteY12" fmla="*/ 0 h 1600166"/>
                <a:gd name="connsiteX13" fmla="*/ 977139 w 1425041"/>
                <a:gd name="connsiteY13" fmla="*/ 0 h 1600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25041" h="1600166">
                  <a:moveTo>
                    <a:pt x="1425041" y="800083"/>
                  </a:moveTo>
                  <a:lnTo>
                    <a:pt x="977139" y="1600166"/>
                  </a:lnTo>
                  <a:lnTo>
                    <a:pt x="30554" y="1600166"/>
                  </a:lnTo>
                  <a:lnTo>
                    <a:pt x="0" y="1545587"/>
                  </a:lnTo>
                  <a:lnTo>
                    <a:pt x="57864" y="1545587"/>
                  </a:lnTo>
                  <a:lnTo>
                    <a:pt x="58713" y="1547104"/>
                  </a:lnTo>
                  <a:lnTo>
                    <a:pt x="948982" y="1547104"/>
                  </a:lnTo>
                  <a:lnTo>
                    <a:pt x="1370237" y="794621"/>
                  </a:lnTo>
                  <a:lnTo>
                    <a:pt x="948982" y="42137"/>
                  </a:lnTo>
                  <a:lnTo>
                    <a:pt x="105144" y="42137"/>
                  </a:lnTo>
                  <a:lnTo>
                    <a:pt x="105144" y="40787"/>
                  </a:lnTo>
                  <a:lnTo>
                    <a:pt x="7721" y="40787"/>
                  </a:lnTo>
                  <a:lnTo>
                    <a:pt x="30554" y="0"/>
                  </a:lnTo>
                  <a:lnTo>
                    <a:pt x="977139" y="0"/>
                  </a:lnTo>
                  <a:close/>
                </a:path>
              </a:pathLst>
            </a:custGeom>
            <a:solidFill>
              <a:srgbClr val="63768C"/>
            </a:solidFill>
            <a:ln>
              <a:solidFill>
                <a:srgbClr val="665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75BAA7C0-F464-9BFE-B79C-A34AD4D9FBB7}"/>
                </a:ext>
              </a:extLst>
            </p:cNvPr>
            <p:cNvGrpSpPr/>
            <p:nvPr/>
          </p:nvGrpSpPr>
          <p:grpSpPr>
            <a:xfrm>
              <a:off x="2268819" y="2510844"/>
              <a:ext cx="1548566" cy="1729137"/>
              <a:chOff x="2150130" y="3125970"/>
              <a:chExt cx="1364754" cy="1523891"/>
            </a:xfrm>
          </p:grpSpPr>
          <p:sp>
            <p:nvSpPr>
              <p:cNvPr id="48" name="육각형 47">
                <a:extLst>
                  <a:ext uri="{FF2B5EF4-FFF2-40B4-BE49-F238E27FC236}">
                    <a16:creationId xmlns:a16="http://schemas.microsoft.com/office/drawing/2014/main" id="{31E3538A-ADE3-3DE2-1870-74B94100B259}"/>
                  </a:ext>
                </a:extLst>
              </p:cNvPr>
              <p:cNvSpPr/>
              <p:nvPr/>
            </p:nvSpPr>
            <p:spPr>
              <a:xfrm rot="16200000">
                <a:off x="2067909" y="3226145"/>
                <a:ext cx="1523891" cy="1323542"/>
              </a:xfrm>
              <a:prstGeom prst="hexagon">
                <a:avLst>
                  <a:gd name="adj" fmla="val 27991"/>
                  <a:gd name="vf" fmla="val 115470"/>
                </a:avLst>
              </a:prstGeom>
              <a:solidFill>
                <a:schemeClr val="bg1"/>
              </a:solidFill>
              <a:ln>
                <a:solidFill>
                  <a:srgbClr val="6656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A4CE30BA-22CE-A826-EFFD-B42F31E136C5}"/>
                  </a:ext>
                </a:extLst>
              </p:cNvPr>
              <p:cNvSpPr/>
              <p:nvPr/>
            </p:nvSpPr>
            <p:spPr>
              <a:xfrm>
                <a:off x="2150130" y="3590404"/>
                <a:ext cx="1364754" cy="94942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900" b="1" dirty="0">
                    <a:solidFill>
                      <a:srgbClr val="214867"/>
                    </a:solidFill>
                  </a:rPr>
                  <a:t>프로젝트 안내</a:t>
                </a:r>
                <a:endParaRPr lang="en-US" altLang="ko-KR" sz="900" b="1" dirty="0">
                  <a:solidFill>
                    <a:srgbClr val="214867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900" b="1" dirty="0">
                    <a:solidFill>
                      <a:srgbClr val="214867"/>
                    </a:solidFill>
                  </a:rPr>
                  <a:t>API </a:t>
                </a:r>
                <a:r>
                  <a:rPr lang="ko-KR" altLang="en-US" sz="900" b="1" dirty="0">
                    <a:solidFill>
                      <a:srgbClr val="214867"/>
                    </a:solidFill>
                  </a:rPr>
                  <a:t>설계</a:t>
                </a:r>
                <a:endParaRPr lang="en-US" altLang="ko-KR" sz="900" b="1" dirty="0">
                  <a:solidFill>
                    <a:srgbClr val="214867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ko-KR" sz="800" b="1" dirty="0">
                  <a:solidFill>
                    <a:srgbClr val="214867"/>
                  </a:solidFill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418441C-4922-5FDB-A2B4-146BAE614F3E}"/>
                </a:ext>
              </a:extLst>
            </p:cNvPr>
            <p:cNvGrpSpPr/>
            <p:nvPr/>
          </p:nvGrpSpPr>
          <p:grpSpPr>
            <a:xfrm>
              <a:off x="4005715" y="2510845"/>
              <a:ext cx="1607191" cy="1729137"/>
              <a:chOff x="2132278" y="3125970"/>
              <a:chExt cx="1416419" cy="1523891"/>
            </a:xfrm>
          </p:grpSpPr>
          <p:sp>
            <p:nvSpPr>
              <p:cNvPr id="46" name="육각형 45">
                <a:extLst>
                  <a:ext uri="{FF2B5EF4-FFF2-40B4-BE49-F238E27FC236}">
                    <a16:creationId xmlns:a16="http://schemas.microsoft.com/office/drawing/2014/main" id="{2508520C-6608-B26A-0A82-13F1A27B27DE}"/>
                  </a:ext>
                </a:extLst>
              </p:cNvPr>
              <p:cNvSpPr/>
              <p:nvPr/>
            </p:nvSpPr>
            <p:spPr>
              <a:xfrm rot="16200000">
                <a:off x="2067909" y="3226145"/>
                <a:ext cx="1523891" cy="1323542"/>
              </a:xfrm>
              <a:prstGeom prst="hexagon">
                <a:avLst>
                  <a:gd name="adj" fmla="val 27991"/>
                  <a:gd name="vf" fmla="val 115470"/>
                </a:avLst>
              </a:prstGeom>
              <a:solidFill>
                <a:srgbClr val="665653"/>
              </a:solidFill>
              <a:ln>
                <a:solidFill>
                  <a:srgbClr val="6656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349B6AF1-81FA-B564-D9B2-71AF1B6B11C8}"/>
                  </a:ext>
                </a:extLst>
              </p:cNvPr>
              <p:cNvSpPr/>
              <p:nvPr/>
            </p:nvSpPr>
            <p:spPr>
              <a:xfrm>
                <a:off x="2132278" y="3703251"/>
                <a:ext cx="1416419" cy="39114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900" b="1" dirty="0" err="1">
                    <a:solidFill>
                      <a:prstClr val="white"/>
                    </a:solidFill>
                  </a:rPr>
                  <a:t>화면메인</a:t>
                </a:r>
                <a:r>
                  <a:rPr lang="en-US" altLang="ko-KR" sz="900" b="1" dirty="0">
                    <a:solidFill>
                      <a:prstClr val="white"/>
                    </a:solidFill>
                  </a:rPr>
                  <a:t>/</a:t>
                </a:r>
                <a:r>
                  <a:rPr lang="ko-KR" altLang="en-US" sz="900" b="1" dirty="0">
                    <a:solidFill>
                      <a:prstClr val="white"/>
                    </a:solidFill>
                  </a:rPr>
                  <a:t>회원</a:t>
                </a:r>
                <a:endParaRPr lang="en-US" altLang="ko-KR" sz="900" b="1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자유형 25">
              <a:extLst>
                <a:ext uri="{FF2B5EF4-FFF2-40B4-BE49-F238E27FC236}">
                  <a16:creationId xmlns:a16="http://schemas.microsoft.com/office/drawing/2014/main" id="{F8182467-4BCE-0027-5AD4-837741768ED7}"/>
                </a:ext>
              </a:extLst>
            </p:cNvPr>
            <p:cNvSpPr/>
            <p:nvPr/>
          </p:nvSpPr>
          <p:spPr>
            <a:xfrm rot="5400000">
              <a:off x="3988759" y="2741221"/>
              <a:ext cx="1616973" cy="1815685"/>
            </a:xfrm>
            <a:custGeom>
              <a:avLst/>
              <a:gdLst>
                <a:gd name="connsiteX0" fmla="*/ 1425041 w 1425041"/>
                <a:gd name="connsiteY0" fmla="*/ 800083 h 1600166"/>
                <a:gd name="connsiteX1" fmla="*/ 977139 w 1425041"/>
                <a:gd name="connsiteY1" fmla="*/ 1600166 h 1600166"/>
                <a:gd name="connsiteX2" fmla="*/ 30554 w 1425041"/>
                <a:gd name="connsiteY2" fmla="*/ 1600166 h 1600166"/>
                <a:gd name="connsiteX3" fmla="*/ 0 w 1425041"/>
                <a:gd name="connsiteY3" fmla="*/ 1545587 h 1600166"/>
                <a:gd name="connsiteX4" fmla="*/ 57864 w 1425041"/>
                <a:gd name="connsiteY4" fmla="*/ 1545587 h 1600166"/>
                <a:gd name="connsiteX5" fmla="*/ 58713 w 1425041"/>
                <a:gd name="connsiteY5" fmla="*/ 1547104 h 1600166"/>
                <a:gd name="connsiteX6" fmla="*/ 948982 w 1425041"/>
                <a:gd name="connsiteY6" fmla="*/ 1547104 h 1600166"/>
                <a:gd name="connsiteX7" fmla="*/ 1370237 w 1425041"/>
                <a:gd name="connsiteY7" fmla="*/ 794621 h 1600166"/>
                <a:gd name="connsiteX8" fmla="*/ 948982 w 1425041"/>
                <a:gd name="connsiteY8" fmla="*/ 42137 h 1600166"/>
                <a:gd name="connsiteX9" fmla="*/ 105144 w 1425041"/>
                <a:gd name="connsiteY9" fmla="*/ 42137 h 1600166"/>
                <a:gd name="connsiteX10" fmla="*/ 105144 w 1425041"/>
                <a:gd name="connsiteY10" fmla="*/ 40787 h 1600166"/>
                <a:gd name="connsiteX11" fmla="*/ 7721 w 1425041"/>
                <a:gd name="connsiteY11" fmla="*/ 40787 h 1600166"/>
                <a:gd name="connsiteX12" fmla="*/ 30554 w 1425041"/>
                <a:gd name="connsiteY12" fmla="*/ 0 h 1600166"/>
                <a:gd name="connsiteX13" fmla="*/ 977139 w 1425041"/>
                <a:gd name="connsiteY13" fmla="*/ 0 h 1600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25041" h="1600166">
                  <a:moveTo>
                    <a:pt x="1425041" y="800083"/>
                  </a:moveTo>
                  <a:lnTo>
                    <a:pt x="977139" y="1600166"/>
                  </a:lnTo>
                  <a:lnTo>
                    <a:pt x="30554" y="1600166"/>
                  </a:lnTo>
                  <a:lnTo>
                    <a:pt x="0" y="1545587"/>
                  </a:lnTo>
                  <a:lnTo>
                    <a:pt x="57864" y="1545587"/>
                  </a:lnTo>
                  <a:lnTo>
                    <a:pt x="58713" y="1547104"/>
                  </a:lnTo>
                  <a:lnTo>
                    <a:pt x="948982" y="1547104"/>
                  </a:lnTo>
                  <a:lnTo>
                    <a:pt x="1370237" y="794621"/>
                  </a:lnTo>
                  <a:lnTo>
                    <a:pt x="948982" y="42137"/>
                  </a:lnTo>
                  <a:lnTo>
                    <a:pt x="105144" y="42137"/>
                  </a:lnTo>
                  <a:lnTo>
                    <a:pt x="105144" y="40787"/>
                  </a:lnTo>
                  <a:lnTo>
                    <a:pt x="7721" y="40787"/>
                  </a:lnTo>
                  <a:lnTo>
                    <a:pt x="30554" y="0"/>
                  </a:lnTo>
                  <a:lnTo>
                    <a:pt x="977139" y="0"/>
                  </a:lnTo>
                  <a:close/>
                </a:path>
              </a:pathLst>
            </a:custGeom>
            <a:solidFill>
              <a:srgbClr val="63768C"/>
            </a:solidFill>
            <a:ln>
              <a:solidFill>
                <a:srgbClr val="665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26">
              <a:extLst>
                <a:ext uri="{FF2B5EF4-FFF2-40B4-BE49-F238E27FC236}">
                  <a16:creationId xmlns:a16="http://schemas.microsoft.com/office/drawing/2014/main" id="{1CB45ECD-2A97-B1CA-4FFB-2FD8942B3CF9}"/>
                </a:ext>
              </a:extLst>
            </p:cNvPr>
            <p:cNvSpPr/>
            <p:nvPr/>
          </p:nvSpPr>
          <p:spPr>
            <a:xfrm rot="16200000">
              <a:off x="5752888" y="2230791"/>
              <a:ext cx="1616973" cy="1815685"/>
            </a:xfrm>
            <a:custGeom>
              <a:avLst/>
              <a:gdLst>
                <a:gd name="connsiteX0" fmla="*/ 1425041 w 1425041"/>
                <a:gd name="connsiteY0" fmla="*/ 800083 h 1600166"/>
                <a:gd name="connsiteX1" fmla="*/ 977139 w 1425041"/>
                <a:gd name="connsiteY1" fmla="*/ 1600166 h 1600166"/>
                <a:gd name="connsiteX2" fmla="*/ 30554 w 1425041"/>
                <a:gd name="connsiteY2" fmla="*/ 1600166 h 1600166"/>
                <a:gd name="connsiteX3" fmla="*/ 0 w 1425041"/>
                <a:gd name="connsiteY3" fmla="*/ 1545587 h 1600166"/>
                <a:gd name="connsiteX4" fmla="*/ 57864 w 1425041"/>
                <a:gd name="connsiteY4" fmla="*/ 1545587 h 1600166"/>
                <a:gd name="connsiteX5" fmla="*/ 58713 w 1425041"/>
                <a:gd name="connsiteY5" fmla="*/ 1547104 h 1600166"/>
                <a:gd name="connsiteX6" fmla="*/ 948982 w 1425041"/>
                <a:gd name="connsiteY6" fmla="*/ 1547104 h 1600166"/>
                <a:gd name="connsiteX7" fmla="*/ 1370237 w 1425041"/>
                <a:gd name="connsiteY7" fmla="*/ 794621 h 1600166"/>
                <a:gd name="connsiteX8" fmla="*/ 948982 w 1425041"/>
                <a:gd name="connsiteY8" fmla="*/ 42137 h 1600166"/>
                <a:gd name="connsiteX9" fmla="*/ 105144 w 1425041"/>
                <a:gd name="connsiteY9" fmla="*/ 42137 h 1600166"/>
                <a:gd name="connsiteX10" fmla="*/ 105144 w 1425041"/>
                <a:gd name="connsiteY10" fmla="*/ 40787 h 1600166"/>
                <a:gd name="connsiteX11" fmla="*/ 7721 w 1425041"/>
                <a:gd name="connsiteY11" fmla="*/ 40787 h 1600166"/>
                <a:gd name="connsiteX12" fmla="*/ 30554 w 1425041"/>
                <a:gd name="connsiteY12" fmla="*/ 0 h 1600166"/>
                <a:gd name="connsiteX13" fmla="*/ 977139 w 1425041"/>
                <a:gd name="connsiteY13" fmla="*/ 0 h 1600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25041" h="1600166">
                  <a:moveTo>
                    <a:pt x="1425041" y="800083"/>
                  </a:moveTo>
                  <a:lnTo>
                    <a:pt x="977139" y="1600166"/>
                  </a:lnTo>
                  <a:lnTo>
                    <a:pt x="30554" y="1600166"/>
                  </a:lnTo>
                  <a:lnTo>
                    <a:pt x="0" y="1545587"/>
                  </a:lnTo>
                  <a:lnTo>
                    <a:pt x="57864" y="1545587"/>
                  </a:lnTo>
                  <a:lnTo>
                    <a:pt x="58713" y="1547104"/>
                  </a:lnTo>
                  <a:lnTo>
                    <a:pt x="948982" y="1547104"/>
                  </a:lnTo>
                  <a:lnTo>
                    <a:pt x="1370237" y="794621"/>
                  </a:lnTo>
                  <a:lnTo>
                    <a:pt x="948982" y="42137"/>
                  </a:lnTo>
                  <a:lnTo>
                    <a:pt x="105144" y="42137"/>
                  </a:lnTo>
                  <a:lnTo>
                    <a:pt x="105144" y="40787"/>
                  </a:lnTo>
                  <a:lnTo>
                    <a:pt x="7721" y="40787"/>
                  </a:lnTo>
                  <a:lnTo>
                    <a:pt x="30554" y="0"/>
                  </a:lnTo>
                  <a:lnTo>
                    <a:pt x="977139" y="0"/>
                  </a:lnTo>
                  <a:close/>
                </a:path>
              </a:pathLst>
            </a:custGeom>
            <a:solidFill>
              <a:srgbClr val="63768C"/>
            </a:solidFill>
            <a:ln>
              <a:solidFill>
                <a:srgbClr val="665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65204AD-1DC7-E727-FB65-14614F3ADC9B}"/>
                </a:ext>
              </a:extLst>
            </p:cNvPr>
            <p:cNvGrpSpPr/>
            <p:nvPr/>
          </p:nvGrpSpPr>
          <p:grpSpPr>
            <a:xfrm>
              <a:off x="5796697" y="2533942"/>
              <a:ext cx="1501804" cy="1729137"/>
              <a:chOff x="2155941" y="3146326"/>
              <a:chExt cx="1323542" cy="1523891"/>
            </a:xfrm>
          </p:grpSpPr>
          <p:sp>
            <p:nvSpPr>
              <p:cNvPr id="44" name="육각형 43">
                <a:extLst>
                  <a:ext uri="{FF2B5EF4-FFF2-40B4-BE49-F238E27FC236}">
                    <a16:creationId xmlns:a16="http://schemas.microsoft.com/office/drawing/2014/main" id="{85B4F797-79DB-069E-78D1-0F83E78E15BC}"/>
                  </a:ext>
                </a:extLst>
              </p:cNvPr>
              <p:cNvSpPr/>
              <p:nvPr/>
            </p:nvSpPr>
            <p:spPr>
              <a:xfrm rot="16200000">
                <a:off x="2055766" y="3246501"/>
                <a:ext cx="1523891" cy="1323542"/>
              </a:xfrm>
              <a:prstGeom prst="hexagon">
                <a:avLst>
                  <a:gd name="adj" fmla="val 27991"/>
                  <a:gd name="vf" fmla="val 115470"/>
                </a:avLst>
              </a:prstGeom>
              <a:solidFill>
                <a:schemeClr val="bg1"/>
              </a:solidFill>
              <a:ln>
                <a:solidFill>
                  <a:srgbClr val="6656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D1280EF8-5A26-7991-A4C2-6019DE039FD0}"/>
                  </a:ext>
                </a:extLst>
              </p:cNvPr>
              <p:cNvSpPr/>
              <p:nvPr/>
            </p:nvSpPr>
            <p:spPr>
              <a:xfrm>
                <a:off x="2213989" y="3668964"/>
                <a:ext cx="1196611" cy="718194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000" b="1" dirty="0">
                    <a:solidFill>
                      <a:srgbClr val="214867"/>
                    </a:solidFill>
                  </a:rPr>
                  <a:t>상품</a:t>
                </a:r>
                <a:endParaRPr lang="en-US" altLang="ko-KR" sz="1000" b="1" dirty="0">
                  <a:solidFill>
                    <a:srgbClr val="214867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ko-KR" sz="900" b="1" dirty="0">
                  <a:solidFill>
                    <a:srgbClr val="214867"/>
                  </a:solidFill>
                </a:endParaRP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A787DB8-7F9B-E0B5-9119-A59FA2A67920}"/>
                </a:ext>
              </a:extLst>
            </p:cNvPr>
            <p:cNvGrpSpPr/>
            <p:nvPr/>
          </p:nvGrpSpPr>
          <p:grpSpPr>
            <a:xfrm>
              <a:off x="7567624" y="2510845"/>
              <a:ext cx="1501804" cy="1729137"/>
              <a:chOff x="2168084" y="3125970"/>
              <a:chExt cx="1323542" cy="1523891"/>
            </a:xfrm>
          </p:grpSpPr>
          <p:sp>
            <p:nvSpPr>
              <p:cNvPr id="42" name="육각형 41">
                <a:extLst>
                  <a:ext uri="{FF2B5EF4-FFF2-40B4-BE49-F238E27FC236}">
                    <a16:creationId xmlns:a16="http://schemas.microsoft.com/office/drawing/2014/main" id="{6E009C44-6383-A107-6552-891846118780}"/>
                  </a:ext>
                </a:extLst>
              </p:cNvPr>
              <p:cNvSpPr/>
              <p:nvPr/>
            </p:nvSpPr>
            <p:spPr>
              <a:xfrm rot="16200000">
                <a:off x="2067909" y="3226145"/>
                <a:ext cx="1523891" cy="1323542"/>
              </a:xfrm>
              <a:prstGeom prst="hexagon">
                <a:avLst>
                  <a:gd name="adj" fmla="val 27991"/>
                  <a:gd name="vf" fmla="val 115470"/>
                </a:avLst>
              </a:prstGeom>
              <a:solidFill>
                <a:srgbClr val="665653"/>
              </a:solidFill>
              <a:ln>
                <a:solidFill>
                  <a:srgbClr val="6656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F78D9866-83C3-EE67-B684-61CD54A93489}"/>
                  </a:ext>
                </a:extLst>
              </p:cNvPr>
              <p:cNvSpPr/>
              <p:nvPr/>
            </p:nvSpPr>
            <p:spPr>
              <a:xfrm>
                <a:off x="2227512" y="3674144"/>
                <a:ext cx="1196611" cy="42025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000" b="1" dirty="0">
                    <a:solidFill>
                      <a:prstClr val="white"/>
                    </a:solidFill>
                  </a:rPr>
                  <a:t>관리자</a:t>
                </a:r>
                <a:endParaRPr lang="en-US" altLang="ko-KR" sz="1000" b="1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" name="자유형 33">
              <a:extLst>
                <a:ext uri="{FF2B5EF4-FFF2-40B4-BE49-F238E27FC236}">
                  <a16:creationId xmlns:a16="http://schemas.microsoft.com/office/drawing/2014/main" id="{D9C23D80-10B1-8485-B1B4-7752F866BB14}"/>
                </a:ext>
              </a:extLst>
            </p:cNvPr>
            <p:cNvSpPr/>
            <p:nvPr/>
          </p:nvSpPr>
          <p:spPr>
            <a:xfrm rot="5400000">
              <a:off x="7510041" y="2741221"/>
              <a:ext cx="1616973" cy="1815685"/>
            </a:xfrm>
            <a:custGeom>
              <a:avLst/>
              <a:gdLst>
                <a:gd name="connsiteX0" fmla="*/ 1425041 w 1425041"/>
                <a:gd name="connsiteY0" fmla="*/ 800083 h 1600166"/>
                <a:gd name="connsiteX1" fmla="*/ 977139 w 1425041"/>
                <a:gd name="connsiteY1" fmla="*/ 1600166 h 1600166"/>
                <a:gd name="connsiteX2" fmla="*/ 30554 w 1425041"/>
                <a:gd name="connsiteY2" fmla="*/ 1600166 h 1600166"/>
                <a:gd name="connsiteX3" fmla="*/ 0 w 1425041"/>
                <a:gd name="connsiteY3" fmla="*/ 1545587 h 1600166"/>
                <a:gd name="connsiteX4" fmla="*/ 57864 w 1425041"/>
                <a:gd name="connsiteY4" fmla="*/ 1545587 h 1600166"/>
                <a:gd name="connsiteX5" fmla="*/ 58713 w 1425041"/>
                <a:gd name="connsiteY5" fmla="*/ 1547104 h 1600166"/>
                <a:gd name="connsiteX6" fmla="*/ 948982 w 1425041"/>
                <a:gd name="connsiteY6" fmla="*/ 1547104 h 1600166"/>
                <a:gd name="connsiteX7" fmla="*/ 1370237 w 1425041"/>
                <a:gd name="connsiteY7" fmla="*/ 794621 h 1600166"/>
                <a:gd name="connsiteX8" fmla="*/ 948982 w 1425041"/>
                <a:gd name="connsiteY8" fmla="*/ 42137 h 1600166"/>
                <a:gd name="connsiteX9" fmla="*/ 105144 w 1425041"/>
                <a:gd name="connsiteY9" fmla="*/ 42137 h 1600166"/>
                <a:gd name="connsiteX10" fmla="*/ 105144 w 1425041"/>
                <a:gd name="connsiteY10" fmla="*/ 40787 h 1600166"/>
                <a:gd name="connsiteX11" fmla="*/ 7721 w 1425041"/>
                <a:gd name="connsiteY11" fmla="*/ 40787 h 1600166"/>
                <a:gd name="connsiteX12" fmla="*/ 30554 w 1425041"/>
                <a:gd name="connsiteY12" fmla="*/ 0 h 1600166"/>
                <a:gd name="connsiteX13" fmla="*/ 977139 w 1425041"/>
                <a:gd name="connsiteY13" fmla="*/ 0 h 1600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25041" h="1600166">
                  <a:moveTo>
                    <a:pt x="1425041" y="800083"/>
                  </a:moveTo>
                  <a:lnTo>
                    <a:pt x="977139" y="1600166"/>
                  </a:lnTo>
                  <a:lnTo>
                    <a:pt x="30554" y="1600166"/>
                  </a:lnTo>
                  <a:lnTo>
                    <a:pt x="0" y="1545587"/>
                  </a:lnTo>
                  <a:lnTo>
                    <a:pt x="57864" y="1545587"/>
                  </a:lnTo>
                  <a:lnTo>
                    <a:pt x="58713" y="1547104"/>
                  </a:lnTo>
                  <a:lnTo>
                    <a:pt x="948982" y="1547104"/>
                  </a:lnTo>
                  <a:lnTo>
                    <a:pt x="1370237" y="794621"/>
                  </a:lnTo>
                  <a:lnTo>
                    <a:pt x="948982" y="42137"/>
                  </a:lnTo>
                  <a:lnTo>
                    <a:pt x="105144" y="42137"/>
                  </a:lnTo>
                  <a:lnTo>
                    <a:pt x="105144" y="40787"/>
                  </a:lnTo>
                  <a:lnTo>
                    <a:pt x="7721" y="40787"/>
                  </a:lnTo>
                  <a:lnTo>
                    <a:pt x="30554" y="0"/>
                  </a:lnTo>
                  <a:lnTo>
                    <a:pt x="977139" y="0"/>
                  </a:lnTo>
                  <a:close/>
                </a:path>
              </a:pathLst>
            </a:custGeom>
            <a:solidFill>
              <a:srgbClr val="63768C"/>
            </a:solidFill>
            <a:ln>
              <a:solidFill>
                <a:srgbClr val="665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34">
              <a:extLst>
                <a:ext uri="{FF2B5EF4-FFF2-40B4-BE49-F238E27FC236}">
                  <a16:creationId xmlns:a16="http://schemas.microsoft.com/office/drawing/2014/main" id="{728D3090-960D-CBE5-524B-2999E038DD70}"/>
                </a:ext>
              </a:extLst>
            </p:cNvPr>
            <p:cNvSpPr/>
            <p:nvPr/>
          </p:nvSpPr>
          <p:spPr>
            <a:xfrm rot="16200000">
              <a:off x="9284978" y="2230791"/>
              <a:ext cx="1616973" cy="1815685"/>
            </a:xfrm>
            <a:custGeom>
              <a:avLst/>
              <a:gdLst>
                <a:gd name="connsiteX0" fmla="*/ 1425041 w 1425041"/>
                <a:gd name="connsiteY0" fmla="*/ 800083 h 1600166"/>
                <a:gd name="connsiteX1" fmla="*/ 977139 w 1425041"/>
                <a:gd name="connsiteY1" fmla="*/ 1600166 h 1600166"/>
                <a:gd name="connsiteX2" fmla="*/ 30554 w 1425041"/>
                <a:gd name="connsiteY2" fmla="*/ 1600166 h 1600166"/>
                <a:gd name="connsiteX3" fmla="*/ 0 w 1425041"/>
                <a:gd name="connsiteY3" fmla="*/ 1545587 h 1600166"/>
                <a:gd name="connsiteX4" fmla="*/ 57864 w 1425041"/>
                <a:gd name="connsiteY4" fmla="*/ 1545587 h 1600166"/>
                <a:gd name="connsiteX5" fmla="*/ 58713 w 1425041"/>
                <a:gd name="connsiteY5" fmla="*/ 1547104 h 1600166"/>
                <a:gd name="connsiteX6" fmla="*/ 948982 w 1425041"/>
                <a:gd name="connsiteY6" fmla="*/ 1547104 h 1600166"/>
                <a:gd name="connsiteX7" fmla="*/ 1370237 w 1425041"/>
                <a:gd name="connsiteY7" fmla="*/ 794621 h 1600166"/>
                <a:gd name="connsiteX8" fmla="*/ 948982 w 1425041"/>
                <a:gd name="connsiteY8" fmla="*/ 42137 h 1600166"/>
                <a:gd name="connsiteX9" fmla="*/ 105144 w 1425041"/>
                <a:gd name="connsiteY9" fmla="*/ 42137 h 1600166"/>
                <a:gd name="connsiteX10" fmla="*/ 105144 w 1425041"/>
                <a:gd name="connsiteY10" fmla="*/ 40787 h 1600166"/>
                <a:gd name="connsiteX11" fmla="*/ 7721 w 1425041"/>
                <a:gd name="connsiteY11" fmla="*/ 40787 h 1600166"/>
                <a:gd name="connsiteX12" fmla="*/ 30554 w 1425041"/>
                <a:gd name="connsiteY12" fmla="*/ 0 h 1600166"/>
                <a:gd name="connsiteX13" fmla="*/ 977139 w 1425041"/>
                <a:gd name="connsiteY13" fmla="*/ 0 h 1600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25041" h="1600166">
                  <a:moveTo>
                    <a:pt x="1425041" y="800083"/>
                  </a:moveTo>
                  <a:lnTo>
                    <a:pt x="977139" y="1600166"/>
                  </a:lnTo>
                  <a:lnTo>
                    <a:pt x="30554" y="1600166"/>
                  </a:lnTo>
                  <a:lnTo>
                    <a:pt x="0" y="1545587"/>
                  </a:lnTo>
                  <a:lnTo>
                    <a:pt x="57864" y="1545587"/>
                  </a:lnTo>
                  <a:lnTo>
                    <a:pt x="58713" y="1547104"/>
                  </a:lnTo>
                  <a:lnTo>
                    <a:pt x="948982" y="1547104"/>
                  </a:lnTo>
                  <a:lnTo>
                    <a:pt x="1370237" y="794621"/>
                  </a:lnTo>
                  <a:lnTo>
                    <a:pt x="948982" y="42137"/>
                  </a:lnTo>
                  <a:lnTo>
                    <a:pt x="105144" y="42137"/>
                  </a:lnTo>
                  <a:lnTo>
                    <a:pt x="105144" y="40787"/>
                  </a:lnTo>
                  <a:lnTo>
                    <a:pt x="7721" y="40787"/>
                  </a:lnTo>
                  <a:lnTo>
                    <a:pt x="30554" y="0"/>
                  </a:lnTo>
                  <a:lnTo>
                    <a:pt x="977139" y="0"/>
                  </a:lnTo>
                  <a:close/>
                </a:path>
              </a:pathLst>
            </a:custGeom>
            <a:solidFill>
              <a:srgbClr val="63768C"/>
            </a:solidFill>
            <a:ln>
              <a:solidFill>
                <a:srgbClr val="665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74373892-9D66-289F-C783-E1AC4D259B35}"/>
                </a:ext>
              </a:extLst>
            </p:cNvPr>
            <p:cNvGrpSpPr/>
            <p:nvPr/>
          </p:nvGrpSpPr>
          <p:grpSpPr>
            <a:xfrm>
              <a:off x="9362936" y="2533943"/>
              <a:ext cx="1501804" cy="1729137"/>
              <a:chOff x="2186038" y="3143662"/>
              <a:chExt cx="1323542" cy="1523891"/>
            </a:xfrm>
          </p:grpSpPr>
          <p:sp>
            <p:nvSpPr>
              <p:cNvPr id="40" name="육각형 39">
                <a:extLst>
                  <a:ext uri="{FF2B5EF4-FFF2-40B4-BE49-F238E27FC236}">
                    <a16:creationId xmlns:a16="http://schemas.microsoft.com/office/drawing/2014/main" id="{AB76087D-D2CA-270D-0CD6-D03273462EB8}"/>
                  </a:ext>
                </a:extLst>
              </p:cNvPr>
              <p:cNvSpPr/>
              <p:nvPr/>
            </p:nvSpPr>
            <p:spPr>
              <a:xfrm rot="16200000">
                <a:off x="2085863" y="3243837"/>
                <a:ext cx="1523891" cy="1323542"/>
              </a:xfrm>
              <a:prstGeom prst="hexagon">
                <a:avLst>
                  <a:gd name="adj" fmla="val 27991"/>
                  <a:gd name="vf" fmla="val 115470"/>
                </a:avLst>
              </a:prstGeom>
              <a:solidFill>
                <a:schemeClr val="bg1"/>
              </a:solidFill>
              <a:ln>
                <a:solidFill>
                  <a:srgbClr val="6656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894E679B-20F2-6687-4297-3E08C418603B}"/>
                  </a:ext>
                </a:extLst>
              </p:cNvPr>
              <p:cNvSpPr/>
              <p:nvPr/>
            </p:nvSpPr>
            <p:spPr>
              <a:xfrm>
                <a:off x="2243426" y="3686031"/>
                <a:ext cx="1196611" cy="42025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000" b="1" dirty="0">
                    <a:solidFill>
                      <a:srgbClr val="214867"/>
                    </a:solidFill>
                  </a:rPr>
                  <a:t>고객센터</a:t>
                </a:r>
                <a:endParaRPr lang="en-US" altLang="ko-KR" sz="1000" b="1" dirty="0">
                  <a:solidFill>
                    <a:srgbClr val="214867"/>
                  </a:solidFill>
                </a:endParaRPr>
              </a:p>
            </p:txBody>
          </p:sp>
        </p:grpSp>
        <p:sp>
          <p:nvSpPr>
            <p:cNvPr id="16" name="모서리가 둥근 직사각형 39">
              <a:extLst>
                <a:ext uri="{FF2B5EF4-FFF2-40B4-BE49-F238E27FC236}">
                  <a16:creationId xmlns:a16="http://schemas.microsoft.com/office/drawing/2014/main" id="{2A49A217-3C05-3BC4-9234-878F3B1B65B2}"/>
                </a:ext>
              </a:extLst>
            </p:cNvPr>
            <p:cNvSpPr/>
            <p:nvPr/>
          </p:nvSpPr>
          <p:spPr>
            <a:xfrm>
              <a:off x="4219829" y="4661400"/>
              <a:ext cx="1134381" cy="306580"/>
            </a:xfrm>
            <a:prstGeom prst="roundRect">
              <a:avLst>
                <a:gd name="adj" fmla="val 50000"/>
              </a:avLst>
            </a:prstGeom>
            <a:solidFill>
              <a:srgbClr val="665653"/>
            </a:solidFill>
            <a:ln w="12700">
              <a:solidFill>
                <a:srgbClr val="665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prstClr val="white"/>
                  </a:solidFill>
                </a:rPr>
                <a:t>기능 구현</a:t>
              </a:r>
            </a:p>
          </p:txBody>
        </p:sp>
        <p:sp>
          <p:nvSpPr>
            <p:cNvPr id="17" name="모서리가 둥근 직사각형 41">
              <a:extLst>
                <a:ext uri="{FF2B5EF4-FFF2-40B4-BE49-F238E27FC236}">
                  <a16:creationId xmlns:a16="http://schemas.microsoft.com/office/drawing/2014/main" id="{ADDC671E-83DB-785B-6127-D943B341AE53}"/>
                </a:ext>
              </a:extLst>
            </p:cNvPr>
            <p:cNvSpPr/>
            <p:nvPr/>
          </p:nvSpPr>
          <p:spPr>
            <a:xfrm>
              <a:off x="7746754" y="4661400"/>
              <a:ext cx="1134381" cy="306580"/>
            </a:xfrm>
            <a:prstGeom prst="roundRect">
              <a:avLst>
                <a:gd name="adj" fmla="val 50000"/>
              </a:avLst>
            </a:prstGeom>
            <a:solidFill>
              <a:srgbClr val="665653"/>
            </a:solidFill>
            <a:ln w="12700">
              <a:solidFill>
                <a:srgbClr val="665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prstClr val="white"/>
                  </a:solidFill>
                </a:rPr>
                <a:t>기능 구현</a:t>
              </a:r>
            </a:p>
          </p:txBody>
        </p:sp>
        <p:sp>
          <p:nvSpPr>
            <p:cNvPr id="18" name="모서리가 둥근 직사각형 39">
              <a:extLst>
                <a:ext uri="{FF2B5EF4-FFF2-40B4-BE49-F238E27FC236}">
                  <a16:creationId xmlns:a16="http://schemas.microsoft.com/office/drawing/2014/main" id="{16FD7C57-E798-DE86-9EB9-89C7AEFB9E78}"/>
                </a:ext>
              </a:extLst>
            </p:cNvPr>
            <p:cNvSpPr/>
            <p:nvPr/>
          </p:nvSpPr>
          <p:spPr>
            <a:xfrm>
              <a:off x="5980407" y="1831463"/>
              <a:ext cx="1134381" cy="306580"/>
            </a:xfrm>
            <a:prstGeom prst="roundRect">
              <a:avLst>
                <a:gd name="adj" fmla="val 50000"/>
              </a:avLst>
            </a:prstGeom>
            <a:solidFill>
              <a:srgbClr val="665653"/>
            </a:solidFill>
            <a:ln w="12700">
              <a:solidFill>
                <a:srgbClr val="665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prstClr val="white"/>
                  </a:solidFill>
                </a:rPr>
                <a:t>기능 구현</a:t>
              </a:r>
            </a:p>
          </p:txBody>
        </p:sp>
        <p:sp>
          <p:nvSpPr>
            <p:cNvPr id="19" name="모서리가 둥근 직사각형 39">
              <a:extLst>
                <a:ext uri="{FF2B5EF4-FFF2-40B4-BE49-F238E27FC236}">
                  <a16:creationId xmlns:a16="http://schemas.microsoft.com/office/drawing/2014/main" id="{38DECFEB-CD48-8BA1-D27B-8D85EBB7E7F1}"/>
                </a:ext>
              </a:extLst>
            </p:cNvPr>
            <p:cNvSpPr/>
            <p:nvPr/>
          </p:nvSpPr>
          <p:spPr>
            <a:xfrm>
              <a:off x="9495004" y="1843088"/>
              <a:ext cx="1134381" cy="306580"/>
            </a:xfrm>
            <a:prstGeom prst="roundRect">
              <a:avLst>
                <a:gd name="adj" fmla="val 50000"/>
              </a:avLst>
            </a:prstGeom>
            <a:solidFill>
              <a:srgbClr val="665653"/>
            </a:solidFill>
            <a:ln w="12700">
              <a:solidFill>
                <a:srgbClr val="665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prstClr val="white"/>
                  </a:solidFill>
                </a:rPr>
                <a:t>기능 구현</a:t>
              </a:r>
            </a:p>
          </p:txBody>
        </p:sp>
        <p:sp>
          <p:nvSpPr>
            <p:cNvPr id="39" name="모서리가 둥근 직사각형 39">
              <a:extLst>
                <a:ext uri="{FF2B5EF4-FFF2-40B4-BE49-F238E27FC236}">
                  <a16:creationId xmlns:a16="http://schemas.microsoft.com/office/drawing/2014/main" id="{D38D5472-6328-73C9-CC51-752D24D0DE8C}"/>
                </a:ext>
              </a:extLst>
            </p:cNvPr>
            <p:cNvSpPr/>
            <p:nvPr/>
          </p:nvSpPr>
          <p:spPr>
            <a:xfrm>
              <a:off x="2472607" y="1830433"/>
              <a:ext cx="1134381" cy="306580"/>
            </a:xfrm>
            <a:prstGeom prst="roundRect">
              <a:avLst>
                <a:gd name="adj" fmla="val 50000"/>
              </a:avLst>
            </a:prstGeom>
            <a:solidFill>
              <a:srgbClr val="665653"/>
            </a:solidFill>
            <a:ln w="12700">
              <a:solidFill>
                <a:srgbClr val="665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err="1">
                  <a:solidFill>
                    <a:prstClr val="white"/>
                  </a:solidFill>
                </a:rPr>
                <a:t>비기능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39CF1E6-5ABF-62E0-7A4A-5B4D5E0FE239}"/>
              </a:ext>
            </a:extLst>
          </p:cNvPr>
          <p:cNvSpPr/>
          <p:nvPr/>
        </p:nvSpPr>
        <p:spPr>
          <a:xfrm>
            <a:off x="2231851" y="491599"/>
            <a:ext cx="2538338" cy="52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665653"/>
                </a:solidFill>
              </a:rPr>
              <a:t>상품 목록</a:t>
            </a:r>
            <a:r>
              <a:rPr lang="en-US" altLang="ko-KR" sz="1000" dirty="0">
                <a:solidFill>
                  <a:srgbClr val="665653"/>
                </a:solidFill>
              </a:rPr>
              <a:t>, </a:t>
            </a:r>
            <a:r>
              <a:rPr lang="ko-KR" altLang="en-US" sz="1000" dirty="0">
                <a:solidFill>
                  <a:srgbClr val="665653"/>
                </a:solidFill>
              </a:rPr>
              <a:t>보기</a:t>
            </a:r>
            <a:r>
              <a:rPr lang="en-US" altLang="ko-KR" sz="1000" dirty="0">
                <a:solidFill>
                  <a:srgbClr val="665653"/>
                </a:solidFill>
              </a:rPr>
              <a:t>,  </a:t>
            </a:r>
            <a:r>
              <a:rPr lang="ko-KR" altLang="en-US" sz="1000" dirty="0">
                <a:solidFill>
                  <a:srgbClr val="665653"/>
                </a:solidFill>
              </a:rPr>
              <a:t>주문하기</a:t>
            </a:r>
            <a:endParaRPr lang="en-US" altLang="ko-KR" sz="1000" dirty="0">
              <a:solidFill>
                <a:srgbClr val="665653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rgbClr val="665653"/>
                </a:solidFill>
              </a:rPr>
              <a:t>, </a:t>
            </a:r>
            <a:r>
              <a:rPr lang="ko-KR" altLang="en-US" sz="1000" dirty="0">
                <a:solidFill>
                  <a:srgbClr val="665653"/>
                </a:solidFill>
              </a:rPr>
              <a:t>주문완료</a:t>
            </a:r>
            <a:r>
              <a:rPr lang="en-US" altLang="ko-KR" sz="1000" dirty="0">
                <a:solidFill>
                  <a:srgbClr val="665653"/>
                </a:solidFill>
              </a:rPr>
              <a:t>, </a:t>
            </a:r>
            <a:r>
              <a:rPr lang="ko-KR" altLang="en-US" sz="1000" dirty="0">
                <a:solidFill>
                  <a:srgbClr val="665653"/>
                </a:solidFill>
              </a:rPr>
              <a:t>장바구니</a:t>
            </a:r>
            <a:endParaRPr lang="en-US" altLang="ko-KR" sz="1000" dirty="0">
              <a:solidFill>
                <a:srgbClr val="665653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9C3048E-505C-8104-8ACB-45FA793DEA62}"/>
              </a:ext>
            </a:extLst>
          </p:cNvPr>
          <p:cNvSpPr/>
          <p:nvPr/>
        </p:nvSpPr>
        <p:spPr>
          <a:xfrm>
            <a:off x="4392091" y="525816"/>
            <a:ext cx="2664996" cy="524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665653"/>
                </a:solidFill>
                <a:latin typeface="+mn-ea"/>
              </a:rPr>
              <a:t>공지사항</a:t>
            </a:r>
            <a:r>
              <a:rPr lang="en-US" altLang="ko-KR" sz="1000" dirty="0">
                <a:solidFill>
                  <a:srgbClr val="665653"/>
                </a:solidFill>
                <a:latin typeface="+mn-ea"/>
              </a:rPr>
              <a:t>, </a:t>
            </a:r>
            <a:r>
              <a:rPr lang="ko-KR" altLang="en-US" sz="1000" dirty="0" err="1">
                <a:solidFill>
                  <a:srgbClr val="665653"/>
                </a:solidFill>
                <a:latin typeface="+mn-ea"/>
              </a:rPr>
              <a:t>자주묻는질문</a:t>
            </a:r>
            <a:r>
              <a:rPr lang="en-US" altLang="ko-KR" sz="1000" dirty="0">
                <a:solidFill>
                  <a:srgbClr val="665653"/>
                </a:solidFill>
                <a:latin typeface="+mn-ea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665653"/>
                </a:solidFill>
                <a:latin typeface="+mn-ea"/>
              </a:rPr>
              <a:t>문의하기</a:t>
            </a:r>
            <a:r>
              <a:rPr lang="en-US" altLang="ko-KR" sz="1000" dirty="0">
                <a:solidFill>
                  <a:srgbClr val="665653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665653"/>
                </a:solidFill>
                <a:latin typeface="+mn-ea"/>
              </a:rPr>
              <a:t>목록</a:t>
            </a:r>
            <a:r>
              <a:rPr lang="en-US" altLang="ko-KR" sz="1000" dirty="0">
                <a:solidFill>
                  <a:srgbClr val="665653"/>
                </a:solidFill>
                <a:latin typeface="+mn-ea"/>
              </a:rPr>
              <a:t>, </a:t>
            </a:r>
            <a:r>
              <a:rPr lang="ko-KR" altLang="en-US" sz="1000" dirty="0">
                <a:solidFill>
                  <a:srgbClr val="665653"/>
                </a:solidFill>
                <a:latin typeface="+mn-ea"/>
              </a:rPr>
              <a:t>보기</a:t>
            </a:r>
            <a:endParaRPr lang="en-US" altLang="ko-KR" sz="1000" dirty="0">
              <a:solidFill>
                <a:srgbClr val="665653"/>
              </a:solidFill>
              <a:latin typeface="+mn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5D373A2-EDBF-305B-FBA4-047C8B77EA75}"/>
              </a:ext>
            </a:extLst>
          </p:cNvPr>
          <p:cNvSpPr/>
          <p:nvPr/>
        </p:nvSpPr>
        <p:spPr>
          <a:xfrm>
            <a:off x="1088169" y="3092816"/>
            <a:ext cx="2538338" cy="530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665653"/>
                </a:solidFill>
              </a:rPr>
              <a:t>로그인</a:t>
            </a:r>
            <a:r>
              <a:rPr lang="en-US" altLang="ko-KR" sz="1000" dirty="0">
                <a:solidFill>
                  <a:srgbClr val="665653"/>
                </a:solidFill>
              </a:rPr>
              <a:t>, </a:t>
            </a:r>
            <a:r>
              <a:rPr lang="ko-KR" altLang="en-US" sz="1000" dirty="0">
                <a:solidFill>
                  <a:srgbClr val="665653"/>
                </a:solidFill>
              </a:rPr>
              <a:t>가입유형</a:t>
            </a:r>
            <a:r>
              <a:rPr lang="en-US" altLang="ko-KR" sz="1000" dirty="0">
                <a:solidFill>
                  <a:srgbClr val="665653"/>
                </a:solidFill>
              </a:rPr>
              <a:t>, </a:t>
            </a:r>
            <a:r>
              <a:rPr lang="ko-KR" altLang="en-US" sz="1000" dirty="0">
                <a:solidFill>
                  <a:srgbClr val="665653"/>
                </a:solidFill>
              </a:rPr>
              <a:t>약관</a:t>
            </a:r>
            <a:endParaRPr lang="en-US" altLang="ko-KR" sz="1000" dirty="0">
              <a:solidFill>
                <a:srgbClr val="665653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665653"/>
                </a:solidFill>
              </a:rPr>
              <a:t>일반 회원가입</a:t>
            </a:r>
            <a:r>
              <a:rPr lang="en-US" altLang="ko-KR" sz="1000" dirty="0">
                <a:solidFill>
                  <a:srgbClr val="665653"/>
                </a:solidFill>
              </a:rPr>
              <a:t>, </a:t>
            </a:r>
            <a:r>
              <a:rPr lang="ko-KR" altLang="en-US" sz="1000" dirty="0">
                <a:solidFill>
                  <a:srgbClr val="665653"/>
                </a:solidFill>
              </a:rPr>
              <a:t>판매자 회원가입</a:t>
            </a:r>
            <a:endParaRPr lang="en-US" altLang="ko-KR" sz="1000" dirty="0">
              <a:solidFill>
                <a:srgbClr val="665653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8DB01B4-4652-4E1A-AB0B-337C250BB22F}"/>
              </a:ext>
            </a:extLst>
          </p:cNvPr>
          <p:cNvSpPr/>
          <p:nvPr/>
        </p:nvSpPr>
        <p:spPr>
          <a:xfrm>
            <a:off x="3245259" y="3089183"/>
            <a:ext cx="2538338" cy="530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665653"/>
                </a:solidFill>
              </a:rPr>
              <a:t>메인</a:t>
            </a:r>
            <a:r>
              <a:rPr lang="en-US" altLang="ko-KR" sz="1000" dirty="0">
                <a:solidFill>
                  <a:srgbClr val="665653"/>
                </a:solidFill>
              </a:rPr>
              <a:t>, </a:t>
            </a:r>
            <a:r>
              <a:rPr lang="ko-KR" altLang="en-US" sz="1000" dirty="0">
                <a:solidFill>
                  <a:srgbClr val="665653"/>
                </a:solidFill>
              </a:rPr>
              <a:t>상품현황</a:t>
            </a:r>
            <a:r>
              <a:rPr lang="en-US" altLang="ko-KR" sz="1000" dirty="0">
                <a:solidFill>
                  <a:srgbClr val="665653"/>
                </a:solidFill>
              </a:rPr>
              <a:t>, </a:t>
            </a:r>
            <a:r>
              <a:rPr lang="ko-KR" altLang="en-US" sz="1000" dirty="0">
                <a:solidFill>
                  <a:srgbClr val="665653"/>
                </a:solidFill>
              </a:rPr>
              <a:t>상품등록</a:t>
            </a:r>
            <a:endParaRPr lang="en-US" altLang="ko-KR" sz="1000" dirty="0">
              <a:solidFill>
                <a:srgbClr val="665653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665653"/>
                </a:solidFill>
              </a:rPr>
              <a:t>고객센터 관리 기능</a:t>
            </a:r>
            <a:endParaRPr lang="en-US" altLang="ko-KR" sz="1000" dirty="0">
              <a:solidFill>
                <a:srgbClr val="665653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BEBDD1A-D1FA-2F4E-A20B-AA4FCF7A331F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01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C4D7D30-8971-0870-F874-DD4E20DD64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628FE83-BA8E-69FF-FB16-E1335D74F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437215"/>
              </p:ext>
            </p:extLst>
          </p:nvPr>
        </p:nvGraphicFramePr>
        <p:xfrm>
          <a:off x="3167955" y="215702"/>
          <a:ext cx="3240360" cy="3414103"/>
        </p:xfrm>
        <a:graphic>
          <a:graphicData uri="http://schemas.openxmlformats.org/drawingml/2006/table">
            <a:tbl>
              <a:tblPr/>
              <a:tblGrid>
                <a:gridCol w="183592">
                  <a:extLst>
                    <a:ext uri="{9D8B030D-6E8A-4147-A177-3AD203B41FA5}">
                      <a16:colId xmlns:a16="http://schemas.microsoft.com/office/drawing/2014/main" val="3807390978"/>
                    </a:ext>
                  </a:extLst>
                </a:gridCol>
                <a:gridCol w="395583">
                  <a:extLst>
                    <a:ext uri="{9D8B030D-6E8A-4147-A177-3AD203B41FA5}">
                      <a16:colId xmlns:a16="http://schemas.microsoft.com/office/drawing/2014/main" val="212413187"/>
                    </a:ext>
                  </a:extLst>
                </a:gridCol>
                <a:gridCol w="1740242">
                  <a:extLst>
                    <a:ext uri="{9D8B030D-6E8A-4147-A177-3AD203B41FA5}">
                      <a16:colId xmlns:a16="http://schemas.microsoft.com/office/drawing/2014/main" val="839293947"/>
                    </a:ext>
                  </a:extLst>
                </a:gridCol>
                <a:gridCol w="306981">
                  <a:extLst>
                    <a:ext uri="{9D8B030D-6E8A-4147-A177-3AD203B41FA5}">
                      <a16:colId xmlns:a16="http://schemas.microsoft.com/office/drawing/2014/main" val="2488318632"/>
                    </a:ext>
                  </a:extLst>
                </a:gridCol>
                <a:gridCol w="306981">
                  <a:extLst>
                    <a:ext uri="{9D8B030D-6E8A-4147-A177-3AD203B41FA5}">
                      <a16:colId xmlns:a16="http://schemas.microsoft.com/office/drawing/2014/main" val="1004771825"/>
                    </a:ext>
                  </a:extLst>
                </a:gridCol>
                <a:gridCol w="306981">
                  <a:extLst>
                    <a:ext uri="{9D8B030D-6E8A-4147-A177-3AD203B41FA5}">
                      <a16:colId xmlns:a16="http://schemas.microsoft.com/office/drawing/2014/main" val="2955013575"/>
                    </a:ext>
                  </a:extLst>
                </a:gridCol>
              </a:tblGrid>
              <a:tr h="1884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요구사항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규모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수용여부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309764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A-001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프로젝트 안내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비기능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Small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9075758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A-002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API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비기능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Small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3863303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B-001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화면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메인기능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5725831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C-001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5822016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C-002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Tiny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6525315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C-003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Small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420678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C-004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 회원가입 기능 구현 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Small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2115935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C-005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판매자 회원가입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Small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9832258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D-001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Large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3299698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D-002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729715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D-003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장바구니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Large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0178115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D-004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주문하기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X-Large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7192776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D-005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주문완료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4501278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E-001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관리자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7353254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E-002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관리자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상품현황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6263881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E-003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관리자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상품등록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Large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6838912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E-004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관리자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37463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E-004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관리자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문의하기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039859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E-005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관리자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64267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E-006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관리자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수정기능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0796995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E-007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관리자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자주묻는질문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등록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0598416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E-008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관리자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문의하기 목록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5199545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F-001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고객센터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목록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4422816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F-002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고객센터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보기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311562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F-003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고객센터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질문보기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기능 구현 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8277180"/>
                  </a:ext>
                </a:extLst>
              </a:tr>
            </a:tbl>
          </a:graphicData>
        </a:graphic>
      </p:graphicFrame>
      <p:sp>
        <p:nvSpPr>
          <p:cNvPr id="3" name="object 15">
            <a:extLst>
              <a:ext uri="{FF2B5EF4-FFF2-40B4-BE49-F238E27FC236}">
                <a16:creationId xmlns:a16="http://schemas.microsoft.com/office/drawing/2014/main" id="{CC6236FB-567C-D44C-01A6-EDA0817E830A}"/>
              </a:ext>
            </a:extLst>
          </p:cNvPr>
          <p:cNvSpPr txBox="1"/>
          <p:nvPr/>
        </p:nvSpPr>
        <p:spPr>
          <a:xfrm>
            <a:off x="481405" y="814757"/>
            <a:ext cx="636057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100" dirty="0">
                <a:solidFill>
                  <a:srgbClr val="665653"/>
                </a:solidFill>
                <a:latin typeface="+mn-ea"/>
                <a:cs typeface="IHPDMS+NanumGothic"/>
              </a:rPr>
              <a:t>·</a:t>
            </a:r>
            <a:r>
              <a:rPr lang="ko-KR" altLang="en-US" sz="1200" kern="100" dirty="0">
                <a:solidFill>
                  <a:srgbClr val="665653"/>
                </a:solidFill>
                <a:latin typeface="+mn-ea"/>
                <a:cs typeface="Times New Roman"/>
              </a:rPr>
              <a:t> 요구사항 간 상충되는 것을 해결</a:t>
            </a:r>
            <a:endParaRPr lang="en-US" altLang="ko-KR" sz="1200" kern="100" dirty="0">
              <a:solidFill>
                <a:srgbClr val="665653"/>
              </a:solidFill>
              <a:latin typeface="+mn-ea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ko-KR" altLang="en-US" sz="1200" kern="100" dirty="0">
              <a:solidFill>
                <a:srgbClr val="665653"/>
              </a:solidFill>
              <a:latin typeface="+mn-ea"/>
              <a:cs typeface="Times New Roman"/>
            </a:endParaRPr>
          </a:p>
          <a:p>
            <a:r>
              <a:rPr lang="en-US" altLang="ko-KR" sz="1200" kern="100" dirty="0">
                <a:solidFill>
                  <a:srgbClr val="665653"/>
                </a:solidFill>
                <a:latin typeface="+mn-ea"/>
                <a:cs typeface="IHPDMS+NanumGothic"/>
              </a:rPr>
              <a:t>·</a:t>
            </a:r>
            <a:r>
              <a:rPr lang="ko-KR" altLang="en-US" sz="1200" kern="100" dirty="0">
                <a:solidFill>
                  <a:srgbClr val="665653"/>
                </a:solidFill>
                <a:latin typeface="+mn-ea"/>
                <a:cs typeface="Times New Roman"/>
              </a:rPr>
              <a:t> 개발 범위 파악</a:t>
            </a:r>
            <a:endParaRPr lang="en-US" altLang="ko-KR" sz="1200" kern="100" dirty="0">
              <a:solidFill>
                <a:srgbClr val="665653"/>
              </a:solidFill>
              <a:latin typeface="+mn-ea"/>
              <a:cs typeface="Times New Roman"/>
            </a:endParaRPr>
          </a:p>
          <a:p>
            <a:endParaRPr lang="ko-KR" altLang="en-US" sz="1200" kern="100" dirty="0">
              <a:solidFill>
                <a:srgbClr val="665653"/>
              </a:solidFill>
              <a:latin typeface="+mn-ea"/>
              <a:cs typeface="Times New Roman"/>
            </a:endParaRPr>
          </a:p>
          <a:p>
            <a:r>
              <a:rPr lang="en-US" altLang="ko-KR" sz="1200" kern="100" dirty="0">
                <a:solidFill>
                  <a:srgbClr val="665653"/>
                </a:solidFill>
                <a:latin typeface="+mn-ea"/>
                <a:cs typeface="IHPDMS+NanumGothic"/>
              </a:rPr>
              <a:t>· </a:t>
            </a:r>
            <a:r>
              <a:rPr lang="ko-KR" altLang="en-US" sz="1200" kern="100" dirty="0">
                <a:solidFill>
                  <a:srgbClr val="665653"/>
                </a:solidFill>
                <a:latin typeface="+mn-ea"/>
                <a:cs typeface="IHPDMS+NanumGothic"/>
              </a:rPr>
              <a:t>시스템 요구사항을 정제하여</a:t>
            </a:r>
            <a:endParaRPr lang="en-US" altLang="ko-KR" sz="1200" kern="100" dirty="0">
              <a:solidFill>
                <a:srgbClr val="665653"/>
              </a:solidFill>
              <a:latin typeface="+mn-ea"/>
              <a:cs typeface="IHPDMS+NanumGothic"/>
            </a:endParaRPr>
          </a:p>
          <a:p>
            <a:r>
              <a:rPr lang="en-US" altLang="ko-KR" sz="1200" kern="100" dirty="0">
                <a:solidFill>
                  <a:srgbClr val="665653"/>
                </a:solidFill>
                <a:latin typeface="+mn-ea"/>
                <a:cs typeface="Times New Roman"/>
              </a:rPr>
              <a:t>  </a:t>
            </a:r>
            <a:r>
              <a:rPr lang="ko-KR" altLang="en-US" sz="1200" kern="100" dirty="0">
                <a:solidFill>
                  <a:srgbClr val="665653"/>
                </a:solidFill>
                <a:latin typeface="+mn-ea"/>
                <a:cs typeface="Times New Roman"/>
              </a:rPr>
              <a:t>소프트웨어 요구사항을 도출</a:t>
            </a:r>
            <a:endParaRPr lang="ko-KR" altLang="en-US" sz="1200" dirty="0">
              <a:solidFill>
                <a:srgbClr val="665653"/>
              </a:solidFill>
              <a:latin typeface="+mn-ea"/>
              <a:cs typeface="IHPDMS+NanumGothic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692351-01B7-7712-F767-9328831499C0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26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그림 74">
            <a:extLst>
              <a:ext uri="{FF2B5EF4-FFF2-40B4-BE49-F238E27FC236}">
                <a16:creationId xmlns:a16="http://schemas.microsoft.com/office/drawing/2014/main" id="{058271C4-3843-AE89-FC2C-E074450AFA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D177B322-652F-B160-02D3-840D52124FBD}"/>
              </a:ext>
            </a:extLst>
          </p:cNvPr>
          <p:cNvGrpSpPr/>
          <p:nvPr/>
        </p:nvGrpSpPr>
        <p:grpSpPr>
          <a:xfrm>
            <a:off x="683821" y="1392186"/>
            <a:ext cx="5544331" cy="1648992"/>
            <a:chOff x="683821" y="1392186"/>
            <a:chExt cx="5544331" cy="1648992"/>
          </a:xfrm>
        </p:grpSpPr>
        <p:sp>
          <p:nvSpPr>
            <p:cNvPr id="77" name="자유형 17">
              <a:extLst>
                <a:ext uri="{FF2B5EF4-FFF2-40B4-BE49-F238E27FC236}">
                  <a16:creationId xmlns:a16="http://schemas.microsoft.com/office/drawing/2014/main" id="{DECC1DEC-FC92-58F6-A4D8-54DB4F2ADD24}"/>
                </a:ext>
              </a:extLst>
            </p:cNvPr>
            <p:cNvSpPr/>
            <p:nvPr/>
          </p:nvSpPr>
          <p:spPr>
            <a:xfrm rot="16200000">
              <a:off x="745932" y="1330075"/>
              <a:ext cx="1010822" cy="1135043"/>
            </a:xfrm>
            <a:custGeom>
              <a:avLst/>
              <a:gdLst>
                <a:gd name="connsiteX0" fmla="*/ 1425041 w 1425041"/>
                <a:gd name="connsiteY0" fmla="*/ 800083 h 1600166"/>
                <a:gd name="connsiteX1" fmla="*/ 977139 w 1425041"/>
                <a:gd name="connsiteY1" fmla="*/ 1600166 h 1600166"/>
                <a:gd name="connsiteX2" fmla="*/ 30554 w 1425041"/>
                <a:gd name="connsiteY2" fmla="*/ 1600166 h 1600166"/>
                <a:gd name="connsiteX3" fmla="*/ 0 w 1425041"/>
                <a:gd name="connsiteY3" fmla="*/ 1545587 h 1600166"/>
                <a:gd name="connsiteX4" fmla="*/ 57864 w 1425041"/>
                <a:gd name="connsiteY4" fmla="*/ 1545587 h 1600166"/>
                <a:gd name="connsiteX5" fmla="*/ 58713 w 1425041"/>
                <a:gd name="connsiteY5" fmla="*/ 1547104 h 1600166"/>
                <a:gd name="connsiteX6" fmla="*/ 948982 w 1425041"/>
                <a:gd name="connsiteY6" fmla="*/ 1547104 h 1600166"/>
                <a:gd name="connsiteX7" fmla="*/ 1370237 w 1425041"/>
                <a:gd name="connsiteY7" fmla="*/ 794621 h 1600166"/>
                <a:gd name="connsiteX8" fmla="*/ 948982 w 1425041"/>
                <a:gd name="connsiteY8" fmla="*/ 42137 h 1600166"/>
                <a:gd name="connsiteX9" fmla="*/ 105144 w 1425041"/>
                <a:gd name="connsiteY9" fmla="*/ 42137 h 1600166"/>
                <a:gd name="connsiteX10" fmla="*/ 105144 w 1425041"/>
                <a:gd name="connsiteY10" fmla="*/ 40787 h 1600166"/>
                <a:gd name="connsiteX11" fmla="*/ 7721 w 1425041"/>
                <a:gd name="connsiteY11" fmla="*/ 40787 h 1600166"/>
                <a:gd name="connsiteX12" fmla="*/ 30554 w 1425041"/>
                <a:gd name="connsiteY12" fmla="*/ 0 h 1600166"/>
                <a:gd name="connsiteX13" fmla="*/ 977139 w 1425041"/>
                <a:gd name="connsiteY13" fmla="*/ 0 h 1600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25041" h="1600166">
                  <a:moveTo>
                    <a:pt x="1425041" y="800083"/>
                  </a:moveTo>
                  <a:lnTo>
                    <a:pt x="977139" y="1600166"/>
                  </a:lnTo>
                  <a:lnTo>
                    <a:pt x="30554" y="1600166"/>
                  </a:lnTo>
                  <a:lnTo>
                    <a:pt x="0" y="1545587"/>
                  </a:lnTo>
                  <a:lnTo>
                    <a:pt x="57864" y="1545587"/>
                  </a:lnTo>
                  <a:lnTo>
                    <a:pt x="58713" y="1547104"/>
                  </a:lnTo>
                  <a:lnTo>
                    <a:pt x="948982" y="1547104"/>
                  </a:lnTo>
                  <a:lnTo>
                    <a:pt x="1370237" y="794621"/>
                  </a:lnTo>
                  <a:lnTo>
                    <a:pt x="948982" y="42137"/>
                  </a:lnTo>
                  <a:lnTo>
                    <a:pt x="105144" y="42137"/>
                  </a:lnTo>
                  <a:lnTo>
                    <a:pt x="105144" y="40787"/>
                  </a:lnTo>
                  <a:lnTo>
                    <a:pt x="7721" y="40787"/>
                  </a:lnTo>
                  <a:lnTo>
                    <a:pt x="30554" y="0"/>
                  </a:lnTo>
                  <a:lnTo>
                    <a:pt x="977139" y="0"/>
                  </a:lnTo>
                  <a:close/>
                </a:path>
              </a:pathLst>
            </a:custGeom>
            <a:solidFill>
              <a:srgbClr val="63768C"/>
            </a:solidFill>
            <a:ln>
              <a:solidFill>
                <a:srgbClr val="665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06865A2B-DB45-53B4-CD6F-3FA197642A73}"/>
                </a:ext>
              </a:extLst>
            </p:cNvPr>
            <p:cNvGrpSpPr/>
            <p:nvPr/>
          </p:nvGrpSpPr>
          <p:grpSpPr>
            <a:xfrm>
              <a:off x="761756" y="1505145"/>
              <a:ext cx="968058" cy="1080939"/>
              <a:chOff x="2139641" y="3125970"/>
              <a:chExt cx="1364754" cy="1523891"/>
            </a:xfrm>
          </p:grpSpPr>
          <p:sp>
            <p:nvSpPr>
              <p:cNvPr id="100" name="육각형 99">
                <a:extLst>
                  <a:ext uri="{FF2B5EF4-FFF2-40B4-BE49-F238E27FC236}">
                    <a16:creationId xmlns:a16="http://schemas.microsoft.com/office/drawing/2014/main" id="{61005677-4D9B-62E0-E573-10125BFB1A61}"/>
                  </a:ext>
                </a:extLst>
              </p:cNvPr>
              <p:cNvSpPr/>
              <p:nvPr/>
            </p:nvSpPr>
            <p:spPr>
              <a:xfrm rot="16200000">
                <a:off x="2067909" y="3226145"/>
                <a:ext cx="1523891" cy="1323542"/>
              </a:xfrm>
              <a:prstGeom prst="hexagon">
                <a:avLst>
                  <a:gd name="adj" fmla="val 27991"/>
                  <a:gd name="vf" fmla="val 115470"/>
                </a:avLst>
              </a:prstGeom>
              <a:solidFill>
                <a:schemeClr val="bg1"/>
              </a:solidFill>
              <a:ln>
                <a:solidFill>
                  <a:srgbClr val="6656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4906ED0F-2624-12A3-50B9-575F21998757}"/>
                  </a:ext>
                </a:extLst>
              </p:cNvPr>
              <p:cNvSpPr/>
              <p:nvPr/>
            </p:nvSpPr>
            <p:spPr>
              <a:xfrm>
                <a:off x="2139641" y="3706120"/>
                <a:ext cx="1364754" cy="39114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900" b="1" dirty="0">
                    <a:solidFill>
                      <a:srgbClr val="214867"/>
                    </a:solidFill>
                  </a:rPr>
                  <a:t>기획</a:t>
                </a:r>
                <a:endParaRPr lang="en-US" altLang="ko-KR" sz="800" b="1" dirty="0">
                  <a:solidFill>
                    <a:srgbClr val="214867"/>
                  </a:solidFill>
                </a:endParaRPr>
              </a:p>
            </p:txBody>
          </p:sp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D9DB786C-B927-1BC0-34E6-C5A3F1C95F85}"/>
                </a:ext>
              </a:extLst>
            </p:cNvPr>
            <p:cNvGrpSpPr/>
            <p:nvPr/>
          </p:nvGrpSpPr>
          <p:grpSpPr>
            <a:xfrm>
              <a:off x="1854985" y="1505145"/>
              <a:ext cx="1004706" cy="1080939"/>
              <a:chOff x="2132278" y="3125970"/>
              <a:chExt cx="1416419" cy="1523891"/>
            </a:xfrm>
          </p:grpSpPr>
          <p:sp>
            <p:nvSpPr>
              <p:cNvPr id="98" name="육각형 97">
                <a:extLst>
                  <a:ext uri="{FF2B5EF4-FFF2-40B4-BE49-F238E27FC236}">
                    <a16:creationId xmlns:a16="http://schemas.microsoft.com/office/drawing/2014/main" id="{E79C57BF-C778-7BC2-61FA-141D63282308}"/>
                  </a:ext>
                </a:extLst>
              </p:cNvPr>
              <p:cNvSpPr/>
              <p:nvPr/>
            </p:nvSpPr>
            <p:spPr>
              <a:xfrm rot="16200000">
                <a:off x="2067909" y="3226145"/>
                <a:ext cx="1523891" cy="1323542"/>
              </a:xfrm>
              <a:prstGeom prst="hexagon">
                <a:avLst>
                  <a:gd name="adj" fmla="val 27991"/>
                  <a:gd name="vf" fmla="val 115470"/>
                </a:avLst>
              </a:prstGeom>
              <a:solidFill>
                <a:srgbClr val="665653"/>
              </a:solidFill>
              <a:ln>
                <a:solidFill>
                  <a:srgbClr val="6656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9ED84234-FDE9-CB33-0393-1C4BB80A18D8}"/>
                  </a:ext>
                </a:extLst>
              </p:cNvPr>
              <p:cNvSpPr/>
              <p:nvPr/>
            </p:nvSpPr>
            <p:spPr>
              <a:xfrm>
                <a:off x="2132278" y="3703251"/>
                <a:ext cx="1416419" cy="39114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900" b="1" dirty="0">
                    <a:solidFill>
                      <a:prstClr val="white"/>
                    </a:solidFill>
                  </a:rPr>
                  <a:t>설계</a:t>
                </a:r>
                <a:endParaRPr lang="en-US" altLang="ko-KR" sz="900" b="1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0" name="자유형 25">
              <a:extLst>
                <a:ext uri="{FF2B5EF4-FFF2-40B4-BE49-F238E27FC236}">
                  <a16:creationId xmlns:a16="http://schemas.microsoft.com/office/drawing/2014/main" id="{6410F6FD-D220-AF99-D69A-44F1D0F234F3}"/>
                </a:ext>
              </a:extLst>
            </p:cNvPr>
            <p:cNvSpPr/>
            <p:nvPr/>
          </p:nvSpPr>
          <p:spPr>
            <a:xfrm rot="5400000">
              <a:off x="1844385" y="1649161"/>
              <a:ext cx="1010822" cy="1135043"/>
            </a:xfrm>
            <a:custGeom>
              <a:avLst/>
              <a:gdLst>
                <a:gd name="connsiteX0" fmla="*/ 1425041 w 1425041"/>
                <a:gd name="connsiteY0" fmla="*/ 800083 h 1600166"/>
                <a:gd name="connsiteX1" fmla="*/ 977139 w 1425041"/>
                <a:gd name="connsiteY1" fmla="*/ 1600166 h 1600166"/>
                <a:gd name="connsiteX2" fmla="*/ 30554 w 1425041"/>
                <a:gd name="connsiteY2" fmla="*/ 1600166 h 1600166"/>
                <a:gd name="connsiteX3" fmla="*/ 0 w 1425041"/>
                <a:gd name="connsiteY3" fmla="*/ 1545587 h 1600166"/>
                <a:gd name="connsiteX4" fmla="*/ 57864 w 1425041"/>
                <a:gd name="connsiteY4" fmla="*/ 1545587 h 1600166"/>
                <a:gd name="connsiteX5" fmla="*/ 58713 w 1425041"/>
                <a:gd name="connsiteY5" fmla="*/ 1547104 h 1600166"/>
                <a:gd name="connsiteX6" fmla="*/ 948982 w 1425041"/>
                <a:gd name="connsiteY6" fmla="*/ 1547104 h 1600166"/>
                <a:gd name="connsiteX7" fmla="*/ 1370237 w 1425041"/>
                <a:gd name="connsiteY7" fmla="*/ 794621 h 1600166"/>
                <a:gd name="connsiteX8" fmla="*/ 948982 w 1425041"/>
                <a:gd name="connsiteY8" fmla="*/ 42137 h 1600166"/>
                <a:gd name="connsiteX9" fmla="*/ 105144 w 1425041"/>
                <a:gd name="connsiteY9" fmla="*/ 42137 h 1600166"/>
                <a:gd name="connsiteX10" fmla="*/ 105144 w 1425041"/>
                <a:gd name="connsiteY10" fmla="*/ 40787 h 1600166"/>
                <a:gd name="connsiteX11" fmla="*/ 7721 w 1425041"/>
                <a:gd name="connsiteY11" fmla="*/ 40787 h 1600166"/>
                <a:gd name="connsiteX12" fmla="*/ 30554 w 1425041"/>
                <a:gd name="connsiteY12" fmla="*/ 0 h 1600166"/>
                <a:gd name="connsiteX13" fmla="*/ 977139 w 1425041"/>
                <a:gd name="connsiteY13" fmla="*/ 0 h 1600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25041" h="1600166">
                  <a:moveTo>
                    <a:pt x="1425041" y="800083"/>
                  </a:moveTo>
                  <a:lnTo>
                    <a:pt x="977139" y="1600166"/>
                  </a:lnTo>
                  <a:lnTo>
                    <a:pt x="30554" y="1600166"/>
                  </a:lnTo>
                  <a:lnTo>
                    <a:pt x="0" y="1545587"/>
                  </a:lnTo>
                  <a:lnTo>
                    <a:pt x="57864" y="1545587"/>
                  </a:lnTo>
                  <a:lnTo>
                    <a:pt x="58713" y="1547104"/>
                  </a:lnTo>
                  <a:lnTo>
                    <a:pt x="948982" y="1547104"/>
                  </a:lnTo>
                  <a:lnTo>
                    <a:pt x="1370237" y="794621"/>
                  </a:lnTo>
                  <a:lnTo>
                    <a:pt x="948982" y="42137"/>
                  </a:lnTo>
                  <a:lnTo>
                    <a:pt x="105144" y="42137"/>
                  </a:lnTo>
                  <a:lnTo>
                    <a:pt x="105144" y="40787"/>
                  </a:lnTo>
                  <a:lnTo>
                    <a:pt x="7721" y="40787"/>
                  </a:lnTo>
                  <a:lnTo>
                    <a:pt x="30554" y="0"/>
                  </a:lnTo>
                  <a:lnTo>
                    <a:pt x="977139" y="0"/>
                  </a:lnTo>
                  <a:close/>
                </a:path>
              </a:pathLst>
            </a:custGeom>
            <a:solidFill>
              <a:srgbClr val="63768C"/>
            </a:solidFill>
            <a:ln>
              <a:solidFill>
                <a:srgbClr val="665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1" name="자유형 26">
              <a:extLst>
                <a:ext uri="{FF2B5EF4-FFF2-40B4-BE49-F238E27FC236}">
                  <a16:creationId xmlns:a16="http://schemas.microsoft.com/office/drawing/2014/main" id="{50B95E95-02EB-3EBF-5338-81F825594D6C}"/>
                </a:ext>
              </a:extLst>
            </p:cNvPr>
            <p:cNvSpPr/>
            <p:nvPr/>
          </p:nvSpPr>
          <p:spPr>
            <a:xfrm rot="16200000">
              <a:off x="2947198" y="1330075"/>
              <a:ext cx="1010822" cy="1135043"/>
            </a:xfrm>
            <a:custGeom>
              <a:avLst/>
              <a:gdLst>
                <a:gd name="connsiteX0" fmla="*/ 1425041 w 1425041"/>
                <a:gd name="connsiteY0" fmla="*/ 800083 h 1600166"/>
                <a:gd name="connsiteX1" fmla="*/ 977139 w 1425041"/>
                <a:gd name="connsiteY1" fmla="*/ 1600166 h 1600166"/>
                <a:gd name="connsiteX2" fmla="*/ 30554 w 1425041"/>
                <a:gd name="connsiteY2" fmla="*/ 1600166 h 1600166"/>
                <a:gd name="connsiteX3" fmla="*/ 0 w 1425041"/>
                <a:gd name="connsiteY3" fmla="*/ 1545587 h 1600166"/>
                <a:gd name="connsiteX4" fmla="*/ 57864 w 1425041"/>
                <a:gd name="connsiteY4" fmla="*/ 1545587 h 1600166"/>
                <a:gd name="connsiteX5" fmla="*/ 58713 w 1425041"/>
                <a:gd name="connsiteY5" fmla="*/ 1547104 h 1600166"/>
                <a:gd name="connsiteX6" fmla="*/ 948982 w 1425041"/>
                <a:gd name="connsiteY6" fmla="*/ 1547104 h 1600166"/>
                <a:gd name="connsiteX7" fmla="*/ 1370237 w 1425041"/>
                <a:gd name="connsiteY7" fmla="*/ 794621 h 1600166"/>
                <a:gd name="connsiteX8" fmla="*/ 948982 w 1425041"/>
                <a:gd name="connsiteY8" fmla="*/ 42137 h 1600166"/>
                <a:gd name="connsiteX9" fmla="*/ 105144 w 1425041"/>
                <a:gd name="connsiteY9" fmla="*/ 42137 h 1600166"/>
                <a:gd name="connsiteX10" fmla="*/ 105144 w 1425041"/>
                <a:gd name="connsiteY10" fmla="*/ 40787 h 1600166"/>
                <a:gd name="connsiteX11" fmla="*/ 7721 w 1425041"/>
                <a:gd name="connsiteY11" fmla="*/ 40787 h 1600166"/>
                <a:gd name="connsiteX12" fmla="*/ 30554 w 1425041"/>
                <a:gd name="connsiteY12" fmla="*/ 0 h 1600166"/>
                <a:gd name="connsiteX13" fmla="*/ 977139 w 1425041"/>
                <a:gd name="connsiteY13" fmla="*/ 0 h 1600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25041" h="1600166">
                  <a:moveTo>
                    <a:pt x="1425041" y="800083"/>
                  </a:moveTo>
                  <a:lnTo>
                    <a:pt x="977139" y="1600166"/>
                  </a:lnTo>
                  <a:lnTo>
                    <a:pt x="30554" y="1600166"/>
                  </a:lnTo>
                  <a:lnTo>
                    <a:pt x="0" y="1545587"/>
                  </a:lnTo>
                  <a:lnTo>
                    <a:pt x="57864" y="1545587"/>
                  </a:lnTo>
                  <a:lnTo>
                    <a:pt x="58713" y="1547104"/>
                  </a:lnTo>
                  <a:lnTo>
                    <a:pt x="948982" y="1547104"/>
                  </a:lnTo>
                  <a:lnTo>
                    <a:pt x="1370237" y="794621"/>
                  </a:lnTo>
                  <a:lnTo>
                    <a:pt x="948982" y="42137"/>
                  </a:lnTo>
                  <a:lnTo>
                    <a:pt x="105144" y="42137"/>
                  </a:lnTo>
                  <a:lnTo>
                    <a:pt x="105144" y="40787"/>
                  </a:lnTo>
                  <a:lnTo>
                    <a:pt x="7721" y="40787"/>
                  </a:lnTo>
                  <a:lnTo>
                    <a:pt x="30554" y="0"/>
                  </a:lnTo>
                  <a:lnTo>
                    <a:pt x="977139" y="0"/>
                  </a:lnTo>
                  <a:close/>
                </a:path>
              </a:pathLst>
            </a:custGeom>
            <a:solidFill>
              <a:srgbClr val="63768C"/>
            </a:solidFill>
            <a:ln>
              <a:solidFill>
                <a:srgbClr val="665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3F0567A2-BF13-B658-E8C7-E77AEF172676}"/>
                </a:ext>
              </a:extLst>
            </p:cNvPr>
            <p:cNvGrpSpPr/>
            <p:nvPr/>
          </p:nvGrpSpPr>
          <p:grpSpPr>
            <a:xfrm>
              <a:off x="2974585" y="1519584"/>
              <a:ext cx="938826" cy="1080939"/>
              <a:chOff x="2155941" y="3146326"/>
              <a:chExt cx="1323542" cy="1523891"/>
            </a:xfrm>
          </p:grpSpPr>
          <p:sp>
            <p:nvSpPr>
              <p:cNvPr id="96" name="육각형 95">
                <a:extLst>
                  <a:ext uri="{FF2B5EF4-FFF2-40B4-BE49-F238E27FC236}">
                    <a16:creationId xmlns:a16="http://schemas.microsoft.com/office/drawing/2014/main" id="{9E2D044C-5071-5873-8609-B34A49EFAD77}"/>
                  </a:ext>
                </a:extLst>
              </p:cNvPr>
              <p:cNvSpPr/>
              <p:nvPr/>
            </p:nvSpPr>
            <p:spPr>
              <a:xfrm rot="16200000">
                <a:off x="2055766" y="3246501"/>
                <a:ext cx="1523891" cy="1323542"/>
              </a:xfrm>
              <a:prstGeom prst="hexagon">
                <a:avLst>
                  <a:gd name="adj" fmla="val 27991"/>
                  <a:gd name="vf" fmla="val 115470"/>
                </a:avLst>
              </a:prstGeom>
              <a:solidFill>
                <a:schemeClr val="bg1"/>
              </a:solidFill>
              <a:ln>
                <a:solidFill>
                  <a:srgbClr val="6656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A7EE28F9-DEBF-EC42-9C00-057C31479C56}"/>
                  </a:ext>
                </a:extLst>
              </p:cNvPr>
              <p:cNvSpPr/>
              <p:nvPr/>
            </p:nvSpPr>
            <p:spPr>
              <a:xfrm>
                <a:off x="2213989" y="3668964"/>
                <a:ext cx="1196611" cy="718194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000" b="1" dirty="0">
                    <a:solidFill>
                      <a:srgbClr val="214867"/>
                    </a:solidFill>
                  </a:rPr>
                  <a:t>화면구현</a:t>
                </a:r>
                <a:endParaRPr lang="en-US" altLang="ko-KR" sz="1000" b="1" dirty="0">
                  <a:solidFill>
                    <a:srgbClr val="214867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ko-KR" sz="900" b="1" dirty="0">
                  <a:solidFill>
                    <a:srgbClr val="214867"/>
                  </a:solidFill>
                </a:endParaRPr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D9B094E1-4E4C-F1C8-DD0F-B907AA22F898}"/>
                </a:ext>
              </a:extLst>
            </p:cNvPr>
            <p:cNvGrpSpPr/>
            <p:nvPr/>
          </p:nvGrpSpPr>
          <p:grpSpPr>
            <a:xfrm>
              <a:off x="4081647" y="1505145"/>
              <a:ext cx="938826" cy="1080939"/>
              <a:chOff x="2168084" y="3125970"/>
              <a:chExt cx="1323542" cy="1523891"/>
            </a:xfrm>
          </p:grpSpPr>
          <p:sp>
            <p:nvSpPr>
              <p:cNvPr id="94" name="육각형 93">
                <a:extLst>
                  <a:ext uri="{FF2B5EF4-FFF2-40B4-BE49-F238E27FC236}">
                    <a16:creationId xmlns:a16="http://schemas.microsoft.com/office/drawing/2014/main" id="{41E8D865-F5B5-6C4B-9927-4A2EEF1570EF}"/>
                  </a:ext>
                </a:extLst>
              </p:cNvPr>
              <p:cNvSpPr/>
              <p:nvPr/>
            </p:nvSpPr>
            <p:spPr>
              <a:xfrm rot="16200000">
                <a:off x="2067909" y="3226145"/>
                <a:ext cx="1523891" cy="1323542"/>
              </a:xfrm>
              <a:prstGeom prst="hexagon">
                <a:avLst>
                  <a:gd name="adj" fmla="val 27991"/>
                  <a:gd name="vf" fmla="val 115470"/>
                </a:avLst>
              </a:prstGeom>
              <a:solidFill>
                <a:srgbClr val="665653"/>
              </a:solidFill>
              <a:ln>
                <a:solidFill>
                  <a:srgbClr val="6656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B17FB523-A54C-DAA9-9B73-B644506DE20D}"/>
                  </a:ext>
                </a:extLst>
              </p:cNvPr>
              <p:cNvSpPr/>
              <p:nvPr/>
            </p:nvSpPr>
            <p:spPr>
              <a:xfrm>
                <a:off x="2227512" y="3674144"/>
                <a:ext cx="1196611" cy="42025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000" b="1" dirty="0">
                    <a:solidFill>
                      <a:prstClr val="white"/>
                    </a:solidFill>
                  </a:rPr>
                  <a:t>기능구현</a:t>
                </a:r>
                <a:endParaRPr lang="en-US" altLang="ko-KR" sz="1000" b="1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4" name="자유형 33">
              <a:extLst>
                <a:ext uri="{FF2B5EF4-FFF2-40B4-BE49-F238E27FC236}">
                  <a16:creationId xmlns:a16="http://schemas.microsoft.com/office/drawing/2014/main" id="{CC484642-5239-9927-6336-1D39BE0E9A21}"/>
                </a:ext>
              </a:extLst>
            </p:cNvPr>
            <p:cNvSpPr/>
            <p:nvPr/>
          </p:nvSpPr>
          <p:spPr>
            <a:xfrm rot="5400000">
              <a:off x="4045650" y="1649161"/>
              <a:ext cx="1010822" cy="1135043"/>
            </a:xfrm>
            <a:custGeom>
              <a:avLst/>
              <a:gdLst>
                <a:gd name="connsiteX0" fmla="*/ 1425041 w 1425041"/>
                <a:gd name="connsiteY0" fmla="*/ 800083 h 1600166"/>
                <a:gd name="connsiteX1" fmla="*/ 977139 w 1425041"/>
                <a:gd name="connsiteY1" fmla="*/ 1600166 h 1600166"/>
                <a:gd name="connsiteX2" fmla="*/ 30554 w 1425041"/>
                <a:gd name="connsiteY2" fmla="*/ 1600166 h 1600166"/>
                <a:gd name="connsiteX3" fmla="*/ 0 w 1425041"/>
                <a:gd name="connsiteY3" fmla="*/ 1545587 h 1600166"/>
                <a:gd name="connsiteX4" fmla="*/ 57864 w 1425041"/>
                <a:gd name="connsiteY4" fmla="*/ 1545587 h 1600166"/>
                <a:gd name="connsiteX5" fmla="*/ 58713 w 1425041"/>
                <a:gd name="connsiteY5" fmla="*/ 1547104 h 1600166"/>
                <a:gd name="connsiteX6" fmla="*/ 948982 w 1425041"/>
                <a:gd name="connsiteY6" fmla="*/ 1547104 h 1600166"/>
                <a:gd name="connsiteX7" fmla="*/ 1370237 w 1425041"/>
                <a:gd name="connsiteY7" fmla="*/ 794621 h 1600166"/>
                <a:gd name="connsiteX8" fmla="*/ 948982 w 1425041"/>
                <a:gd name="connsiteY8" fmla="*/ 42137 h 1600166"/>
                <a:gd name="connsiteX9" fmla="*/ 105144 w 1425041"/>
                <a:gd name="connsiteY9" fmla="*/ 42137 h 1600166"/>
                <a:gd name="connsiteX10" fmla="*/ 105144 w 1425041"/>
                <a:gd name="connsiteY10" fmla="*/ 40787 h 1600166"/>
                <a:gd name="connsiteX11" fmla="*/ 7721 w 1425041"/>
                <a:gd name="connsiteY11" fmla="*/ 40787 h 1600166"/>
                <a:gd name="connsiteX12" fmla="*/ 30554 w 1425041"/>
                <a:gd name="connsiteY12" fmla="*/ 0 h 1600166"/>
                <a:gd name="connsiteX13" fmla="*/ 977139 w 1425041"/>
                <a:gd name="connsiteY13" fmla="*/ 0 h 1600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25041" h="1600166">
                  <a:moveTo>
                    <a:pt x="1425041" y="800083"/>
                  </a:moveTo>
                  <a:lnTo>
                    <a:pt x="977139" y="1600166"/>
                  </a:lnTo>
                  <a:lnTo>
                    <a:pt x="30554" y="1600166"/>
                  </a:lnTo>
                  <a:lnTo>
                    <a:pt x="0" y="1545587"/>
                  </a:lnTo>
                  <a:lnTo>
                    <a:pt x="57864" y="1545587"/>
                  </a:lnTo>
                  <a:lnTo>
                    <a:pt x="58713" y="1547104"/>
                  </a:lnTo>
                  <a:lnTo>
                    <a:pt x="948982" y="1547104"/>
                  </a:lnTo>
                  <a:lnTo>
                    <a:pt x="1370237" y="794621"/>
                  </a:lnTo>
                  <a:lnTo>
                    <a:pt x="948982" y="42137"/>
                  </a:lnTo>
                  <a:lnTo>
                    <a:pt x="105144" y="42137"/>
                  </a:lnTo>
                  <a:lnTo>
                    <a:pt x="105144" y="40787"/>
                  </a:lnTo>
                  <a:lnTo>
                    <a:pt x="7721" y="40787"/>
                  </a:lnTo>
                  <a:lnTo>
                    <a:pt x="30554" y="0"/>
                  </a:lnTo>
                  <a:lnTo>
                    <a:pt x="977139" y="0"/>
                  </a:lnTo>
                  <a:close/>
                </a:path>
              </a:pathLst>
            </a:custGeom>
            <a:solidFill>
              <a:srgbClr val="63768C"/>
            </a:solidFill>
            <a:ln>
              <a:solidFill>
                <a:srgbClr val="665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자유형 34">
              <a:extLst>
                <a:ext uri="{FF2B5EF4-FFF2-40B4-BE49-F238E27FC236}">
                  <a16:creationId xmlns:a16="http://schemas.microsoft.com/office/drawing/2014/main" id="{2EE01F0F-67AE-EA81-C711-DAA251DEAD82}"/>
                </a:ext>
              </a:extLst>
            </p:cNvPr>
            <p:cNvSpPr/>
            <p:nvPr/>
          </p:nvSpPr>
          <p:spPr>
            <a:xfrm rot="16200000">
              <a:off x="5155220" y="1330075"/>
              <a:ext cx="1010822" cy="1135043"/>
            </a:xfrm>
            <a:custGeom>
              <a:avLst/>
              <a:gdLst>
                <a:gd name="connsiteX0" fmla="*/ 1425041 w 1425041"/>
                <a:gd name="connsiteY0" fmla="*/ 800083 h 1600166"/>
                <a:gd name="connsiteX1" fmla="*/ 977139 w 1425041"/>
                <a:gd name="connsiteY1" fmla="*/ 1600166 h 1600166"/>
                <a:gd name="connsiteX2" fmla="*/ 30554 w 1425041"/>
                <a:gd name="connsiteY2" fmla="*/ 1600166 h 1600166"/>
                <a:gd name="connsiteX3" fmla="*/ 0 w 1425041"/>
                <a:gd name="connsiteY3" fmla="*/ 1545587 h 1600166"/>
                <a:gd name="connsiteX4" fmla="*/ 57864 w 1425041"/>
                <a:gd name="connsiteY4" fmla="*/ 1545587 h 1600166"/>
                <a:gd name="connsiteX5" fmla="*/ 58713 w 1425041"/>
                <a:gd name="connsiteY5" fmla="*/ 1547104 h 1600166"/>
                <a:gd name="connsiteX6" fmla="*/ 948982 w 1425041"/>
                <a:gd name="connsiteY6" fmla="*/ 1547104 h 1600166"/>
                <a:gd name="connsiteX7" fmla="*/ 1370237 w 1425041"/>
                <a:gd name="connsiteY7" fmla="*/ 794621 h 1600166"/>
                <a:gd name="connsiteX8" fmla="*/ 948982 w 1425041"/>
                <a:gd name="connsiteY8" fmla="*/ 42137 h 1600166"/>
                <a:gd name="connsiteX9" fmla="*/ 105144 w 1425041"/>
                <a:gd name="connsiteY9" fmla="*/ 42137 h 1600166"/>
                <a:gd name="connsiteX10" fmla="*/ 105144 w 1425041"/>
                <a:gd name="connsiteY10" fmla="*/ 40787 h 1600166"/>
                <a:gd name="connsiteX11" fmla="*/ 7721 w 1425041"/>
                <a:gd name="connsiteY11" fmla="*/ 40787 h 1600166"/>
                <a:gd name="connsiteX12" fmla="*/ 30554 w 1425041"/>
                <a:gd name="connsiteY12" fmla="*/ 0 h 1600166"/>
                <a:gd name="connsiteX13" fmla="*/ 977139 w 1425041"/>
                <a:gd name="connsiteY13" fmla="*/ 0 h 1600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25041" h="1600166">
                  <a:moveTo>
                    <a:pt x="1425041" y="800083"/>
                  </a:moveTo>
                  <a:lnTo>
                    <a:pt x="977139" y="1600166"/>
                  </a:lnTo>
                  <a:lnTo>
                    <a:pt x="30554" y="1600166"/>
                  </a:lnTo>
                  <a:lnTo>
                    <a:pt x="0" y="1545587"/>
                  </a:lnTo>
                  <a:lnTo>
                    <a:pt x="57864" y="1545587"/>
                  </a:lnTo>
                  <a:lnTo>
                    <a:pt x="58713" y="1547104"/>
                  </a:lnTo>
                  <a:lnTo>
                    <a:pt x="948982" y="1547104"/>
                  </a:lnTo>
                  <a:lnTo>
                    <a:pt x="1370237" y="794621"/>
                  </a:lnTo>
                  <a:lnTo>
                    <a:pt x="948982" y="42137"/>
                  </a:lnTo>
                  <a:lnTo>
                    <a:pt x="105144" y="42137"/>
                  </a:lnTo>
                  <a:lnTo>
                    <a:pt x="105144" y="40787"/>
                  </a:lnTo>
                  <a:lnTo>
                    <a:pt x="7721" y="40787"/>
                  </a:lnTo>
                  <a:lnTo>
                    <a:pt x="30554" y="0"/>
                  </a:lnTo>
                  <a:lnTo>
                    <a:pt x="977139" y="0"/>
                  </a:lnTo>
                  <a:close/>
                </a:path>
              </a:pathLst>
            </a:custGeom>
            <a:solidFill>
              <a:srgbClr val="63768C"/>
            </a:solidFill>
            <a:ln>
              <a:solidFill>
                <a:srgbClr val="665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91BF530A-429F-C4BE-9731-937C268D0199}"/>
                </a:ext>
              </a:extLst>
            </p:cNvPr>
            <p:cNvGrpSpPr/>
            <p:nvPr/>
          </p:nvGrpSpPr>
          <p:grpSpPr>
            <a:xfrm>
              <a:off x="5180098" y="1519584"/>
              <a:ext cx="1003390" cy="1080939"/>
              <a:chOff x="2152406" y="3143662"/>
              <a:chExt cx="1414563" cy="1523891"/>
            </a:xfrm>
          </p:grpSpPr>
          <p:sp>
            <p:nvSpPr>
              <p:cNvPr id="92" name="육각형 91">
                <a:extLst>
                  <a:ext uri="{FF2B5EF4-FFF2-40B4-BE49-F238E27FC236}">
                    <a16:creationId xmlns:a16="http://schemas.microsoft.com/office/drawing/2014/main" id="{53D57379-5751-87BC-EA20-2285E20440B4}"/>
                  </a:ext>
                </a:extLst>
              </p:cNvPr>
              <p:cNvSpPr/>
              <p:nvPr/>
            </p:nvSpPr>
            <p:spPr>
              <a:xfrm rot="16200000">
                <a:off x="2085863" y="3243837"/>
                <a:ext cx="1523891" cy="1323542"/>
              </a:xfrm>
              <a:prstGeom prst="hexagon">
                <a:avLst>
                  <a:gd name="adj" fmla="val 27991"/>
                  <a:gd name="vf" fmla="val 115470"/>
                </a:avLst>
              </a:prstGeom>
              <a:solidFill>
                <a:schemeClr val="bg1"/>
              </a:solidFill>
              <a:ln>
                <a:solidFill>
                  <a:srgbClr val="6656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588AEB9D-9684-B134-118B-AE964D72A891}"/>
                  </a:ext>
                </a:extLst>
              </p:cNvPr>
              <p:cNvSpPr/>
              <p:nvPr/>
            </p:nvSpPr>
            <p:spPr>
              <a:xfrm>
                <a:off x="2152406" y="3686031"/>
                <a:ext cx="1414563" cy="42025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000" b="1" dirty="0">
                    <a:solidFill>
                      <a:srgbClr val="214867"/>
                    </a:solidFill>
                  </a:rPr>
                  <a:t>테스트 </a:t>
                </a:r>
                <a:r>
                  <a:rPr lang="en-US" altLang="ko-KR" sz="1000" b="1" dirty="0">
                    <a:solidFill>
                      <a:srgbClr val="214867"/>
                    </a:solidFill>
                  </a:rPr>
                  <a:t>/ </a:t>
                </a:r>
                <a:r>
                  <a:rPr lang="ko-KR" altLang="en-US" sz="1000" b="1" dirty="0">
                    <a:solidFill>
                      <a:srgbClr val="214867"/>
                    </a:solidFill>
                  </a:rPr>
                  <a:t>배포</a:t>
                </a:r>
                <a:endParaRPr lang="en-US" altLang="ko-KR" sz="1000" b="1" dirty="0">
                  <a:solidFill>
                    <a:srgbClr val="214867"/>
                  </a:solidFill>
                </a:endParaRPr>
              </a:p>
            </p:txBody>
          </p:sp>
        </p:grpSp>
        <p:sp>
          <p:nvSpPr>
            <p:cNvPr id="89" name="모서리가 둥근 직사각형 39">
              <a:extLst>
                <a:ext uri="{FF2B5EF4-FFF2-40B4-BE49-F238E27FC236}">
                  <a16:creationId xmlns:a16="http://schemas.microsoft.com/office/drawing/2014/main" id="{9467878C-9A77-1DD1-6E92-14E9BDDDCB31}"/>
                </a:ext>
              </a:extLst>
            </p:cNvPr>
            <p:cNvSpPr/>
            <p:nvPr/>
          </p:nvSpPr>
          <p:spPr>
            <a:xfrm>
              <a:off x="3042369" y="2849525"/>
              <a:ext cx="822181" cy="191653"/>
            </a:xfrm>
            <a:prstGeom prst="roundRect">
              <a:avLst>
                <a:gd name="adj" fmla="val 50000"/>
              </a:avLst>
            </a:prstGeom>
            <a:solidFill>
              <a:srgbClr val="665653"/>
            </a:solidFill>
            <a:ln w="12700">
              <a:solidFill>
                <a:srgbClr val="665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prstClr val="white"/>
                  </a:solidFill>
                </a:rPr>
                <a:t>HTML/CSS,JS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  <p:sp>
          <p:nvSpPr>
            <p:cNvPr id="128" name="모서리가 둥근 직사각형 39">
              <a:extLst>
                <a:ext uri="{FF2B5EF4-FFF2-40B4-BE49-F238E27FC236}">
                  <a16:creationId xmlns:a16="http://schemas.microsoft.com/office/drawing/2014/main" id="{4E8F6ECC-CB78-A98D-24D6-B79BDADB8E9D}"/>
                </a:ext>
              </a:extLst>
            </p:cNvPr>
            <p:cNvSpPr/>
            <p:nvPr/>
          </p:nvSpPr>
          <p:spPr>
            <a:xfrm>
              <a:off x="4134640" y="2849525"/>
              <a:ext cx="822181" cy="191653"/>
            </a:xfrm>
            <a:prstGeom prst="roundRect">
              <a:avLst>
                <a:gd name="adj" fmla="val 50000"/>
              </a:avLst>
            </a:prstGeom>
            <a:solidFill>
              <a:srgbClr val="665653"/>
            </a:solidFill>
            <a:ln w="12700">
              <a:solidFill>
                <a:srgbClr val="665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prstClr val="white"/>
                  </a:solidFill>
                </a:rPr>
                <a:t>JAVA, JSP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60CFB54C-6C52-7FB9-C469-8E34FFFD6930}"/>
              </a:ext>
            </a:extLst>
          </p:cNvPr>
          <p:cNvGrpSpPr/>
          <p:nvPr/>
        </p:nvGrpSpPr>
        <p:grpSpPr>
          <a:xfrm>
            <a:off x="1233085" y="581077"/>
            <a:ext cx="4442450" cy="821249"/>
            <a:chOff x="3040093" y="1134284"/>
            <a:chExt cx="7030219" cy="1211695"/>
          </a:xfrm>
        </p:grpSpPr>
        <p:sp>
          <p:nvSpPr>
            <p:cNvPr id="130" name="왼쪽 대괄호 129">
              <a:extLst>
                <a:ext uri="{FF2B5EF4-FFF2-40B4-BE49-F238E27FC236}">
                  <a16:creationId xmlns:a16="http://schemas.microsoft.com/office/drawing/2014/main" id="{D646A29D-C8C2-307A-3E1A-1FF48A5021D5}"/>
                </a:ext>
              </a:extLst>
            </p:cNvPr>
            <p:cNvSpPr/>
            <p:nvPr/>
          </p:nvSpPr>
          <p:spPr>
            <a:xfrm rot="5400000">
              <a:off x="4562045" y="352820"/>
              <a:ext cx="471205" cy="3515110"/>
            </a:xfrm>
            <a:prstGeom prst="leftBracket">
              <a:avLst>
                <a:gd name="adj" fmla="val 0"/>
              </a:avLst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1" name="왼쪽 대괄호 130">
              <a:extLst>
                <a:ext uri="{FF2B5EF4-FFF2-40B4-BE49-F238E27FC236}">
                  <a16:creationId xmlns:a16="http://schemas.microsoft.com/office/drawing/2014/main" id="{B428DB13-4C0D-6167-E41B-7031992984FC}"/>
                </a:ext>
              </a:extLst>
            </p:cNvPr>
            <p:cNvSpPr/>
            <p:nvPr/>
          </p:nvSpPr>
          <p:spPr>
            <a:xfrm rot="5400000">
              <a:off x="8077154" y="352822"/>
              <a:ext cx="471205" cy="3515110"/>
            </a:xfrm>
            <a:prstGeom prst="leftBracket">
              <a:avLst>
                <a:gd name="adj" fmla="val 0"/>
              </a:avLst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2" name="타원 47">
              <a:extLst>
                <a:ext uri="{FF2B5EF4-FFF2-40B4-BE49-F238E27FC236}">
                  <a16:creationId xmlns:a16="http://schemas.microsoft.com/office/drawing/2014/main" id="{01C5A82D-D5DE-397D-00BA-E2C6DCF442E2}"/>
                </a:ext>
              </a:extLst>
            </p:cNvPr>
            <p:cNvSpPr/>
            <p:nvPr/>
          </p:nvSpPr>
          <p:spPr>
            <a:xfrm>
              <a:off x="5514752" y="1134284"/>
              <a:ext cx="2052871" cy="332001"/>
            </a:xfrm>
            <a:prstGeom prst="roundRect">
              <a:avLst>
                <a:gd name="adj" fmla="val 50000"/>
              </a:avLst>
            </a:prstGeom>
            <a:solidFill>
              <a:srgbClr val="665653"/>
            </a:solidFill>
            <a:ln w="6350"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prstClr val="white"/>
                  </a:solidFill>
                  <a:latin typeface="+mn-ea"/>
                </a:rPr>
                <a:t>작업분류체계</a:t>
              </a:r>
              <a:r>
                <a:rPr lang="en-US" altLang="ko-KR" sz="900" b="1" dirty="0">
                  <a:solidFill>
                    <a:prstClr val="white"/>
                  </a:solidFill>
                  <a:latin typeface="+mn-ea"/>
                </a:rPr>
                <a:t>(WBS</a:t>
              </a:r>
              <a:r>
                <a:rPr lang="en-US" altLang="ko-KR" sz="800" b="1" dirty="0">
                  <a:solidFill>
                    <a:prstClr val="white"/>
                  </a:solidFill>
                  <a:latin typeface="+mn-ea"/>
                </a:rPr>
                <a:t>)</a:t>
              </a:r>
              <a:endParaRPr lang="ko-KR" altLang="en-US" sz="800" b="1" dirty="0">
                <a:solidFill>
                  <a:prstClr val="white"/>
                </a:solidFill>
                <a:latin typeface="+mn-ea"/>
              </a:endParaRPr>
            </a:p>
          </p:txBody>
        </p: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A2FC2E38-9D45-5C34-B975-8B95CBCCE111}"/>
                </a:ext>
              </a:extLst>
            </p:cNvPr>
            <p:cNvCxnSpPr>
              <a:cxnSpLocks/>
            </p:cNvCxnSpPr>
            <p:nvPr/>
          </p:nvCxnSpPr>
          <p:spPr>
            <a:xfrm>
              <a:off x="6556459" y="1466287"/>
              <a:ext cx="0" cy="424924"/>
            </a:xfrm>
            <a:prstGeom prst="line">
              <a:avLst/>
            </a:prstGeom>
            <a:ln w="6350"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2F1557BC-2121-C4DA-6617-71ECD7F9275F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C79D956-AE9A-30FB-FCE3-78AEF2296E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93AD6599-E5AD-5B41-5A32-2C7F4A64C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495059"/>
              </p:ext>
            </p:extLst>
          </p:nvPr>
        </p:nvGraphicFramePr>
        <p:xfrm>
          <a:off x="3311971" y="143694"/>
          <a:ext cx="3477449" cy="3384915"/>
        </p:xfrm>
        <a:graphic>
          <a:graphicData uri="http://schemas.openxmlformats.org/drawingml/2006/table">
            <a:tbl>
              <a:tblPr/>
              <a:tblGrid>
                <a:gridCol w="269125">
                  <a:extLst>
                    <a:ext uri="{9D8B030D-6E8A-4147-A177-3AD203B41FA5}">
                      <a16:colId xmlns:a16="http://schemas.microsoft.com/office/drawing/2014/main" val="3188063661"/>
                    </a:ext>
                  </a:extLst>
                </a:gridCol>
                <a:gridCol w="1156241">
                  <a:extLst>
                    <a:ext uri="{9D8B030D-6E8A-4147-A177-3AD203B41FA5}">
                      <a16:colId xmlns:a16="http://schemas.microsoft.com/office/drawing/2014/main" val="4192447673"/>
                    </a:ext>
                  </a:extLst>
                </a:gridCol>
                <a:gridCol w="399950">
                  <a:extLst>
                    <a:ext uri="{9D8B030D-6E8A-4147-A177-3AD203B41FA5}">
                      <a16:colId xmlns:a16="http://schemas.microsoft.com/office/drawing/2014/main" val="708007425"/>
                    </a:ext>
                  </a:extLst>
                </a:gridCol>
                <a:gridCol w="355096">
                  <a:extLst>
                    <a:ext uri="{9D8B030D-6E8A-4147-A177-3AD203B41FA5}">
                      <a16:colId xmlns:a16="http://schemas.microsoft.com/office/drawing/2014/main" val="907727757"/>
                    </a:ext>
                  </a:extLst>
                </a:gridCol>
                <a:gridCol w="370048">
                  <a:extLst>
                    <a:ext uri="{9D8B030D-6E8A-4147-A177-3AD203B41FA5}">
                      <a16:colId xmlns:a16="http://schemas.microsoft.com/office/drawing/2014/main" val="1225337792"/>
                    </a:ext>
                  </a:extLst>
                </a:gridCol>
                <a:gridCol w="358834">
                  <a:extLst>
                    <a:ext uri="{9D8B030D-6E8A-4147-A177-3AD203B41FA5}">
                      <a16:colId xmlns:a16="http://schemas.microsoft.com/office/drawing/2014/main" val="3325180508"/>
                    </a:ext>
                  </a:extLst>
                </a:gridCol>
                <a:gridCol w="568155">
                  <a:extLst>
                    <a:ext uri="{9D8B030D-6E8A-4147-A177-3AD203B41FA5}">
                      <a16:colId xmlns:a16="http://schemas.microsoft.com/office/drawing/2014/main" val="172549150"/>
                    </a:ext>
                  </a:extLst>
                </a:gridCol>
              </a:tblGrid>
              <a:tr h="869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WBS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TASK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작업자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상태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시작일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종료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산출물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9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 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기획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 dirty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8130" marR="98130" marT="49065" marB="4906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79525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1.1  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요구사항 분석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김철학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70AD47"/>
                          </a:solidFill>
                          <a:effectLst/>
                          <a:latin typeface="+mn-ea"/>
                          <a:ea typeface="+mn-ea"/>
                        </a:rPr>
                        <a:t>In progress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2022-12-01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2022-12-01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요구사항 정의서 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56800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1.2  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프로젝트 아키텍처 분석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김철학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2022-12-02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2022-12-02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461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설계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8130" marR="98130" marT="49065" marB="4906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844420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2.1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DB 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설계 및 구현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김철학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70AD47"/>
                          </a:solidFill>
                          <a:effectLst/>
                          <a:latin typeface="+mn-ea"/>
                          <a:ea typeface="+mn-ea"/>
                        </a:rPr>
                        <a:t>In progress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2022-12-05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2022-12-07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ERD,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테이블 명세서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5241406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2.2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프로젝트 아키텍처 설계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김철학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70AD47"/>
                          </a:solidFill>
                          <a:effectLst/>
                          <a:latin typeface="+mn-ea"/>
                          <a:ea typeface="+mn-ea"/>
                        </a:rPr>
                        <a:t>In progress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2022-12-05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2022-12-09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스토리보드 </a:t>
                      </a:r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v1.0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7278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화면구현</a:t>
                      </a:r>
                      <a:endParaRPr lang="ko-KR" alt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8130" marR="98130" marT="49065" marB="4906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684054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3.1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메인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화면구현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김동근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2022-12-05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2022-12-09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HTML/CSS, JS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6035248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3.2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회원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화면구현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김동근</a:t>
                      </a:r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윤사랑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2022-12-05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2022-12-09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HTML/CSS, JS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7823710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3.3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상품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화면구현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김동근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2022-12-05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2022-12-09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HTML/CSS, JS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457819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3.4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고객센터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화면구현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윤사랑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2022-12-05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2022-12-09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HTML/CSS, JS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4263633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3.5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관리자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화면구현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임민지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2022-12-05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2022-12-09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HTML/CSS, JS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2074373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기능구현</a:t>
                      </a:r>
                      <a:endParaRPr lang="ko-KR" alt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endParaRPr lang="ko-KR" altLang="en-US" sz="400" b="0" i="0" u="none" strike="noStrike" dirty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38634" marT="78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263116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4.1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메인 기능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김동근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2022-12-12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2022-12-21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394472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4.2.1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회원 로그인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기능구현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김동근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2022-12-13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7395753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4.2.2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회원 구분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기능구현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김동근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2022-12-13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026705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4.2.3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회원 약관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기능구현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김동근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2022-12-13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6559636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4.2.4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회원 일반 회원가입 기능 구현 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김동근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2022-12-15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2326721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4.2.5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회원 판매자 회원가입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기능구현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김동근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2022-12-15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293989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4.3.1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상품 목록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기능구현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김동근</a:t>
                      </a:r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임민지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2022-12-15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7219495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4.3.2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상품 보기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기능구현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김동근</a:t>
                      </a:r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임민지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2022-12-15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2022-12-16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349416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4.3.3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상품 장바구니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기능구현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김동근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2022-12-16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2022-12-18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0172352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4.3.4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상품 주문하기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기능구현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김동근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2022-12-17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2022-12-19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4480914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4.3.5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상품 주문완료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기능구현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김동근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2022-12-19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2022-12-20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0962738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4.4.1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관리자 메인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기능구현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임민지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2022-12-13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7291893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4.4.2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관리자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상품현황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기능구현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김동근</a:t>
                      </a:r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임민지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2022-12-16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2022-12-17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532038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4.4.3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관리자 상품등록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기능구현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김동근</a:t>
                      </a:r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임민지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2022-12-17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2022-12-18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410262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4.4.4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관리자 고객센터 공지사항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기능구현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윤사랑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2022-12-13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2022-12-14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0014718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4.4.5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관리자 고객센터 문의하기 기능 구현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윤사랑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2208181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4.4.6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관리자 고객센터 목록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기능구현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윤사랑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2022-12-15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132073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4.4.7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관리자 고객센터 공지사항 수정기능구현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윤사랑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2022-12-15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2022-12-15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8163077"/>
                  </a:ext>
                </a:extLst>
              </a:tr>
              <a:tr h="10682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4.4.8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관리자 고객센터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자주묻는질문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보기기능구현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윤사랑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2022-12-16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2022-12-16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5036700"/>
                  </a:ext>
                </a:extLst>
              </a:tr>
              <a:tr h="10682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4.4.9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관리자 고객센터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자주묻는질문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등록기능구현 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윤사랑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2022-12-16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2022-12-17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2454460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4.4.10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관리자 고객센터 문의하기 목록기능구현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윤사랑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2022-12-17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2022-12-17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567421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4.4.11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관리자 고객센터 문의하기</a:t>
                      </a:r>
                      <a:r>
                        <a:rPr lang="en-US" altLang="ko-KR" sz="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답변기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능구현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윤사랑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2022-12-17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2022-12-18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574121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7481B9B-092B-E4DF-08BB-0978282F0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839113"/>
              </p:ext>
            </p:extLst>
          </p:nvPr>
        </p:nvGraphicFramePr>
        <p:xfrm>
          <a:off x="74907" y="1562653"/>
          <a:ext cx="3114685" cy="1962186"/>
        </p:xfrm>
        <a:graphic>
          <a:graphicData uri="http://schemas.openxmlformats.org/drawingml/2006/table">
            <a:tbl>
              <a:tblPr/>
              <a:tblGrid>
                <a:gridCol w="241051">
                  <a:extLst>
                    <a:ext uri="{9D8B030D-6E8A-4147-A177-3AD203B41FA5}">
                      <a16:colId xmlns:a16="http://schemas.microsoft.com/office/drawing/2014/main" val="1428841638"/>
                    </a:ext>
                  </a:extLst>
                </a:gridCol>
                <a:gridCol w="1035625">
                  <a:extLst>
                    <a:ext uri="{9D8B030D-6E8A-4147-A177-3AD203B41FA5}">
                      <a16:colId xmlns:a16="http://schemas.microsoft.com/office/drawing/2014/main" val="4215368625"/>
                    </a:ext>
                  </a:extLst>
                </a:gridCol>
                <a:gridCol w="358228">
                  <a:extLst>
                    <a:ext uri="{9D8B030D-6E8A-4147-A177-3AD203B41FA5}">
                      <a16:colId xmlns:a16="http://schemas.microsoft.com/office/drawing/2014/main" val="2528775936"/>
                    </a:ext>
                  </a:extLst>
                </a:gridCol>
                <a:gridCol w="318052">
                  <a:extLst>
                    <a:ext uri="{9D8B030D-6E8A-4147-A177-3AD203B41FA5}">
                      <a16:colId xmlns:a16="http://schemas.microsoft.com/office/drawing/2014/main" val="521444497"/>
                    </a:ext>
                  </a:extLst>
                </a:gridCol>
                <a:gridCol w="331444">
                  <a:extLst>
                    <a:ext uri="{9D8B030D-6E8A-4147-A177-3AD203B41FA5}">
                      <a16:colId xmlns:a16="http://schemas.microsoft.com/office/drawing/2014/main" val="745489469"/>
                    </a:ext>
                  </a:extLst>
                </a:gridCol>
                <a:gridCol w="321401">
                  <a:extLst>
                    <a:ext uri="{9D8B030D-6E8A-4147-A177-3AD203B41FA5}">
                      <a16:colId xmlns:a16="http://schemas.microsoft.com/office/drawing/2014/main" val="2204711888"/>
                    </a:ext>
                  </a:extLst>
                </a:gridCol>
                <a:gridCol w="508884">
                  <a:extLst>
                    <a:ext uri="{9D8B030D-6E8A-4147-A177-3AD203B41FA5}">
                      <a16:colId xmlns:a16="http://schemas.microsoft.com/office/drawing/2014/main" val="3336018565"/>
                    </a:ext>
                  </a:extLst>
                </a:gridCol>
              </a:tblGrid>
              <a:tr h="926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WBS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작업자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시작일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종료일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산출물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477119"/>
                  </a:ext>
                </a:extLst>
              </a:tr>
              <a:tr h="9262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endParaRPr lang="ko-KR" altLang="en-US" sz="4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365" marR="46365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355395"/>
                  </a:ext>
                </a:extLst>
              </a:tr>
              <a:tr h="9262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4.5.1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공지사항 목록기능구현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2022-12-17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2022-12-18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8873525"/>
                  </a:ext>
                </a:extLst>
              </a:tr>
              <a:tr h="9262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4.5.2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공지사항 보기기능구현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2022-12-18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2022-12-18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0408340"/>
                  </a:ext>
                </a:extLst>
              </a:tr>
              <a:tr h="9036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4.5.3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질문목록기능구현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2022-12-19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2022-12-19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0387734"/>
                  </a:ext>
                </a:extLst>
              </a:tr>
              <a:tr h="7681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4.5.4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질문보기기능구현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2022-12-19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2022-12-19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225933"/>
                  </a:ext>
                </a:extLst>
              </a:tr>
              <a:tr h="9262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4.5.5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문의하기 목록기능구현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2022-12-20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2022-12-21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116238"/>
                  </a:ext>
                </a:extLst>
              </a:tr>
              <a:tr h="9262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4.5.6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문의하기 쓰기목록기능구현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2022-12-20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2022-12-21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363985"/>
                  </a:ext>
                </a:extLst>
              </a:tr>
              <a:tr h="9262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4.5.7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메인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2022-12-13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2022-12-21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1063885"/>
                  </a:ext>
                </a:extLst>
              </a:tr>
              <a:tr h="2033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17767" marR="117767" marT="58884" marB="588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835307"/>
                  </a:ext>
                </a:extLst>
              </a:tr>
              <a:tr h="9262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5.1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 테스트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팀 전원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Completed</a:t>
                      </a:r>
                      <a:endParaRPr lang="en-US" sz="400" b="1" i="0" u="none" strike="noStrike" dirty="0">
                        <a:solidFill>
                          <a:srgbClr val="70AD4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2022-12-21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2022-12-23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계획서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8875224"/>
                  </a:ext>
                </a:extLst>
              </a:tr>
              <a:tr h="9262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5.2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 테스트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팀 전원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Completed</a:t>
                      </a:r>
                      <a:endParaRPr lang="en-US" sz="400" b="1" i="0" u="none" strike="noStrike" dirty="0">
                        <a:solidFill>
                          <a:srgbClr val="70AD4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2022-12-21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2022-12-23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체크리스트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4491410"/>
                  </a:ext>
                </a:extLst>
              </a:tr>
              <a:tr h="9262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5.3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QC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피드백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팀 전원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Completed</a:t>
                      </a:r>
                      <a:endParaRPr lang="en-US" sz="400" b="1" i="0" u="none" strike="noStrike" dirty="0">
                        <a:solidFill>
                          <a:srgbClr val="70AD4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2022-12-21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2022-12-23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체크리스트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176471"/>
                  </a:ext>
                </a:extLst>
              </a:tr>
              <a:tr h="2033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배포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17767" marR="117767" marT="58884" marB="588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091163"/>
                  </a:ext>
                </a:extLst>
              </a:tr>
              <a:tr h="9262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6.1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실서버 이관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김동근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Completed</a:t>
                      </a:r>
                      <a:endParaRPr lang="en-US" sz="400" b="1" i="0" u="none" strike="noStrike" dirty="0">
                        <a:solidFill>
                          <a:srgbClr val="4472C4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2022-12-23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2022-12-23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956770"/>
                  </a:ext>
                </a:extLst>
              </a:tr>
              <a:tr h="9262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이전 테스트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김동근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Completed</a:t>
                      </a:r>
                      <a:endParaRPr lang="en-US" sz="400" b="1" i="0" u="none" strike="noStrike" dirty="0">
                        <a:solidFill>
                          <a:srgbClr val="4472C4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2022-12-23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2022-12-23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체크리스트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204539"/>
                  </a:ext>
                </a:extLst>
              </a:tr>
              <a:tr h="13844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6.3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모니터링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 대응 준비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1" i="0" u="none" strike="noStrike" dirty="0">
                          <a:solidFill>
                            <a:srgbClr val="4472C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Started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4659980"/>
                  </a:ext>
                </a:extLst>
              </a:tr>
              <a:tr h="13844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6.4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교육훈련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1" i="0" u="none" strike="noStrike" dirty="0">
                          <a:solidFill>
                            <a:srgbClr val="4472C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Started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완료보고서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370519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CCF196A-4293-378E-412A-88E6D5EA781D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C79D956-AE9A-30FB-FCE3-78AEF2296E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CCF196A-4293-378E-412A-88E6D5EA781D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144171"/>
              </p:ext>
            </p:extLst>
          </p:nvPr>
        </p:nvGraphicFramePr>
        <p:xfrm>
          <a:off x="143619" y="647750"/>
          <a:ext cx="6646300" cy="296303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5395">
                  <a:extLst>
                    <a:ext uri="{9D8B030D-6E8A-4147-A177-3AD203B41FA5}">
                      <a16:colId xmlns:a16="http://schemas.microsoft.com/office/drawing/2014/main" val="2525880142"/>
                    </a:ext>
                  </a:extLst>
                </a:gridCol>
                <a:gridCol w="2247635">
                  <a:extLst>
                    <a:ext uri="{9D8B030D-6E8A-4147-A177-3AD203B41FA5}">
                      <a16:colId xmlns:a16="http://schemas.microsoft.com/office/drawing/2014/main" val="2380399869"/>
                    </a:ext>
                  </a:extLst>
                </a:gridCol>
                <a:gridCol w="825453">
                  <a:extLst>
                    <a:ext uri="{9D8B030D-6E8A-4147-A177-3AD203B41FA5}">
                      <a16:colId xmlns:a16="http://schemas.microsoft.com/office/drawing/2014/main" val="2365085355"/>
                    </a:ext>
                  </a:extLst>
                </a:gridCol>
                <a:gridCol w="667388">
                  <a:extLst>
                    <a:ext uri="{9D8B030D-6E8A-4147-A177-3AD203B41FA5}">
                      <a16:colId xmlns:a16="http://schemas.microsoft.com/office/drawing/2014/main" val="4057665906"/>
                    </a:ext>
                  </a:extLst>
                </a:gridCol>
                <a:gridCol w="755203">
                  <a:extLst>
                    <a:ext uri="{9D8B030D-6E8A-4147-A177-3AD203B41FA5}">
                      <a16:colId xmlns:a16="http://schemas.microsoft.com/office/drawing/2014/main" val="976362255"/>
                    </a:ext>
                  </a:extLst>
                </a:gridCol>
                <a:gridCol w="684950">
                  <a:extLst>
                    <a:ext uri="{9D8B030D-6E8A-4147-A177-3AD203B41FA5}">
                      <a16:colId xmlns:a16="http://schemas.microsoft.com/office/drawing/2014/main" val="616971838"/>
                    </a:ext>
                  </a:extLst>
                </a:gridCol>
                <a:gridCol w="1010276">
                  <a:extLst>
                    <a:ext uri="{9D8B030D-6E8A-4147-A177-3AD203B41FA5}">
                      <a16:colId xmlns:a16="http://schemas.microsoft.com/office/drawing/2014/main" val="3112900069"/>
                    </a:ext>
                  </a:extLst>
                </a:gridCol>
              </a:tblGrid>
              <a:tr h="2279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+mn-ea"/>
                          <a:ea typeface="+mn-ea"/>
                        </a:rPr>
                        <a:t>WBS</a:t>
                      </a:r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TASK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작업자</a:t>
                      </a:r>
                    </a:p>
                  </a:txBody>
                  <a:tcPr marL="56201" marR="56201" marT="28101" marB="28101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상태</a:t>
                      </a:r>
                    </a:p>
                  </a:txBody>
                  <a:tcPr marL="56201" marR="56201" marT="28101" marB="28101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시작일</a:t>
                      </a:r>
                    </a:p>
                  </a:txBody>
                  <a:tcPr marL="56201" marR="56201" marT="28101" marB="28101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종료</a:t>
                      </a:r>
                    </a:p>
                  </a:txBody>
                  <a:tcPr marL="56201" marR="56201" marT="28101" marB="28101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산출물</a:t>
                      </a:r>
                    </a:p>
                  </a:txBody>
                  <a:tcPr marL="56201" marR="56201" marT="28101" marB="28101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224403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7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기획</a:t>
                      </a:r>
                    </a:p>
                  </a:txBody>
                  <a:tcPr marL="56201" marR="56201" marT="28101" marB="28101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185569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1.1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요구사항 분석</a:t>
                      </a: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700" dirty="0" err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김철학</a:t>
                      </a:r>
                      <a:endParaRPr lang="ko-KR" altLang="en-US" sz="7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Completed</a:t>
                      </a:r>
                      <a:endParaRPr lang="ko-KR" altLang="en-US" sz="7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2022-12-01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2022-12-01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요구사항 정의서</a:t>
                      </a: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799816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1.2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프로젝트 아키텍처 분석</a:t>
                      </a: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Completed</a:t>
                      </a:r>
                      <a:endParaRPr lang="ko-KR" altLang="en-US"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2022-12-02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2022-12-02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037119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7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설계</a:t>
                      </a:r>
                    </a:p>
                  </a:txBody>
                  <a:tcPr marL="56201" marR="56201" marT="28101" marB="28101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584696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2.1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DB </a:t>
                      </a:r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설계 및 구현</a:t>
                      </a:r>
                    </a:p>
                  </a:txBody>
                  <a:tcPr marL="56201" marR="56201" marT="28101" marB="28101" anchor="ctr">
                    <a:solidFill>
                      <a:srgbClr val="EBF0F5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700" dirty="0" err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김철학</a:t>
                      </a:r>
                      <a:endParaRPr lang="ko-KR" altLang="en-US" sz="7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Completed</a:t>
                      </a:r>
                      <a:endParaRPr lang="ko-KR" altLang="en-US" sz="7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2022-12-05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2022-12-07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ERD, </a:t>
                      </a:r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테이블 명세서</a:t>
                      </a:r>
                    </a:p>
                  </a:txBody>
                  <a:tcPr marL="56201" marR="56201" marT="28101" marB="28101" anchor="ctr">
                    <a:solidFill>
                      <a:srgbClr val="EBF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767188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2.2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프로젝트 아키텍처 설계</a:t>
                      </a:r>
                    </a:p>
                  </a:txBody>
                  <a:tcPr marL="56201" marR="56201" marT="28101" marB="28101" anchor="ctr">
                    <a:solidFill>
                      <a:srgbClr val="EBF0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Completed</a:t>
                      </a:r>
                      <a:endParaRPr lang="ko-KR" altLang="en-US" sz="7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2022-12-05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2022-12-09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스토리보드 </a:t>
                      </a: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v 1.0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EBF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362372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7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7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화면구현</a:t>
                      </a:r>
                    </a:p>
                  </a:txBody>
                  <a:tcPr marL="56201" marR="56201" marT="28101" marB="28101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543560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3.1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메인 화면 구현</a:t>
                      </a: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김동근</a:t>
                      </a: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Completed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 rowSpan="5" gridSpan="2"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2022-12-05</a:t>
                      </a:r>
                      <a:endParaRPr lang="en-US" sz="11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7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~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7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2022-12-09</a:t>
                      </a:r>
                      <a:endParaRPr lang="ko-KR" altLang="en-US" sz="7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ko-KR" sz="7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 rowSpan="5" h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HTML/CSS</a:t>
                      </a:r>
                      <a:r>
                        <a:rPr lang="en-US" altLang="ko-KR" sz="7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7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 JS</a:t>
                      </a:r>
                      <a:endParaRPr lang="en-US" sz="11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ko-KR" sz="700" baseline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570767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3.2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회원 화면 구현</a:t>
                      </a: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김동근</a:t>
                      </a: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윤사랑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55323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3.3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상품 화면 구현</a:t>
                      </a: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김동근</a:t>
                      </a: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667931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3.4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고객센터 화면 구현</a:t>
                      </a: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윤사랑</a:t>
                      </a:r>
                      <a:endParaRPr lang="ko-KR" altLang="en-US" sz="7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033572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3.5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관리자 화면 구현</a:t>
                      </a: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임민지</a:t>
                      </a: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297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834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C79D956-AE9A-30FB-FCE3-78AEF2296E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CCF196A-4293-378E-412A-88E6D5EA781D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809472"/>
              </p:ext>
            </p:extLst>
          </p:nvPr>
        </p:nvGraphicFramePr>
        <p:xfrm>
          <a:off x="143619" y="647750"/>
          <a:ext cx="6646281" cy="29630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5394">
                  <a:extLst>
                    <a:ext uri="{9D8B030D-6E8A-4147-A177-3AD203B41FA5}">
                      <a16:colId xmlns:a16="http://schemas.microsoft.com/office/drawing/2014/main" val="2525880142"/>
                    </a:ext>
                  </a:extLst>
                </a:gridCol>
                <a:gridCol w="2230065">
                  <a:extLst>
                    <a:ext uri="{9D8B030D-6E8A-4147-A177-3AD203B41FA5}">
                      <a16:colId xmlns:a16="http://schemas.microsoft.com/office/drawing/2014/main" val="2380399869"/>
                    </a:ext>
                  </a:extLst>
                </a:gridCol>
                <a:gridCol w="807888">
                  <a:extLst>
                    <a:ext uri="{9D8B030D-6E8A-4147-A177-3AD203B41FA5}">
                      <a16:colId xmlns:a16="http://schemas.microsoft.com/office/drawing/2014/main" val="2365085355"/>
                    </a:ext>
                  </a:extLst>
                </a:gridCol>
                <a:gridCol w="702511">
                  <a:extLst>
                    <a:ext uri="{9D8B030D-6E8A-4147-A177-3AD203B41FA5}">
                      <a16:colId xmlns:a16="http://schemas.microsoft.com/office/drawing/2014/main" val="4057665906"/>
                    </a:ext>
                  </a:extLst>
                </a:gridCol>
                <a:gridCol w="720076">
                  <a:extLst>
                    <a:ext uri="{9D8B030D-6E8A-4147-A177-3AD203B41FA5}">
                      <a16:colId xmlns:a16="http://schemas.microsoft.com/office/drawing/2014/main" val="976362255"/>
                    </a:ext>
                  </a:extLst>
                </a:gridCol>
                <a:gridCol w="684950">
                  <a:extLst>
                    <a:ext uri="{9D8B030D-6E8A-4147-A177-3AD203B41FA5}">
                      <a16:colId xmlns:a16="http://schemas.microsoft.com/office/drawing/2014/main" val="616971838"/>
                    </a:ext>
                  </a:extLst>
                </a:gridCol>
                <a:gridCol w="1045397">
                  <a:extLst>
                    <a:ext uri="{9D8B030D-6E8A-4147-A177-3AD203B41FA5}">
                      <a16:colId xmlns:a16="http://schemas.microsoft.com/office/drawing/2014/main" val="3112900069"/>
                    </a:ext>
                  </a:extLst>
                </a:gridCol>
              </a:tblGrid>
              <a:tr h="2279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+mn-ea"/>
                          <a:ea typeface="+mn-ea"/>
                        </a:rPr>
                        <a:t>WBS</a:t>
                      </a:r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+mn-ea"/>
                          <a:ea typeface="+mn-ea"/>
                        </a:rPr>
                        <a:t>TASK</a:t>
                      </a:r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작업자</a:t>
                      </a:r>
                    </a:p>
                  </a:txBody>
                  <a:tcPr marL="56201" marR="56201" marT="28100" marB="2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상태</a:t>
                      </a:r>
                    </a:p>
                  </a:txBody>
                  <a:tcPr marL="56201" marR="56201" marT="28100" marB="2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시작일</a:t>
                      </a:r>
                    </a:p>
                  </a:txBody>
                  <a:tcPr marL="56201" marR="56201" marT="28100" marB="2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종료</a:t>
                      </a:r>
                    </a:p>
                  </a:txBody>
                  <a:tcPr marL="56201" marR="56201" marT="28100" marB="2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산출물</a:t>
                      </a:r>
                    </a:p>
                  </a:txBody>
                  <a:tcPr marL="56201" marR="56201" marT="28100" marB="2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224403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8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기능구현</a:t>
                      </a:r>
                    </a:p>
                  </a:txBody>
                  <a:tcPr marL="56201" marR="56201" marT="28100" marB="2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185569"/>
                  </a:ext>
                </a:extLst>
              </a:tr>
              <a:tr h="22792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4.1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메</a:t>
                      </a:r>
                      <a:r>
                        <a:rPr lang="ko-KR" altLang="en-US" sz="8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인 기능</a:t>
                      </a:r>
                      <a:endParaRPr lang="ko-KR" altLang="en-US" sz="8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김동근</a:t>
                      </a:r>
                    </a:p>
                  </a:txBody>
                  <a:tcPr marL="56201" marR="56201" marT="28100" marB="281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Completed</a:t>
                      </a:r>
                      <a:endParaRPr lang="ko-KR" altLang="en-US" sz="80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2022-12-12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2022-12-21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Java,JSP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799816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4.2.1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회원 로그인 기능 구현</a:t>
                      </a: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r>
                        <a:rPr lang="ko-KR" altLang="en-US" sz="8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김동근</a:t>
                      </a:r>
                      <a:endParaRPr lang="ko-KR" sz="1100" dirty="0"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endParaRPr lang="ko-KR" altLang="en-US" sz="8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endParaRPr lang="en-US" altLang="ko-KR" sz="8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endParaRPr lang="en-US" altLang="ko-KR" sz="8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endParaRPr lang="en-US" altLang="ko-KR" sz="8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altLang="ko-KR" sz="8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Completed</a:t>
                      </a:r>
                      <a:endParaRPr lang="en-US" sz="1100" dirty="0"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endParaRPr lang="en-US" altLang="ko-KR" sz="8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2022-12-13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ko-KR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ko-KR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ko-KR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ko-KR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Java,JSP</a:t>
                      </a:r>
                      <a:endParaRPr lang="ko-KR" altLang="en-US" sz="800" err="1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037119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4.2.2</a:t>
                      </a:r>
                      <a:endParaRPr lang="ko-KR" altLang="en-US" sz="800" b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회원 구분 기능 구현</a:t>
                      </a: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sz="12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2022-12-13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584696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4.2.3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회원 약관 기능 구현</a:t>
                      </a: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sz="12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2022-12-13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767188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4.2.4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회원 일반 회원가입 기능 구현</a:t>
                      </a: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sz="12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8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2022-12-15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362372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4.2.5</a:t>
                      </a:r>
                      <a:endParaRPr lang="ko-KR" altLang="en-US" sz="800" b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회원 판매자 회원가입 기능 구현</a:t>
                      </a: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sz="12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2022-12-15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543560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4.3.1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상품 목록 기능 구현</a:t>
                      </a: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r>
                        <a:rPr lang="ko-KR" altLang="en-US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김동근</a:t>
                      </a:r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임민지</a:t>
                      </a:r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indent="0" algn="ctr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ko-KR" sz="8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ko-KR" sz="8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ko-KR" sz="8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ko-KR" sz="8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Completed</a:t>
                      </a:r>
                      <a:endParaRPr lang="en-US" sz="1100">
                        <a:latin typeface="+mn-ea"/>
                        <a:ea typeface="+mn-e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ko-KR" sz="8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2022-12-15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 rowSpan="5">
                  <a:txBody>
                    <a:bodyPr/>
                    <a:lstStyle/>
                    <a:p>
                      <a:pPr latinLnBrk="1"/>
                      <a:endParaRPr lang="en-US" altLang="ko-KR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vl="0">
                        <a:buNone/>
                      </a:pPr>
                      <a:endParaRPr lang="en-US" altLang="ko-KR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vl="0">
                        <a:buNone/>
                      </a:pPr>
                      <a:endParaRPr lang="en-US" altLang="ko-KR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vl="0">
                        <a:buNone/>
                      </a:pPr>
                      <a:endParaRPr lang="en-US" altLang="ko-KR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vl="0">
                        <a:buNone/>
                      </a:pPr>
                      <a:r>
                        <a:rPr lang="en-US" altLang="ko-KR" sz="80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Java,JSP</a:t>
                      </a:r>
                      <a:endParaRPr lang="en-US" altLang="ko-KR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vl="0">
                        <a:buNone/>
                      </a:pPr>
                      <a:endParaRPr lang="en-US" altLang="ko-KR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570767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4.3.2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상품 보기 기능 구현</a:t>
                      </a: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sz="12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2022-12-15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2022-12-16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55323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4.3.3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상품 장바구니 기능 구현</a:t>
                      </a: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r>
                        <a:rPr lang="ko-KR" altLang="en-US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김동근</a:t>
                      </a:r>
                      <a:endParaRPr lang="ko-KR" sz="1100"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2022-12-16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2022-12-18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667931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4.3.4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상품 주문하기 기능 구현</a:t>
                      </a: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sz="12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2022-12-17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2022-12-19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033572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4.3.5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상품 주문완료 기능 구현</a:t>
                      </a: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sz="12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2022-12-19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2022-12-20</a:t>
                      </a:r>
                      <a:endParaRPr lang="ko-KR" altLang="en-US" sz="8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297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7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C79D956-AE9A-30FB-FCE3-78AEF2296E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CCF196A-4293-378E-412A-88E6D5EA781D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099113"/>
              </p:ext>
            </p:extLst>
          </p:nvPr>
        </p:nvGraphicFramePr>
        <p:xfrm>
          <a:off x="143619" y="851673"/>
          <a:ext cx="6649182" cy="273630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5592">
                  <a:extLst>
                    <a:ext uri="{9D8B030D-6E8A-4147-A177-3AD203B41FA5}">
                      <a16:colId xmlns:a16="http://schemas.microsoft.com/office/drawing/2014/main" val="2525880142"/>
                    </a:ext>
                  </a:extLst>
                </a:gridCol>
                <a:gridCol w="2257394">
                  <a:extLst>
                    <a:ext uri="{9D8B030D-6E8A-4147-A177-3AD203B41FA5}">
                      <a16:colId xmlns:a16="http://schemas.microsoft.com/office/drawing/2014/main" val="2380399869"/>
                    </a:ext>
                  </a:extLst>
                </a:gridCol>
                <a:gridCol w="781885">
                  <a:extLst>
                    <a:ext uri="{9D8B030D-6E8A-4147-A177-3AD203B41FA5}">
                      <a16:colId xmlns:a16="http://schemas.microsoft.com/office/drawing/2014/main" val="2365085355"/>
                    </a:ext>
                  </a:extLst>
                </a:gridCol>
                <a:gridCol w="702818">
                  <a:extLst>
                    <a:ext uri="{9D8B030D-6E8A-4147-A177-3AD203B41FA5}">
                      <a16:colId xmlns:a16="http://schemas.microsoft.com/office/drawing/2014/main" val="4057665906"/>
                    </a:ext>
                  </a:extLst>
                </a:gridCol>
                <a:gridCol w="737962">
                  <a:extLst>
                    <a:ext uri="{9D8B030D-6E8A-4147-A177-3AD203B41FA5}">
                      <a16:colId xmlns:a16="http://schemas.microsoft.com/office/drawing/2014/main" val="976362255"/>
                    </a:ext>
                  </a:extLst>
                </a:gridCol>
                <a:gridCol w="667675">
                  <a:extLst>
                    <a:ext uri="{9D8B030D-6E8A-4147-A177-3AD203B41FA5}">
                      <a16:colId xmlns:a16="http://schemas.microsoft.com/office/drawing/2014/main" val="616971838"/>
                    </a:ext>
                  </a:extLst>
                </a:gridCol>
                <a:gridCol w="1045856">
                  <a:extLst>
                    <a:ext uri="{9D8B030D-6E8A-4147-A177-3AD203B41FA5}">
                      <a16:colId xmlns:a16="http://schemas.microsoft.com/office/drawing/2014/main" val="3112900069"/>
                    </a:ext>
                  </a:extLst>
                </a:gridCol>
              </a:tblGrid>
              <a:tr h="228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+mn-ea"/>
                          <a:ea typeface="+mn-ea"/>
                        </a:rPr>
                        <a:t>WBS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TASK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+mn-ea"/>
                          <a:ea typeface="+mn-ea"/>
                        </a:rPr>
                        <a:t>작업자</a:t>
                      </a:r>
                    </a:p>
                  </a:txBody>
                  <a:tcPr marL="56226" marR="56226" marT="28112" marB="28112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+mn-ea"/>
                          <a:ea typeface="+mn-ea"/>
                        </a:rPr>
                        <a:t>상태</a:t>
                      </a:r>
                    </a:p>
                  </a:txBody>
                  <a:tcPr marL="56226" marR="56226" marT="28112" marB="28112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+mn-ea"/>
                          <a:ea typeface="+mn-ea"/>
                        </a:rPr>
                        <a:t>시작일</a:t>
                      </a:r>
                    </a:p>
                  </a:txBody>
                  <a:tcPr marL="56226" marR="56226" marT="28112" marB="28112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+mn-ea"/>
                          <a:ea typeface="+mn-ea"/>
                        </a:rPr>
                        <a:t>종료</a:t>
                      </a:r>
                    </a:p>
                  </a:txBody>
                  <a:tcPr marL="56226" marR="56226" marT="28112" marB="28112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+mn-ea"/>
                          <a:ea typeface="+mn-ea"/>
                        </a:rPr>
                        <a:t>산출물</a:t>
                      </a:r>
                    </a:p>
                  </a:txBody>
                  <a:tcPr marL="56226" marR="56226" marT="28112" marB="28112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224403"/>
                  </a:ext>
                </a:extLst>
              </a:tr>
              <a:tr h="22802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4.4.1</a:t>
                      </a:r>
                      <a:endParaRPr lang="ko-KR" altLang="en-US" sz="700" b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관리자 메인 기능 구현</a:t>
                      </a:r>
                    </a:p>
                  </a:txBody>
                  <a:tcPr marL="56226" marR="56226" marT="28112" marB="2811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임민지</a:t>
                      </a:r>
                    </a:p>
                  </a:txBody>
                  <a:tcPr marL="56226" marR="56226" marT="28112" marB="2811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i="0" u="none" strike="noStrike" noProof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Completed</a:t>
                      </a:r>
                      <a:endParaRPr lang="ko-KR" sz="700" b="0" i="0" u="none" strike="noStrike" noProof="0" dirty="0"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2022-12-13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185569"/>
                  </a:ext>
                </a:extLst>
              </a:tr>
              <a:tr h="2280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4.4.2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관리자 상품현황 기능 구현</a:t>
                      </a:r>
                    </a:p>
                  </a:txBody>
                  <a:tcPr marL="56226" marR="56226" marT="28112" marB="28112" anchor="ctr">
                    <a:solidFill>
                      <a:srgbClr val="EBF0F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r>
                        <a:rPr lang="ko-KR" altLang="en-US" sz="7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김동근</a:t>
                      </a:r>
                      <a:r>
                        <a:rPr lang="en-US" altLang="ko-KR" sz="7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임민지</a:t>
                      </a:r>
                      <a:endParaRPr lang="ko-KR" sz="1200" dirty="0"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endParaRPr lang="ko-KR" altLang="en-US" sz="7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EBF0F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7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Completed</a:t>
                      </a:r>
                      <a:endParaRPr lang="ko-KR" altLang="en-US"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2022-12-16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2022-12-17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EBF0F5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vl="0">
                        <a:buNone/>
                      </a:pPr>
                      <a:r>
                        <a:rPr lang="en-US" altLang="ko-KR" sz="70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Java,JSP</a:t>
                      </a:r>
                      <a:endParaRPr lang="en-US" altLang="ko-KR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ko-KR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EBF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799816"/>
                  </a:ext>
                </a:extLst>
              </a:tr>
              <a:tr h="22802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4.4.3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관리자 상품등록 기능 구현</a:t>
                      </a:r>
                    </a:p>
                  </a:txBody>
                  <a:tcPr marL="56226" marR="56226" marT="28112" marB="28112" anchor="ctr">
                    <a:solidFill>
                      <a:srgbClr val="EBF0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sz="12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2022-12-17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2022-12-18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EBF0F5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037119"/>
                  </a:ext>
                </a:extLst>
              </a:tr>
              <a:tr h="2280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4.4.4</a:t>
                      </a:r>
                      <a:endParaRPr lang="ko-KR" altLang="en-US" sz="700" b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관리자 고객센터 공지사항 기능 구현</a:t>
                      </a: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 rowSpan="8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700" dirty="0" err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윤사랑</a:t>
                      </a:r>
                      <a:endParaRPr lang="ko-KR" altLang="en-US" sz="7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endParaRPr lang="ko-KR" altLang="en-US" sz="7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 rowSpan="8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Completed</a:t>
                      </a:r>
                      <a:endParaRPr lang="en-US" sz="1200" dirty="0"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endParaRPr lang="en-US" altLang="ko-KR" sz="7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2022-12-13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Java,JSP</a:t>
                      </a:r>
                      <a:endParaRPr lang="en-US" altLang="ko-KR" sz="7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vl="0">
                        <a:buNone/>
                      </a:pPr>
                      <a:endParaRPr lang="en-US" altLang="ko-KR" sz="7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584696"/>
                  </a:ext>
                </a:extLst>
              </a:tr>
              <a:tr h="2280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4.4.5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관리자 고객센터 문의하기 기능 구현</a:t>
                      </a: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767188"/>
                  </a:ext>
                </a:extLst>
              </a:tr>
              <a:tr h="2280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4.4.6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관리자 고객센터 목록 기능 구현</a:t>
                      </a: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2022-12-15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362372"/>
                  </a:ext>
                </a:extLst>
              </a:tr>
              <a:tr h="2280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4.4.7</a:t>
                      </a:r>
                      <a:endParaRPr lang="ko-KR" altLang="en-US" sz="700" b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관리자 고객센터 공지사항 수정 기능 구현</a:t>
                      </a: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2022-12-15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2022-12-15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543560"/>
                  </a:ext>
                </a:extLst>
              </a:tr>
              <a:tr h="2280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4.4.8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관리자 고객센터 </a:t>
                      </a:r>
                      <a:r>
                        <a:rPr lang="ko-KR" altLang="en-US" sz="70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자주묻는질문</a:t>
                      </a:r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 보기 기능 구현</a:t>
                      </a: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2022-12-16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2022-12-16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570767"/>
                  </a:ext>
                </a:extLst>
              </a:tr>
              <a:tr h="2280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4.4.9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관리자 고객센터 </a:t>
                      </a:r>
                      <a:r>
                        <a:rPr lang="ko-KR" altLang="en-US" sz="70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자주묻는질문</a:t>
                      </a:r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 등록 기능 구현</a:t>
                      </a: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2022-12-16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2022-12-17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55323"/>
                  </a:ext>
                </a:extLst>
              </a:tr>
              <a:tr h="2280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4.4.10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관리자 고객센터 문의하기 목록 기능 구현</a:t>
                      </a: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2022-12-17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2022-12-17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667931"/>
                  </a:ext>
                </a:extLst>
              </a:tr>
              <a:tr h="22802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4.4.11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관리자 고객센터 문의하기 답변 기능 구현</a:t>
                      </a: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2022-12-17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2022-12-18</a:t>
                      </a:r>
                      <a:endParaRPr lang="ko-KR" altLang="en-US" sz="7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033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090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C79D956-AE9A-30FB-FCE3-78AEF2296E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CCF196A-4293-378E-412A-88E6D5EA781D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707492"/>
              </p:ext>
            </p:extLst>
          </p:nvPr>
        </p:nvGraphicFramePr>
        <p:xfrm>
          <a:off x="143619" y="791766"/>
          <a:ext cx="6649168" cy="27363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5592">
                  <a:extLst>
                    <a:ext uri="{9D8B030D-6E8A-4147-A177-3AD203B41FA5}">
                      <a16:colId xmlns:a16="http://schemas.microsoft.com/office/drawing/2014/main" val="2525880142"/>
                    </a:ext>
                  </a:extLst>
                </a:gridCol>
                <a:gridCol w="2257388">
                  <a:extLst>
                    <a:ext uri="{9D8B030D-6E8A-4147-A177-3AD203B41FA5}">
                      <a16:colId xmlns:a16="http://schemas.microsoft.com/office/drawing/2014/main" val="2380399869"/>
                    </a:ext>
                  </a:extLst>
                </a:gridCol>
                <a:gridCol w="781884">
                  <a:extLst>
                    <a:ext uri="{9D8B030D-6E8A-4147-A177-3AD203B41FA5}">
                      <a16:colId xmlns:a16="http://schemas.microsoft.com/office/drawing/2014/main" val="2365085355"/>
                    </a:ext>
                  </a:extLst>
                </a:gridCol>
                <a:gridCol w="702817">
                  <a:extLst>
                    <a:ext uri="{9D8B030D-6E8A-4147-A177-3AD203B41FA5}">
                      <a16:colId xmlns:a16="http://schemas.microsoft.com/office/drawing/2014/main" val="4057665906"/>
                    </a:ext>
                  </a:extLst>
                </a:gridCol>
                <a:gridCol w="737960">
                  <a:extLst>
                    <a:ext uri="{9D8B030D-6E8A-4147-A177-3AD203B41FA5}">
                      <a16:colId xmlns:a16="http://schemas.microsoft.com/office/drawing/2014/main" val="976362255"/>
                    </a:ext>
                  </a:extLst>
                </a:gridCol>
                <a:gridCol w="667673">
                  <a:extLst>
                    <a:ext uri="{9D8B030D-6E8A-4147-A177-3AD203B41FA5}">
                      <a16:colId xmlns:a16="http://schemas.microsoft.com/office/drawing/2014/main" val="616971838"/>
                    </a:ext>
                  </a:extLst>
                </a:gridCol>
                <a:gridCol w="1045854">
                  <a:extLst>
                    <a:ext uri="{9D8B030D-6E8A-4147-A177-3AD203B41FA5}">
                      <a16:colId xmlns:a16="http://schemas.microsoft.com/office/drawing/2014/main" val="3112900069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+mn-ea"/>
                          <a:ea typeface="+mn-ea"/>
                        </a:rPr>
                        <a:t>WBS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+mn-ea"/>
                          <a:ea typeface="+mn-ea"/>
                        </a:rPr>
                        <a:t>TASK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+mn-ea"/>
                          <a:ea typeface="+mn-ea"/>
                        </a:rPr>
                        <a:t>작업자</a:t>
                      </a:r>
                    </a:p>
                  </a:txBody>
                  <a:tcPr marL="56225" marR="56225" marT="28113" marB="28113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+mn-ea"/>
                          <a:ea typeface="+mn-ea"/>
                        </a:rPr>
                        <a:t>상태</a:t>
                      </a:r>
                    </a:p>
                  </a:txBody>
                  <a:tcPr marL="56225" marR="56225" marT="28113" marB="28113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+mn-ea"/>
                          <a:ea typeface="+mn-ea"/>
                        </a:rPr>
                        <a:t>시작일</a:t>
                      </a:r>
                    </a:p>
                  </a:txBody>
                  <a:tcPr marL="56225" marR="56225" marT="28113" marB="28113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+mn-ea"/>
                          <a:ea typeface="+mn-ea"/>
                        </a:rPr>
                        <a:t>종료</a:t>
                      </a:r>
                    </a:p>
                  </a:txBody>
                  <a:tcPr marL="56225" marR="56225" marT="28113" marB="28113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+mn-ea"/>
                          <a:ea typeface="+mn-ea"/>
                        </a:rPr>
                        <a:t>산출물</a:t>
                      </a:r>
                    </a:p>
                  </a:txBody>
                  <a:tcPr marL="56225" marR="56225" marT="28113" marB="28113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224403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4.5.1</a:t>
                      </a:r>
                      <a:endParaRPr lang="ko-KR" altLang="en-US" sz="700" b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700" b="0" i="0" u="none" strike="noStrike" noProof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관리자 고객센터 문의하기 기능 구현</a:t>
                      </a:r>
                    </a:p>
                  </a:txBody>
                  <a:tcPr marL="56225" marR="56225" marT="28113" marB="28113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윤사랑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Completed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2022-12-20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2022-12-21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Java,JSP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DF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185569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4.5.2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고객센터 공지사항 목록 기능 구현</a:t>
                      </a: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 rowSpan="5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700" dirty="0" err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윤사랑</a:t>
                      </a:r>
                      <a:endParaRPr lang="ko-KR" altLang="en-US" sz="7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endParaRPr lang="ko-KR" altLang="en-US" sz="7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 rowSpan="5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Completed</a:t>
                      </a:r>
                      <a:endParaRPr lang="en-US" sz="1100" dirty="0"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endParaRPr lang="en-US" altLang="ko-KR"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2022-12-17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2022-12-18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 rowSpan="5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700" dirty="0" err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Java,JSP</a:t>
                      </a:r>
                      <a:endParaRPr lang="en-US" altLang="ko-KR" sz="7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vl="0">
                        <a:buNone/>
                      </a:pPr>
                      <a:endParaRPr lang="ko-KR" altLang="en-US" sz="7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799816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4.5.3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고객센터 공지사항 보기 기능 구현</a:t>
                      </a: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2022-12-18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2022-12-18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037119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4.5.4</a:t>
                      </a:r>
                      <a:endParaRPr lang="ko-KR" altLang="en-US" sz="700" b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고객센터 </a:t>
                      </a:r>
                      <a:r>
                        <a:rPr lang="ko-KR" altLang="en-US" sz="70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자주묻는질문</a:t>
                      </a:r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 목록 기능 구현</a:t>
                      </a: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2022-12-19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2022-12-19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584696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4.5.5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i="0" u="none" strike="noStrike" noProof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고객센터 </a:t>
                      </a:r>
                      <a:r>
                        <a:rPr lang="ko-KR" sz="700" b="0" i="0" u="none" strike="noStrike" noProof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자주묻는질문</a:t>
                      </a:r>
                      <a:r>
                        <a:rPr lang="ko-KR" sz="700" b="0" i="0" u="none" strike="noStrike" noProof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 </a:t>
                      </a:r>
                      <a:r>
                        <a:rPr lang="ko-KR" altLang="en-US" sz="700" b="0" i="0" u="none" strike="noStrike" noProof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보기</a:t>
                      </a:r>
                      <a:r>
                        <a:rPr lang="ko-KR" sz="700" b="0" i="0" u="none" strike="noStrike" noProof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 기능 구현</a:t>
                      </a:r>
                      <a:endParaRPr lang="ko-KR" sz="700" b="0" i="0" u="none" strike="noStrike" noProof="0"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2022-12-19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2022-12-19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767188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4.5.6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고객센터 문의하기 쓰기 기능 구현</a:t>
                      </a: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2022-12-20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2022-12-21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362372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4.5.7</a:t>
                      </a:r>
                      <a:endParaRPr lang="ko-KR" altLang="en-US" sz="700" b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고객센터 메인 기능 구현</a:t>
                      </a:r>
                    </a:p>
                  </a:txBody>
                  <a:tcPr marL="56225" marR="56225" marT="28113" marB="2811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윤사랑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Completed</a:t>
                      </a:r>
                      <a:endParaRPr lang="ko-KR" altLang="en-US" sz="7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2022-12-13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2022-12-21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Java,JSP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54356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7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7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테스트</a:t>
                      </a:r>
                    </a:p>
                  </a:txBody>
                  <a:tcPr marL="56225" marR="56225" marT="28113" marB="28113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570767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5.1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단위 테스트</a:t>
                      </a:r>
                    </a:p>
                  </a:txBody>
                  <a:tcPr marL="56225" marR="56225" marT="28113" marB="28113" anchor="ctr">
                    <a:solidFill>
                      <a:srgbClr val="DFE5EB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팀 전원</a:t>
                      </a:r>
                      <a:endParaRPr lang="ko-KR" sz="1100"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DFE5EB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Completed</a:t>
                      </a:r>
                      <a:endParaRPr lang="en-US" altLang="ko-KR" sz="700" baseline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DFE5EB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2022-12-21</a:t>
                      </a:r>
                      <a:endParaRPr lang="en-US" sz="11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ko-KR" sz="7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DFE5EB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2022-12-23</a:t>
                      </a:r>
                      <a:endParaRPr lang="ko-KR" altLang="en-US" sz="7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테스트 계획서</a:t>
                      </a:r>
                    </a:p>
                  </a:txBody>
                  <a:tcPr marL="56225" marR="56225" marT="28113" marB="28113" anchor="ctr">
                    <a:solidFill>
                      <a:srgbClr val="DF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55323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5.2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통합 테스트</a:t>
                      </a:r>
                    </a:p>
                  </a:txBody>
                  <a:tcPr marL="56225" marR="56225" marT="28113" marB="28113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sz="12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테스트 체크리스트</a:t>
                      </a:r>
                    </a:p>
                  </a:txBody>
                  <a:tcPr marL="56225" marR="56225" marT="28113" marB="28113" anchor="ctr">
                    <a:solidFill>
                      <a:srgbClr val="DF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667931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5.3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QC </a:t>
                      </a:r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및 피드백</a:t>
                      </a:r>
                    </a:p>
                  </a:txBody>
                  <a:tcPr marL="56225" marR="56225" marT="28113" marB="28113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sz="12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테스트 체크리스트</a:t>
                      </a:r>
                    </a:p>
                  </a:txBody>
                  <a:tcPr marL="56225" marR="56225" marT="28113" marB="28113" anchor="ctr">
                    <a:solidFill>
                      <a:srgbClr val="DF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033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765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C79D956-AE9A-30FB-FCE3-78AEF2296E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CCF196A-4293-378E-412A-88E6D5EA781D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066703"/>
              </p:ext>
            </p:extLst>
          </p:nvPr>
        </p:nvGraphicFramePr>
        <p:xfrm>
          <a:off x="143619" y="739502"/>
          <a:ext cx="6553228" cy="134841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9017">
                  <a:extLst>
                    <a:ext uri="{9D8B030D-6E8A-4147-A177-3AD203B41FA5}">
                      <a16:colId xmlns:a16="http://schemas.microsoft.com/office/drawing/2014/main" val="2525880142"/>
                    </a:ext>
                  </a:extLst>
                </a:gridCol>
                <a:gridCol w="2224819">
                  <a:extLst>
                    <a:ext uri="{9D8B030D-6E8A-4147-A177-3AD203B41FA5}">
                      <a16:colId xmlns:a16="http://schemas.microsoft.com/office/drawing/2014/main" val="2380399869"/>
                    </a:ext>
                  </a:extLst>
                </a:gridCol>
                <a:gridCol w="770602">
                  <a:extLst>
                    <a:ext uri="{9D8B030D-6E8A-4147-A177-3AD203B41FA5}">
                      <a16:colId xmlns:a16="http://schemas.microsoft.com/office/drawing/2014/main" val="2365085355"/>
                    </a:ext>
                  </a:extLst>
                </a:gridCol>
                <a:gridCol w="692676">
                  <a:extLst>
                    <a:ext uri="{9D8B030D-6E8A-4147-A177-3AD203B41FA5}">
                      <a16:colId xmlns:a16="http://schemas.microsoft.com/office/drawing/2014/main" val="4057665906"/>
                    </a:ext>
                  </a:extLst>
                </a:gridCol>
                <a:gridCol w="727312">
                  <a:extLst>
                    <a:ext uri="{9D8B030D-6E8A-4147-A177-3AD203B41FA5}">
                      <a16:colId xmlns:a16="http://schemas.microsoft.com/office/drawing/2014/main" val="976362255"/>
                    </a:ext>
                  </a:extLst>
                </a:gridCol>
                <a:gridCol w="658038">
                  <a:extLst>
                    <a:ext uri="{9D8B030D-6E8A-4147-A177-3AD203B41FA5}">
                      <a16:colId xmlns:a16="http://schemas.microsoft.com/office/drawing/2014/main" val="616971838"/>
                    </a:ext>
                  </a:extLst>
                </a:gridCol>
                <a:gridCol w="1030764">
                  <a:extLst>
                    <a:ext uri="{9D8B030D-6E8A-4147-A177-3AD203B41FA5}">
                      <a16:colId xmlns:a16="http://schemas.microsoft.com/office/drawing/2014/main" val="3112900069"/>
                    </a:ext>
                  </a:extLst>
                </a:gridCol>
              </a:tblGrid>
              <a:tr h="2247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WBS</a:t>
                      </a:r>
                      <a:endParaRPr lang="ko-KR" altLang="en-US" sz="900" dirty="0"/>
                    </a:p>
                  </a:txBody>
                  <a:tcPr marL="55415" marR="55415" marT="27707" marB="2770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TASK</a:t>
                      </a:r>
                      <a:endParaRPr lang="ko-KR" altLang="en-US" sz="900" dirty="0"/>
                    </a:p>
                  </a:txBody>
                  <a:tcPr marL="55415" marR="55415" marT="27707" marB="2770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/>
                        <a:t>작업자</a:t>
                      </a:r>
                    </a:p>
                  </a:txBody>
                  <a:tcPr marL="55415" marR="55415" marT="27707" marB="2770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/>
                        <a:t>상태</a:t>
                      </a:r>
                    </a:p>
                  </a:txBody>
                  <a:tcPr marL="55415" marR="55415" marT="27707" marB="2770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/>
                        <a:t>시작일</a:t>
                      </a:r>
                    </a:p>
                  </a:txBody>
                  <a:tcPr marL="55415" marR="55415" marT="27707" marB="2770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종료</a:t>
                      </a:r>
                    </a:p>
                  </a:txBody>
                  <a:tcPr marL="55415" marR="55415" marT="27707" marB="2770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/>
                        <a:t>산출물</a:t>
                      </a:r>
                    </a:p>
                  </a:txBody>
                  <a:tcPr marL="55415" marR="55415" marT="27707" marB="2770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224403"/>
                  </a:ext>
                </a:extLst>
              </a:tr>
              <a:tr h="22473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1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700" b="1">
                        <a:solidFill>
                          <a:schemeClr val="bg1"/>
                        </a:solidFill>
                      </a:endParaRPr>
                    </a:p>
                  </a:txBody>
                  <a:tcPr marL="55415" marR="55415" marT="27707" marB="27707">
                    <a:solidFill>
                      <a:srgbClr val="ADB9CA"/>
                    </a:solidFill>
                  </a:tcPr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solidFill>
                            <a:schemeClr val="bg1"/>
                          </a:solidFill>
                        </a:rPr>
                        <a:t>배포</a:t>
                      </a:r>
                    </a:p>
                  </a:txBody>
                  <a:tcPr marL="55415" marR="55415" marT="27707" marB="27707">
                    <a:solidFill>
                      <a:srgbClr val="ADB9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ADB9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ADB9CA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ADB9CA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ADB9CA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AD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185569"/>
                  </a:ext>
                </a:extLst>
              </a:tr>
              <a:tr h="22473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6.1</a:t>
                      </a:r>
                      <a:endParaRPr lang="ko-KR" altLang="en-US" sz="7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55415" marR="55415" marT="27707" marB="27707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실서버</a:t>
                      </a:r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이관</a:t>
                      </a:r>
                    </a:p>
                  </a:txBody>
                  <a:tcPr marL="55415" marR="55415" marT="27707" marB="27707">
                    <a:solidFill>
                      <a:srgbClr val="EBF0F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  <a:p>
                      <a:pPr lvl="0" algn="ctr">
                        <a:buNone/>
                      </a:pPr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김동근</a:t>
                      </a:r>
                    </a:p>
                    <a:p>
                      <a:pPr lvl="0" algn="ctr">
                        <a:buNone/>
                      </a:pP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55415" marR="55415" marT="27707" marB="27707">
                    <a:solidFill>
                      <a:srgbClr val="EBF0F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700">
                        <a:solidFill>
                          <a:srgbClr val="FF0000"/>
                        </a:solidFill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altLang="ko-KR" sz="700">
                          <a:solidFill>
                            <a:srgbClr val="FF0000"/>
                          </a:solidFill>
                        </a:rPr>
                        <a:t>Completed</a:t>
                      </a:r>
                    </a:p>
                    <a:p>
                      <a:pPr lvl="0" algn="ctr">
                        <a:buNone/>
                      </a:pPr>
                      <a:endParaRPr lang="en-US" altLang="ko-KR" sz="700" b="0">
                        <a:solidFill>
                          <a:srgbClr val="FF0000"/>
                        </a:solidFill>
                      </a:endParaRPr>
                    </a:p>
                  </a:txBody>
                  <a:tcPr marL="55415" marR="55415" marT="27707" marB="27707">
                    <a:solidFill>
                      <a:srgbClr val="EBF0F5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latinLnBrk="1"/>
                      <a:endParaRPr lang="en-US" altLang="ko-KR" sz="7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2022-12-23</a:t>
                      </a:r>
                    </a:p>
                    <a:p>
                      <a:pPr lvl="0" algn="ctr">
                        <a:buNone/>
                      </a:pPr>
                      <a:endParaRPr lang="en-US" altLang="ko-KR" sz="7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55415" marR="55415" marT="27707" marB="27707">
                    <a:solidFill>
                      <a:srgbClr val="EBF0F5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55415" marR="55415" marT="27707" marB="27707">
                    <a:solidFill>
                      <a:srgbClr val="EBF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799816"/>
                  </a:ext>
                </a:extLst>
              </a:tr>
              <a:tr h="22473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6.2</a:t>
                      </a:r>
                      <a:endParaRPr lang="ko-KR" altLang="en-US" sz="7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55415" marR="55415" marT="27707" marB="27707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이전 테스트</a:t>
                      </a:r>
                    </a:p>
                  </a:txBody>
                  <a:tcPr marL="55415" marR="55415" marT="27707" marB="27707">
                    <a:solidFill>
                      <a:srgbClr val="EBF0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sz="12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테스트 체크리스트</a:t>
                      </a:r>
                    </a:p>
                  </a:txBody>
                  <a:tcPr marL="55415" marR="55415" marT="27707" marB="27707">
                    <a:solidFill>
                      <a:srgbClr val="EBF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037119"/>
                  </a:ext>
                </a:extLst>
              </a:tr>
              <a:tr h="22473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6.3</a:t>
                      </a:r>
                      <a:endParaRPr lang="ko-KR" altLang="en-US" sz="700" b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55415" marR="55415" marT="27707" marB="27707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모니터링 </a:t>
                      </a:r>
                      <a:r>
                        <a:rPr lang="en-US" altLang="ko-KR" sz="7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장애 대응 준비</a:t>
                      </a:r>
                    </a:p>
                  </a:txBody>
                  <a:tcPr marL="55415" marR="55415" marT="27707" marB="27707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55415" marR="55415" marT="27707" marB="27707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Not</a:t>
                      </a:r>
                      <a:r>
                        <a:rPr lang="en-US" altLang="ko-KR" sz="700" baseline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 started</a:t>
                      </a:r>
                      <a:endParaRPr lang="ko-KR" altLang="en-US" sz="7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55415" marR="55415" marT="27707" marB="27707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55415" marR="55415" marT="27707" marB="27707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55415" marR="55415" marT="27707" marB="27707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55415" marR="55415" marT="27707" marB="27707">
                    <a:solidFill>
                      <a:srgbClr val="DF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584696"/>
                  </a:ext>
                </a:extLst>
              </a:tr>
              <a:tr h="22473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6.4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55415" marR="55415" marT="27707" marB="27707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시스템 교육훈련</a:t>
                      </a:r>
                    </a:p>
                  </a:txBody>
                  <a:tcPr marL="55415" marR="55415" marT="27707" marB="27707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55415" marR="55415" marT="27707" marB="27707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Not</a:t>
                      </a:r>
                      <a:r>
                        <a:rPr lang="en-US" altLang="ko-KR" sz="700" baseline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 started</a:t>
                      </a:r>
                      <a:endParaRPr lang="ko-KR" altLang="en-US" sz="7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55415" marR="55415" marT="27707" marB="27707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55415" marR="55415" marT="27707" marB="27707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55415" marR="55415" marT="27707" marB="27707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프로젝트 완료 보고서</a:t>
                      </a:r>
                    </a:p>
                  </a:txBody>
                  <a:tcPr marL="55415" marR="55415" marT="27707" marB="27707">
                    <a:solidFill>
                      <a:srgbClr val="DF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767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063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C43030A-C9C0-B0B7-A332-AEB63638F2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D8FAE3-CB9C-74A5-B799-9BCE086B1FEB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8E273C-5202-D915-8CD8-A78842E9BE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757BBD-5CCA-87AD-EB0C-823B20E637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933" y="156371"/>
            <a:ext cx="1714500" cy="46672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0C101F1-3344-5C23-D9AE-494CF6E13D71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A2D6CDA-8ABC-5C52-28F4-DB8AB7733D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CE75706-C635-228E-773B-5338DF16B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47392"/>
              </p:ext>
            </p:extLst>
          </p:nvPr>
        </p:nvGraphicFramePr>
        <p:xfrm>
          <a:off x="3424409" y="145939"/>
          <a:ext cx="3343953" cy="3510522"/>
        </p:xfrm>
        <a:graphic>
          <a:graphicData uri="http://schemas.openxmlformats.org/drawingml/2006/table">
            <a:tbl>
              <a:tblPr/>
              <a:tblGrid>
                <a:gridCol w="184399">
                  <a:extLst>
                    <a:ext uri="{9D8B030D-6E8A-4147-A177-3AD203B41FA5}">
                      <a16:colId xmlns:a16="http://schemas.microsoft.com/office/drawing/2014/main" val="3291424557"/>
                    </a:ext>
                  </a:extLst>
                </a:gridCol>
                <a:gridCol w="788824">
                  <a:extLst>
                    <a:ext uri="{9D8B030D-6E8A-4147-A177-3AD203B41FA5}">
                      <a16:colId xmlns:a16="http://schemas.microsoft.com/office/drawing/2014/main" val="3988570694"/>
                    </a:ext>
                  </a:extLst>
                </a:gridCol>
                <a:gridCol w="273187">
                  <a:extLst>
                    <a:ext uri="{9D8B030D-6E8A-4147-A177-3AD203B41FA5}">
                      <a16:colId xmlns:a16="http://schemas.microsoft.com/office/drawing/2014/main" val="1809562331"/>
                    </a:ext>
                  </a:extLst>
                </a:gridCol>
                <a:gridCol w="99883">
                  <a:extLst>
                    <a:ext uri="{9D8B030D-6E8A-4147-A177-3AD203B41FA5}">
                      <a16:colId xmlns:a16="http://schemas.microsoft.com/office/drawing/2014/main" val="3050092919"/>
                    </a:ext>
                  </a:extLst>
                </a:gridCol>
                <a:gridCol w="99883">
                  <a:extLst>
                    <a:ext uri="{9D8B030D-6E8A-4147-A177-3AD203B41FA5}">
                      <a16:colId xmlns:a16="http://schemas.microsoft.com/office/drawing/2014/main" val="3062105779"/>
                    </a:ext>
                  </a:extLst>
                </a:gridCol>
                <a:gridCol w="99883">
                  <a:extLst>
                    <a:ext uri="{9D8B030D-6E8A-4147-A177-3AD203B41FA5}">
                      <a16:colId xmlns:a16="http://schemas.microsoft.com/office/drawing/2014/main" val="3101225433"/>
                    </a:ext>
                  </a:extLst>
                </a:gridCol>
                <a:gridCol w="99883">
                  <a:extLst>
                    <a:ext uri="{9D8B030D-6E8A-4147-A177-3AD203B41FA5}">
                      <a16:colId xmlns:a16="http://schemas.microsoft.com/office/drawing/2014/main" val="1073664652"/>
                    </a:ext>
                  </a:extLst>
                </a:gridCol>
                <a:gridCol w="99883">
                  <a:extLst>
                    <a:ext uri="{9D8B030D-6E8A-4147-A177-3AD203B41FA5}">
                      <a16:colId xmlns:a16="http://schemas.microsoft.com/office/drawing/2014/main" val="1934563140"/>
                    </a:ext>
                  </a:extLst>
                </a:gridCol>
                <a:gridCol w="99883">
                  <a:extLst>
                    <a:ext uri="{9D8B030D-6E8A-4147-A177-3AD203B41FA5}">
                      <a16:colId xmlns:a16="http://schemas.microsoft.com/office/drawing/2014/main" val="3474268472"/>
                    </a:ext>
                  </a:extLst>
                </a:gridCol>
                <a:gridCol w="99883">
                  <a:extLst>
                    <a:ext uri="{9D8B030D-6E8A-4147-A177-3AD203B41FA5}">
                      <a16:colId xmlns:a16="http://schemas.microsoft.com/office/drawing/2014/main" val="1247253416"/>
                    </a:ext>
                  </a:extLst>
                </a:gridCol>
                <a:gridCol w="99883">
                  <a:extLst>
                    <a:ext uri="{9D8B030D-6E8A-4147-A177-3AD203B41FA5}">
                      <a16:colId xmlns:a16="http://schemas.microsoft.com/office/drawing/2014/main" val="553919577"/>
                    </a:ext>
                  </a:extLst>
                </a:gridCol>
                <a:gridCol w="99883">
                  <a:extLst>
                    <a:ext uri="{9D8B030D-6E8A-4147-A177-3AD203B41FA5}">
                      <a16:colId xmlns:a16="http://schemas.microsoft.com/office/drawing/2014/main" val="2913817954"/>
                    </a:ext>
                  </a:extLst>
                </a:gridCol>
                <a:gridCol w="99883">
                  <a:extLst>
                    <a:ext uri="{9D8B030D-6E8A-4147-A177-3AD203B41FA5}">
                      <a16:colId xmlns:a16="http://schemas.microsoft.com/office/drawing/2014/main" val="269564338"/>
                    </a:ext>
                  </a:extLst>
                </a:gridCol>
                <a:gridCol w="99883">
                  <a:extLst>
                    <a:ext uri="{9D8B030D-6E8A-4147-A177-3AD203B41FA5}">
                      <a16:colId xmlns:a16="http://schemas.microsoft.com/office/drawing/2014/main" val="3628396371"/>
                    </a:ext>
                  </a:extLst>
                </a:gridCol>
                <a:gridCol w="99883">
                  <a:extLst>
                    <a:ext uri="{9D8B030D-6E8A-4147-A177-3AD203B41FA5}">
                      <a16:colId xmlns:a16="http://schemas.microsoft.com/office/drawing/2014/main" val="3207264719"/>
                    </a:ext>
                  </a:extLst>
                </a:gridCol>
                <a:gridCol w="99883">
                  <a:extLst>
                    <a:ext uri="{9D8B030D-6E8A-4147-A177-3AD203B41FA5}">
                      <a16:colId xmlns:a16="http://schemas.microsoft.com/office/drawing/2014/main" val="3269777372"/>
                    </a:ext>
                  </a:extLst>
                </a:gridCol>
                <a:gridCol w="99883">
                  <a:extLst>
                    <a:ext uri="{9D8B030D-6E8A-4147-A177-3AD203B41FA5}">
                      <a16:colId xmlns:a16="http://schemas.microsoft.com/office/drawing/2014/main" val="1399123654"/>
                    </a:ext>
                  </a:extLst>
                </a:gridCol>
                <a:gridCol w="99883">
                  <a:extLst>
                    <a:ext uri="{9D8B030D-6E8A-4147-A177-3AD203B41FA5}">
                      <a16:colId xmlns:a16="http://schemas.microsoft.com/office/drawing/2014/main" val="4041976990"/>
                    </a:ext>
                  </a:extLst>
                </a:gridCol>
                <a:gridCol w="99883">
                  <a:extLst>
                    <a:ext uri="{9D8B030D-6E8A-4147-A177-3AD203B41FA5}">
                      <a16:colId xmlns:a16="http://schemas.microsoft.com/office/drawing/2014/main" val="3980609058"/>
                    </a:ext>
                  </a:extLst>
                </a:gridCol>
                <a:gridCol w="99883">
                  <a:extLst>
                    <a:ext uri="{9D8B030D-6E8A-4147-A177-3AD203B41FA5}">
                      <a16:colId xmlns:a16="http://schemas.microsoft.com/office/drawing/2014/main" val="3848249586"/>
                    </a:ext>
                  </a:extLst>
                </a:gridCol>
                <a:gridCol w="99883">
                  <a:extLst>
                    <a:ext uri="{9D8B030D-6E8A-4147-A177-3AD203B41FA5}">
                      <a16:colId xmlns:a16="http://schemas.microsoft.com/office/drawing/2014/main" val="527406387"/>
                    </a:ext>
                  </a:extLst>
                </a:gridCol>
                <a:gridCol w="99883">
                  <a:extLst>
                    <a:ext uri="{9D8B030D-6E8A-4147-A177-3AD203B41FA5}">
                      <a16:colId xmlns:a16="http://schemas.microsoft.com/office/drawing/2014/main" val="2367264281"/>
                    </a:ext>
                  </a:extLst>
                </a:gridCol>
                <a:gridCol w="99883">
                  <a:extLst>
                    <a:ext uri="{9D8B030D-6E8A-4147-A177-3AD203B41FA5}">
                      <a16:colId xmlns:a16="http://schemas.microsoft.com/office/drawing/2014/main" val="1931256421"/>
                    </a:ext>
                  </a:extLst>
                </a:gridCol>
                <a:gridCol w="99883">
                  <a:extLst>
                    <a:ext uri="{9D8B030D-6E8A-4147-A177-3AD203B41FA5}">
                      <a16:colId xmlns:a16="http://schemas.microsoft.com/office/drawing/2014/main" val="3254201105"/>
                    </a:ext>
                  </a:extLst>
                </a:gridCol>
              </a:tblGrid>
              <a:tr h="527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WBS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작업자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702692"/>
                  </a:ext>
                </a:extLst>
              </a:tr>
              <a:tr h="527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162726"/>
                  </a:ext>
                </a:extLst>
              </a:tr>
              <a:tr h="527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분석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김철학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382514"/>
                  </a:ext>
                </a:extLst>
              </a:tr>
              <a:tr h="527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아키텍처 분석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김철학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737164"/>
                  </a:ext>
                </a:extLst>
              </a:tr>
              <a:tr h="527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469968"/>
                  </a:ext>
                </a:extLst>
              </a:tr>
              <a:tr h="527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2.1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 및 구현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김철학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426854"/>
                  </a:ext>
                </a:extLst>
              </a:tr>
              <a:tr h="527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2.2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아키텍처 설계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김철학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90068"/>
                  </a:ext>
                </a:extLst>
              </a:tr>
              <a:tr h="527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419819"/>
                  </a:ext>
                </a:extLst>
              </a:tr>
              <a:tr h="527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3.1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</a:t>
                      </a:r>
                      <a:r>
                        <a:rPr lang="ko-KR" altLang="en-US" sz="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endParaRPr lang="ko-KR" altLang="en-US" sz="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김동근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989909"/>
                  </a:ext>
                </a:extLst>
              </a:tr>
              <a:tr h="987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3.2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</a:t>
                      </a:r>
                      <a:r>
                        <a:rPr lang="ko-KR" altLang="en-US" sz="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endParaRPr lang="ko-KR" altLang="en-US" sz="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김동근</a:t>
                      </a:r>
                      <a:r>
                        <a:rPr lang="en-US" altLang="ko-KR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  <a:endParaRPr lang="ko-KR" altLang="en-US" sz="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764424"/>
                  </a:ext>
                </a:extLst>
              </a:tr>
              <a:tr h="527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3.3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화면구현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김동근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3027156"/>
                  </a:ext>
                </a:extLst>
              </a:tr>
              <a:tr h="527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3.4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화면구현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010873"/>
                  </a:ext>
                </a:extLst>
              </a:tr>
              <a:tr h="527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</a:t>
                      </a:r>
                      <a:r>
                        <a:rPr lang="ko-KR" altLang="en-US" sz="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endParaRPr lang="ko-KR" altLang="en-US" sz="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임민지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038351"/>
                  </a:ext>
                </a:extLst>
              </a:tr>
              <a:tr h="527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196133"/>
                  </a:ext>
                </a:extLst>
              </a:tr>
              <a:tr h="527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4.1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기능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김동근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1340133"/>
                  </a:ext>
                </a:extLst>
              </a:tr>
              <a:tr h="527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4.2.1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로그인 기능구현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김동근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425316"/>
                  </a:ext>
                </a:extLst>
              </a:tr>
              <a:tr h="527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4.2.2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구분 기능구현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김동근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580856"/>
                  </a:ext>
                </a:extLst>
              </a:tr>
              <a:tr h="527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4.2.3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약관 기능구현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김동근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978082"/>
                  </a:ext>
                </a:extLst>
              </a:tr>
              <a:tr h="527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4.2.4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일반 회원가입 기능구현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김동근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0671896"/>
                  </a:ext>
                </a:extLst>
              </a:tr>
              <a:tr h="527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4.2.5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판매자 회원가입 기능구현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김동근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618601"/>
                  </a:ext>
                </a:extLst>
              </a:tr>
              <a:tr h="987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4.3.1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목록 기능구현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김동근</a:t>
                      </a:r>
                      <a:r>
                        <a:rPr lang="en-US" altLang="ko-KR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임민지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005670"/>
                  </a:ext>
                </a:extLst>
              </a:tr>
              <a:tr h="987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4.3.2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보기 기능구현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김동근</a:t>
                      </a:r>
                      <a:r>
                        <a:rPr lang="en-US" altLang="ko-KR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임민지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086857"/>
                  </a:ext>
                </a:extLst>
              </a:tr>
              <a:tr h="527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4.3.3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장바구니 기능구현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김동근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401248"/>
                  </a:ext>
                </a:extLst>
              </a:tr>
              <a:tr h="527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4.3.4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주문하기 </a:t>
                      </a:r>
                      <a:r>
                        <a:rPr lang="ko-KR" altLang="en-US" sz="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김동근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351588"/>
                  </a:ext>
                </a:extLst>
              </a:tr>
              <a:tr h="527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4.3.5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주문완료 기능구현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김동근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09939"/>
                  </a:ext>
                </a:extLst>
              </a:tr>
              <a:tr h="527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4.4.1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메인 기능구현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임민지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744525"/>
                  </a:ext>
                </a:extLst>
              </a:tr>
              <a:tr h="987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4.4.2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상품현황 기능구현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김동근</a:t>
                      </a:r>
                      <a:r>
                        <a:rPr lang="en-US" altLang="ko-KR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임민지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507880"/>
                  </a:ext>
                </a:extLst>
              </a:tr>
              <a:tr h="987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4.4.3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상품등록 기능구현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김동근</a:t>
                      </a:r>
                      <a:r>
                        <a:rPr lang="en-US" altLang="ko-KR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임민지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651150"/>
                  </a:ext>
                </a:extLst>
              </a:tr>
              <a:tr h="9134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4.4.4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공지사항 </a:t>
                      </a:r>
                      <a:r>
                        <a:rPr lang="ko-KR" altLang="en-US" sz="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  <a:endParaRPr lang="ko-KR" altLang="en-US" sz="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582301"/>
                  </a:ext>
                </a:extLst>
              </a:tr>
              <a:tr h="9134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4.4.5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문의하기 </a:t>
                      </a:r>
                      <a:r>
                        <a:rPr lang="ko-KR" altLang="en-US" sz="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  <a:endParaRPr lang="ko-KR" altLang="en-US" sz="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346587"/>
                  </a:ext>
                </a:extLst>
              </a:tr>
              <a:tr h="527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4.4.6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목록 기능구현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  <a:endParaRPr lang="ko-KR" altLang="en-US" sz="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819669"/>
                  </a:ext>
                </a:extLst>
              </a:tr>
              <a:tr h="987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4.4.7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공지사항 수정기능구현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640578"/>
                  </a:ext>
                </a:extLst>
              </a:tr>
              <a:tr h="987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4.4.8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자주묻는질문 보기기능구현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303630"/>
                  </a:ext>
                </a:extLst>
              </a:tr>
              <a:tr h="987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4.4.9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자주묻는질문 등록기능구현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484864"/>
                  </a:ext>
                </a:extLst>
              </a:tr>
              <a:tr h="987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4.4.10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문의하기 목록기능구현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865571"/>
                  </a:ext>
                </a:extLst>
              </a:tr>
              <a:tr h="987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4.4.11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문의하기 답변기능구현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029271"/>
                  </a:ext>
                </a:extLst>
              </a:tr>
              <a:tr h="9134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4.5.1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공지사항 목록기능구현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117524"/>
                  </a:ext>
                </a:extLst>
              </a:tr>
              <a:tr h="9134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4.5.2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공지사항 보기기능구현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584894"/>
                  </a:ext>
                </a:extLst>
              </a:tr>
              <a:tr h="9134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4.5.3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ko-KR" altLang="en-US" sz="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</a:t>
                      </a:r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질문목록기능구현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902791"/>
                  </a:ext>
                </a:extLst>
              </a:tr>
              <a:tr h="9134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4.5.4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ko-KR" altLang="en-US" sz="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</a:t>
                      </a:r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질문보기기능구현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625192"/>
                  </a:ext>
                </a:extLst>
              </a:tr>
              <a:tr h="91345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4.5.5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문의하기 목록기능구현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133606"/>
                  </a:ext>
                </a:extLst>
              </a:tr>
              <a:tr h="9134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4.5.6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문의하기쓰기 목록기능구현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515625"/>
                  </a:ext>
                </a:extLst>
              </a:tr>
              <a:tr h="527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4.5.7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메인 기능구현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248190"/>
                  </a:ext>
                </a:extLst>
              </a:tr>
              <a:tr h="527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98191"/>
                  </a:ext>
                </a:extLst>
              </a:tr>
              <a:tr h="527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5.1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 테스트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181231"/>
                  </a:ext>
                </a:extLst>
              </a:tr>
              <a:tr h="527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5.2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 테스트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556944"/>
                  </a:ext>
                </a:extLst>
              </a:tr>
              <a:tr h="527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5.3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QC </a:t>
                      </a:r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피드백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484984"/>
                  </a:ext>
                </a:extLst>
              </a:tr>
              <a:tr h="527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배포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620657"/>
                  </a:ext>
                </a:extLst>
              </a:tr>
              <a:tr h="527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6.1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실서버 이관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837917"/>
                  </a:ext>
                </a:extLst>
              </a:tr>
              <a:tr h="527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이전 테스트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77528"/>
                  </a:ext>
                </a:extLst>
              </a:tr>
              <a:tr h="527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6.3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모니터링</a:t>
                      </a:r>
                      <a:r>
                        <a:rPr lang="en-US" altLang="ko-KR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 대응 준비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459862"/>
                  </a:ext>
                </a:extLst>
              </a:tr>
              <a:tr h="527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6.4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교육훈련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061" marR="12061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41787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BD3E999-1C15-D54B-A370-6757B14B95BF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"/>
          <p:cNvSpPr/>
          <p:nvPr/>
        </p:nvSpPr>
        <p:spPr>
          <a:xfrm>
            <a:off x="2080702" y="2"/>
            <a:ext cx="4623" cy="578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sz="376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802087-20C4-7A19-1015-2E3433F01D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sp>
        <p:nvSpPr>
          <p:cNvPr id="5" name="object 15">
            <a:extLst>
              <a:ext uri="{FF2B5EF4-FFF2-40B4-BE49-F238E27FC236}">
                <a16:creationId xmlns:a16="http://schemas.microsoft.com/office/drawing/2014/main" id="{0AFFE7A5-3E4F-9FBE-4899-DC68F480F7D4}"/>
              </a:ext>
            </a:extLst>
          </p:cNvPr>
          <p:cNvSpPr txBox="1"/>
          <p:nvPr/>
        </p:nvSpPr>
        <p:spPr>
          <a:xfrm>
            <a:off x="2212350" y="359718"/>
            <a:ext cx="124639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00" dirty="0">
                <a:solidFill>
                  <a:srgbClr val="665653"/>
                </a:solidFill>
                <a:latin typeface="+mn-ea"/>
                <a:cs typeface="IHPDMS+NanumGothic"/>
              </a:rPr>
              <a:t>정보구조 </a:t>
            </a:r>
            <a:r>
              <a:rPr lang="en-US" altLang="ko-KR" sz="1200" kern="100" dirty="0">
                <a:solidFill>
                  <a:srgbClr val="665653"/>
                </a:solidFill>
                <a:latin typeface="+mn-ea"/>
                <a:cs typeface="IHPDMS+NanumGothic"/>
              </a:rPr>
              <a:t>(IA)</a:t>
            </a:r>
            <a:endParaRPr lang="ko-KR" altLang="en-US" sz="1200" dirty="0">
              <a:solidFill>
                <a:srgbClr val="665653"/>
              </a:solidFill>
              <a:latin typeface="+mn-ea"/>
              <a:cs typeface="IHPDMS+NanumGothic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78F2AF4-C513-6CCE-66BB-02F87D99D742}"/>
              </a:ext>
            </a:extLst>
          </p:cNvPr>
          <p:cNvSpPr/>
          <p:nvPr/>
        </p:nvSpPr>
        <p:spPr>
          <a:xfrm>
            <a:off x="5328195" y="231542"/>
            <a:ext cx="864096" cy="256352"/>
          </a:xfrm>
          <a:prstGeom prst="rect">
            <a:avLst/>
          </a:prstGeom>
          <a:solidFill>
            <a:srgbClr val="92D050"/>
          </a:solidFill>
          <a:ln>
            <a:solidFill>
              <a:srgbClr val="704F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Kmarket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3AE8918-D3F4-F95E-3CA0-60C237668351}"/>
              </a:ext>
            </a:extLst>
          </p:cNvPr>
          <p:cNvSpPr/>
          <p:nvPr/>
        </p:nvSpPr>
        <p:spPr>
          <a:xfrm>
            <a:off x="3889125" y="231542"/>
            <a:ext cx="864096" cy="256352"/>
          </a:xfrm>
          <a:prstGeom prst="rect">
            <a:avLst/>
          </a:prstGeom>
          <a:solidFill>
            <a:srgbClr val="F1F1EB"/>
          </a:solidFill>
          <a:ln>
            <a:solidFill>
              <a:srgbClr val="704F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665653"/>
                </a:solidFill>
              </a:rPr>
              <a:t>메인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2713827-044E-3D11-3FF5-96B2A2B0E23A}"/>
              </a:ext>
            </a:extLst>
          </p:cNvPr>
          <p:cNvCxnSpPr>
            <a:stCxn id="13" idx="3"/>
            <a:endCxn id="6" idx="1"/>
          </p:cNvCxnSpPr>
          <p:nvPr/>
        </p:nvCxnSpPr>
        <p:spPr>
          <a:xfrm>
            <a:off x="4753221" y="359718"/>
            <a:ext cx="574974" cy="0"/>
          </a:xfrm>
          <a:prstGeom prst="line">
            <a:avLst/>
          </a:prstGeom>
          <a:ln>
            <a:solidFill>
              <a:srgbClr val="704F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5328195" y="487894"/>
            <a:ext cx="1296144" cy="3114274"/>
            <a:chOff x="5328195" y="487894"/>
            <a:chExt cx="1296144" cy="311427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C6DD93A-498D-D07C-B7A2-41EE101AAB28}"/>
                </a:ext>
              </a:extLst>
            </p:cNvPr>
            <p:cNvSpPr/>
            <p:nvPr/>
          </p:nvSpPr>
          <p:spPr>
            <a:xfrm>
              <a:off x="5328195" y="1079798"/>
              <a:ext cx="864096" cy="25635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상품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76F7BEE-0C7F-52D0-CFD5-1B3E76A2DE17}"/>
                </a:ext>
              </a:extLst>
            </p:cNvPr>
            <p:cNvSpPr/>
            <p:nvPr/>
          </p:nvSpPr>
          <p:spPr>
            <a:xfrm>
              <a:off x="5760243" y="1460550"/>
              <a:ext cx="864096" cy="256352"/>
            </a:xfrm>
            <a:prstGeom prst="rect">
              <a:avLst/>
            </a:prstGeom>
            <a:solidFill>
              <a:srgbClr val="F1F1EB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상품목록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4E57D7E-7D76-8677-20E1-9D6EFD2C3108}"/>
                </a:ext>
              </a:extLst>
            </p:cNvPr>
            <p:cNvSpPr/>
            <p:nvPr/>
          </p:nvSpPr>
          <p:spPr>
            <a:xfrm>
              <a:off x="5760243" y="1931866"/>
              <a:ext cx="864096" cy="256352"/>
            </a:xfrm>
            <a:prstGeom prst="rect">
              <a:avLst/>
            </a:prstGeom>
            <a:solidFill>
              <a:srgbClr val="F1F1EB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상품보기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1ADE0DD-AF23-4461-8DAA-7E73E79D775F}"/>
                </a:ext>
              </a:extLst>
            </p:cNvPr>
            <p:cNvSpPr/>
            <p:nvPr/>
          </p:nvSpPr>
          <p:spPr>
            <a:xfrm>
              <a:off x="5760243" y="2403182"/>
              <a:ext cx="864096" cy="256352"/>
            </a:xfrm>
            <a:prstGeom prst="rect">
              <a:avLst/>
            </a:prstGeom>
            <a:solidFill>
              <a:srgbClr val="F1F1EB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장바구니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B3DBE35-4D96-A2DE-20A1-7EE8EB348E9E}"/>
                </a:ext>
              </a:extLst>
            </p:cNvPr>
            <p:cNvSpPr/>
            <p:nvPr/>
          </p:nvSpPr>
          <p:spPr>
            <a:xfrm>
              <a:off x="5760243" y="2874498"/>
              <a:ext cx="864096" cy="256352"/>
            </a:xfrm>
            <a:prstGeom prst="rect">
              <a:avLst/>
            </a:prstGeom>
            <a:solidFill>
              <a:srgbClr val="F1F1EB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주문하기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CEBBC9C-7C59-4083-BE90-E36C608E4F6E}"/>
                </a:ext>
              </a:extLst>
            </p:cNvPr>
            <p:cNvSpPr/>
            <p:nvPr/>
          </p:nvSpPr>
          <p:spPr>
            <a:xfrm>
              <a:off x="5760243" y="3345816"/>
              <a:ext cx="864096" cy="256352"/>
            </a:xfrm>
            <a:prstGeom prst="rect">
              <a:avLst/>
            </a:prstGeom>
            <a:solidFill>
              <a:srgbClr val="F1F1EB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주문완료</a:t>
              </a: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F982D560-B8D2-32C0-226B-833843F1C10C}"/>
                </a:ext>
              </a:extLst>
            </p:cNvPr>
            <p:cNvCxnSpPr>
              <a:stCxn id="6" idx="2"/>
              <a:endCxn id="8" idx="0"/>
            </p:cNvCxnSpPr>
            <p:nvPr/>
          </p:nvCxnSpPr>
          <p:spPr>
            <a:xfrm>
              <a:off x="5760243" y="487894"/>
              <a:ext cx="0" cy="591904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F1807EED-4F91-CB0E-940C-49C7A5E3C4E7}"/>
                </a:ext>
              </a:extLst>
            </p:cNvPr>
            <p:cNvCxnSpPr/>
            <p:nvPr/>
          </p:nvCxnSpPr>
          <p:spPr>
            <a:xfrm>
              <a:off x="5544219" y="1336150"/>
              <a:ext cx="0" cy="2119912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22364610-98C1-BF31-C334-B7ACA49BD6B5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5544219" y="1588726"/>
              <a:ext cx="216000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F9356765-DBDB-78E4-2573-BED1AEE0DB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4219" y="2087910"/>
              <a:ext cx="216000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F7228794-BE50-0893-E5B0-F7A905CBD4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4219" y="2551639"/>
              <a:ext cx="216000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826B47DB-DAE0-6578-76C0-1D18A005A8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4219" y="3024014"/>
              <a:ext cx="216000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12B75E5-2910-724A-B7CF-5EEA145628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4219" y="3451324"/>
              <a:ext cx="216000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68853" y="1336150"/>
            <a:ext cx="2789451" cy="2217559"/>
            <a:chOff x="68853" y="1336150"/>
            <a:chExt cx="2789451" cy="221755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15F57CF-8DA5-5157-68C2-04304F13CDAC}"/>
                </a:ext>
              </a:extLst>
            </p:cNvPr>
            <p:cNvSpPr/>
            <p:nvPr/>
          </p:nvSpPr>
          <p:spPr>
            <a:xfrm>
              <a:off x="1467965" y="1606490"/>
              <a:ext cx="864096" cy="256352"/>
            </a:xfrm>
            <a:prstGeom prst="rect">
              <a:avLst/>
            </a:prstGeom>
            <a:solidFill>
              <a:srgbClr val="E7E200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공지사항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B6E0D55-C706-CF9D-688B-300B98973A47}"/>
                </a:ext>
              </a:extLst>
            </p:cNvPr>
            <p:cNvSpPr/>
            <p:nvPr/>
          </p:nvSpPr>
          <p:spPr>
            <a:xfrm>
              <a:off x="1031530" y="2673555"/>
              <a:ext cx="864096" cy="256352"/>
            </a:xfrm>
            <a:prstGeom prst="rect">
              <a:avLst/>
            </a:prstGeom>
            <a:solidFill>
              <a:srgbClr val="E7E200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문의하기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3D0B391-0C97-2E2A-EDD6-C316C480762B}"/>
                </a:ext>
              </a:extLst>
            </p:cNvPr>
            <p:cNvSpPr/>
            <p:nvPr/>
          </p:nvSpPr>
          <p:spPr>
            <a:xfrm>
              <a:off x="351269" y="1606490"/>
              <a:ext cx="864096" cy="256352"/>
            </a:xfrm>
            <a:prstGeom prst="rect">
              <a:avLst/>
            </a:prstGeom>
            <a:solidFill>
              <a:srgbClr val="E7E200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rgbClr val="665653"/>
                  </a:solidFill>
                </a:rPr>
                <a:t>자주묻는질문</a:t>
              </a:r>
              <a:endParaRPr lang="ko-KR" altLang="en-US" sz="800" dirty="0">
                <a:solidFill>
                  <a:srgbClr val="665653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FE51611-7509-6B79-833A-696126902DF0}"/>
                </a:ext>
              </a:extLst>
            </p:cNvPr>
            <p:cNvSpPr/>
            <p:nvPr/>
          </p:nvSpPr>
          <p:spPr>
            <a:xfrm>
              <a:off x="1031530" y="3297357"/>
              <a:ext cx="864096" cy="256352"/>
            </a:xfrm>
            <a:prstGeom prst="rect">
              <a:avLst/>
            </a:prstGeom>
            <a:solidFill>
              <a:srgbClr val="F1F1EB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목록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5E8EC024-634D-1F09-736D-3E456CEC1912}"/>
                </a:ext>
              </a:extLst>
            </p:cNvPr>
            <p:cNvSpPr/>
            <p:nvPr/>
          </p:nvSpPr>
          <p:spPr>
            <a:xfrm>
              <a:off x="68853" y="3292750"/>
              <a:ext cx="864096" cy="256352"/>
            </a:xfrm>
            <a:prstGeom prst="rect">
              <a:avLst/>
            </a:prstGeom>
            <a:solidFill>
              <a:srgbClr val="F1F1EB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보기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3A5272C-EE08-5A98-4870-B8E8D4D81C87}"/>
                </a:ext>
              </a:extLst>
            </p:cNvPr>
            <p:cNvSpPr/>
            <p:nvPr/>
          </p:nvSpPr>
          <p:spPr>
            <a:xfrm>
              <a:off x="1674352" y="1958801"/>
              <a:ext cx="864096" cy="256352"/>
            </a:xfrm>
            <a:prstGeom prst="rect">
              <a:avLst/>
            </a:prstGeom>
            <a:solidFill>
              <a:srgbClr val="F1F1EB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목록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4EEDFAD0-63A9-5680-8CDD-961E44DE917C}"/>
                </a:ext>
              </a:extLst>
            </p:cNvPr>
            <p:cNvSpPr/>
            <p:nvPr/>
          </p:nvSpPr>
          <p:spPr>
            <a:xfrm>
              <a:off x="1675104" y="2298378"/>
              <a:ext cx="864096" cy="256352"/>
            </a:xfrm>
            <a:prstGeom prst="rect">
              <a:avLst/>
            </a:prstGeom>
            <a:solidFill>
              <a:srgbClr val="F1F1EB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보기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D572F28-55BF-F2F9-5B75-C91EF439BEB6}"/>
                </a:ext>
              </a:extLst>
            </p:cNvPr>
            <p:cNvSpPr/>
            <p:nvPr/>
          </p:nvSpPr>
          <p:spPr>
            <a:xfrm>
              <a:off x="112836" y="1958801"/>
              <a:ext cx="864096" cy="256352"/>
            </a:xfrm>
            <a:prstGeom prst="rect">
              <a:avLst/>
            </a:prstGeom>
            <a:solidFill>
              <a:srgbClr val="F1F1EB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목록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1691585-F839-D88E-2869-8CDF56B2661F}"/>
                </a:ext>
              </a:extLst>
            </p:cNvPr>
            <p:cNvSpPr/>
            <p:nvPr/>
          </p:nvSpPr>
          <p:spPr>
            <a:xfrm>
              <a:off x="113588" y="2298378"/>
              <a:ext cx="864096" cy="256352"/>
            </a:xfrm>
            <a:prstGeom prst="rect">
              <a:avLst/>
            </a:prstGeom>
            <a:solidFill>
              <a:srgbClr val="F1F1EB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보기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F04AB26-9389-61F8-8C51-442A3B74D516}"/>
                </a:ext>
              </a:extLst>
            </p:cNvPr>
            <p:cNvSpPr/>
            <p:nvPr/>
          </p:nvSpPr>
          <p:spPr>
            <a:xfrm>
              <a:off x="1994208" y="3292750"/>
              <a:ext cx="864096" cy="256352"/>
            </a:xfrm>
            <a:prstGeom prst="rect">
              <a:avLst/>
            </a:prstGeom>
            <a:solidFill>
              <a:srgbClr val="F1F1EB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쓰기</a:t>
              </a:r>
            </a:p>
          </p:txBody>
        </p: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EED4AA8F-CD7F-6835-3C19-9C1C0C12C697}"/>
                </a:ext>
              </a:extLst>
            </p:cNvPr>
            <p:cNvCxnSpPr/>
            <p:nvPr/>
          </p:nvCxnSpPr>
          <p:spPr>
            <a:xfrm>
              <a:off x="1367755" y="1336150"/>
              <a:ext cx="0" cy="13233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14504EA3-2079-7320-5343-0B28D1F45315}"/>
                </a:ext>
              </a:extLst>
            </p:cNvPr>
            <p:cNvCxnSpPr>
              <a:cxnSpLocks/>
            </p:cNvCxnSpPr>
            <p:nvPr/>
          </p:nvCxnSpPr>
          <p:spPr>
            <a:xfrm>
              <a:off x="1224890" y="1734666"/>
              <a:ext cx="2243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E478FF3F-98DE-0489-87CD-81A4A11413E2}"/>
                </a:ext>
              </a:extLst>
            </p:cNvPr>
            <p:cNvCxnSpPr/>
            <p:nvPr/>
          </p:nvCxnSpPr>
          <p:spPr>
            <a:xfrm>
              <a:off x="1103082" y="1862842"/>
              <a:ext cx="0" cy="585108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C5B61AEB-0ED2-5D5B-ED89-22F959880F2B}"/>
                </a:ext>
              </a:extLst>
            </p:cNvPr>
            <p:cNvCxnSpPr>
              <a:stCxn id="38" idx="3"/>
            </p:cNvCxnSpPr>
            <p:nvPr/>
          </p:nvCxnSpPr>
          <p:spPr>
            <a:xfrm>
              <a:off x="976932" y="2086977"/>
              <a:ext cx="126150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CAA327B7-CCB1-A06D-58F1-ADF0C79CB7F7}"/>
                </a:ext>
              </a:extLst>
            </p:cNvPr>
            <p:cNvCxnSpPr/>
            <p:nvPr/>
          </p:nvCxnSpPr>
          <p:spPr>
            <a:xfrm>
              <a:off x="979762" y="2439427"/>
              <a:ext cx="126150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7FA44FEA-4DCF-5102-75B7-06564757B267}"/>
                </a:ext>
              </a:extLst>
            </p:cNvPr>
            <p:cNvCxnSpPr/>
            <p:nvPr/>
          </p:nvCxnSpPr>
          <p:spPr>
            <a:xfrm>
              <a:off x="1583779" y="1862842"/>
              <a:ext cx="0" cy="576585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0EB115DC-B89B-C8C9-94EC-C1E074E16345}"/>
                </a:ext>
              </a:extLst>
            </p:cNvPr>
            <p:cNvCxnSpPr>
              <a:stCxn id="36" idx="1"/>
            </p:cNvCxnSpPr>
            <p:nvPr/>
          </p:nvCxnSpPr>
          <p:spPr>
            <a:xfrm flipH="1">
              <a:off x="1583779" y="2086977"/>
              <a:ext cx="90573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4F1A4D93-B075-42A1-0A6E-DE2049EB2441}"/>
                </a:ext>
              </a:extLst>
            </p:cNvPr>
            <p:cNvCxnSpPr/>
            <p:nvPr/>
          </p:nvCxnSpPr>
          <p:spPr>
            <a:xfrm flipH="1">
              <a:off x="1583778" y="2437254"/>
              <a:ext cx="90573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F6916BB3-02C6-609F-37F8-51DC360722FC}"/>
                </a:ext>
              </a:extLst>
            </p:cNvPr>
            <p:cNvCxnSpPr>
              <a:stCxn id="27" idx="2"/>
              <a:endCxn id="34" idx="0"/>
            </p:cNvCxnSpPr>
            <p:nvPr/>
          </p:nvCxnSpPr>
          <p:spPr>
            <a:xfrm>
              <a:off x="1463578" y="2929907"/>
              <a:ext cx="0" cy="36745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437F2402-A892-6EA2-8CB8-8FC4AACB30C1}"/>
                </a:ext>
              </a:extLst>
            </p:cNvPr>
            <p:cNvCxnSpPr/>
            <p:nvPr/>
          </p:nvCxnSpPr>
          <p:spPr>
            <a:xfrm>
              <a:off x="500901" y="3130850"/>
              <a:ext cx="2001666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0987241D-039C-BB86-8E26-4FAB55FF3B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901" y="3127675"/>
              <a:ext cx="0" cy="165075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2A7AD6F3-8395-3CEB-2B3F-109174665D58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3960615" y="787532"/>
            <a:ext cx="1799604" cy="2086665"/>
            <a:chOff x="3960615" y="787532"/>
            <a:chExt cx="1799604" cy="208666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DE5CCB-D687-B3C7-5724-E7F2994DB446}"/>
                </a:ext>
              </a:extLst>
            </p:cNvPr>
            <p:cNvSpPr/>
            <p:nvPr/>
          </p:nvSpPr>
          <p:spPr>
            <a:xfrm>
              <a:off x="3960615" y="1079798"/>
              <a:ext cx="864096" cy="25635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회원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CBE4AA7-42E8-BFEB-880A-54F779B70D53}"/>
                </a:ext>
              </a:extLst>
            </p:cNvPr>
            <p:cNvSpPr/>
            <p:nvPr/>
          </p:nvSpPr>
          <p:spPr>
            <a:xfrm>
              <a:off x="4392663" y="1614255"/>
              <a:ext cx="864096" cy="256352"/>
            </a:xfrm>
            <a:prstGeom prst="rect">
              <a:avLst/>
            </a:prstGeom>
            <a:solidFill>
              <a:srgbClr val="F1F1EB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로그인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358A623-34CF-8882-1794-E56E264A9D66}"/>
                </a:ext>
              </a:extLst>
            </p:cNvPr>
            <p:cNvSpPr/>
            <p:nvPr/>
          </p:nvSpPr>
          <p:spPr>
            <a:xfrm>
              <a:off x="4392663" y="2116050"/>
              <a:ext cx="864096" cy="256352"/>
            </a:xfrm>
            <a:prstGeom prst="rect">
              <a:avLst/>
            </a:prstGeom>
            <a:solidFill>
              <a:srgbClr val="F1F1EB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약관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CE2F093-2C21-E1E4-0176-99470A2F4ECF}"/>
                </a:ext>
              </a:extLst>
            </p:cNvPr>
            <p:cNvSpPr/>
            <p:nvPr/>
          </p:nvSpPr>
          <p:spPr>
            <a:xfrm>
              <a:off x="4392663" y="2617845"/>
              <a:ext cx="864096" cy="256352"/>
            </a:xfrm>
            <a:prstGeom prst="rect">
              <a:avLst/>
            </a:prstGeom>
            <a:solidFill>
              <a:srgbClr val="F1F1EB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회원가입</a:t>
              </a:r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6A02E120-E727-F7BB-E91F-1D7400054F71}"/>
                </a:ext>
              </a:extLst>
            </p:cNvPr>
            <p:cNvCxnSpPr>
              <a:cxnSpLocks/>
            </p:cNvCxnSpPr>
            <p:nvPr/>
          </p:nvCxnSpPr>
          <p:spPr>
            <a:xfrm>
              <a:off x="4392251" y="787532"/>
              <a:ext cx="0" cy="279864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B2F98E65-2108-6F64-1B38-F0670783EC03}"/>
                </a:ext>
              </a:extLst>
            </p:cNvPr>
            <p:cNvCxnSpPr/>
            <p:nvPr/>
          </p:nvCxnSpPr>
          <p:spPr>
            <a:xfrm>
              <a:off x="4210762" y="1323748"/>
              <a:ext cx="0" cy="1412234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7242A88E-45E6-1CA1-D1D4-D98665690CF9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4210762" y="1742431"/>
              <a:ext cx="181901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AFD5CD63-5FF2-762D-DD70-BAFE5E20AB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0350" y="2231926"/>
              <a:ext cx="181901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4EE03488-3917-1279-FCF9-E1B0560DEF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0350" y="2735338"/>
              <a:ext cx="181901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4392251" y="787532"/>
              <a:ext cx="1367968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/>
          <p:cNvGrpSpPr/>
          <p:nvPr/>
        </p:nvGrpSpPr>
        <p:grpSpPr>
          <a:xfrm>
            <a:off x="2502567" y="787532"/>
            <a:ext cx="1889684" cy="2519261"/>
            <a:chOff x="2502567" y="787532"/>
            <a:chExt cx="1889684" cy="251926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6F632DA-DE32-5810-AA42-6EDE5958A2FC}"/>
                </a:ext>
              </a:extLst>
            </p:cNvPr>
            <p:cNvSpPr/>
            <p:nvPr/>
          </p:nvSpPr>
          <p:spPr>
            <a:xfrm>
              <a:off x="2502567" y="1079798"/>
              <a:ext cx="864096" cy="25635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관리자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EE2E7D0-FBB9-C706-11DB-7A990326D07A}"/>
                </a:ext>
              </a:extLst>
            </p:cNvPr>
            <p:cNvSpPr/>
            <p:nvPr/>
          </p:nvSpPr>
          <p:spPr>
            <a:xfrm>
              <a:off x="2941324" y="1614255"/>
              <a:ext cx="864096" cy="256352"/>
            </a:xfrm>
            <a:prstGeom prst="rect">
              <a:avLst/>
            </a:prstGeom>
            <a:solidFill>
              <a:srgbClr val="F1F1EB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메인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57FC1E4-E0EF-CD3E-F9B6-D95FF7DFBC6D}"/>
                </a:ext>
              </a:extLst>
            </p:cNvPr>
            <p:cNvSpPr/>
            <p:nvPr/>
          </p:nvSpPr>
          <p:spPr>
            <a:xfrm>
              <a:off x="2941324" y="2115168"/>
              <a:ext cx="864096" cy="256352"/>
            </a:xfrm>
            <a:prstGeom prst="rect">
              <a:avLst/>
            </a:prstGeom>
            <a:solidFill>
              <a:srgbClr val="E7E200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상품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D4045B4-4026-B23C-9EA1-55FC71F8FE9C}"/>
                </a:ext>
              </a:extLst>
            </p:cNvPr>
            <p:cNvSpPr/>
            <p:nvPr/>
          </p:nvSpPr>
          <p:spPr>
            <a:xfrm>
              <a:off x="3240964" y="2548504"/>
              <a:ext cx="864096" cy="256352"/>
            </a:xfrm>
            <a:prstGeom prst="rect">
              <a:avLst/>
            </a:prstGeom>
            <a:solidFill>
              <a:srgbClr val="F1F1EB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관리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4431E3D-8D6F-870E-9FCE-2EDD7FC7DCB5}"/>
                </a:ext>
              </a:extLst>
            </p:cNvPr>
            <p:cNvSpPr/>
            <p:nvPr/>
          </p:nvSpPr>
          <p:spPr>
            <a:xfrm>
              <a:off x="3247673" y="3036398"/>
              <a:ext cx="864096" cy="256352"/>
            </a:xfrm>
            <a:prstGeom prst="rect">
              <a:avLst/>
            </a:prstGeom>
            <a:solidFill>
              <a:srgbClr val="F1F1EB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등록</a:t>
              </a:r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2039B6CC-3C77-2EB4-6358-93092D8DA4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0912" y="787532"/>
              <a:ext cx="412" cy="292266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FBBEBB29-71F3-6C97-D5E8-DB0AA692D362}"/>
                </a:ext>
              </a:extLst>
            </p:cNvPr>
            <p:cNvCxnSpPr/>
            <p:nvPr/>
          </p:nvCxnSpPr>
          <p:spPr>
            <a:xfrm>
              <a:off x="2735907" y="1323748"/>
              <a:ext cx="0" cy="908178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C8AA4847-70A1-3E06-3BFA-2BDF390F6605}"/>
                </a:ext>
              </a:extLst>
            </p:cNvPr>
            <p:cNvCxnSpPr>
              <a:stCxn id="22" idx="1"/>
            </p:cNvCxnSpPr>
            <p:nvPr/>
          </p:nvCxnSpPr>
          <p:spPr>
            <a:xfrm flipH="1">
              <a:off x="2735907" y="1742431"/>
              <a:ext cx="205417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F887E6EE-051B-2AA6-41D9-D43F4194E2A3}"/>
                </a:ext>
              </a:extLst>
            </p:cNvPr>
            <p:cNvCxnSpPr/>
            <p:nvPr/>
          </p:nvCxnSpPr>
          <p:spPr>
            <a:xfrm flipH="1">
              <a:off x="2738716" y="2225768"/>
              <a:ext cx="205417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13B96B22-7303-2A7B-49FF-87CF0F84A963}"/>
                </a:ext>
              </a:extLst>
            </p:cNvPr>
            <p:cNvCxnSpPr>
              <a:cxnSpLocks/>
            </p:cNvCxnSpPr>
            <p:nvPr/>
          </p:nvCxnSpPr>
          <p:spPr>
            <a:xfrm>
              <a:off x="3095947" y="2367983"/>
              <a:ext cx="0" cy="800047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06820080-D6A4-939C-BCFA-C70AB5108D40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flipH="1" flipV="1">
              <a:off x="3095947" y="2673555"/>
              <a:ext cx="145017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4F2331C2-DC2E-9A7C-36FA-B342EBF149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95947" y="3166347"/>
              <a:ext cx="145017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E02D6EEE-F20E-CAB8-9BBD-C73FB5B9F8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2567" y="3127675"/>
              <a:ext cx="0" cy="179118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H="1">
              <a:off x="2940912" y="787532"/>
              <a:ext cx="1451339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>
            <a:off x="126703" y="787532"/>
            <a:ext cx="2814209" cy="540450"/>
            <a:chOff x="126703" y="787532"/>
            <a:chExt cx="2814209" cy="54045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7037743-BEF4-CD46-4E43-3D9E082348CC}"/>
                </a:ext>
              </a:extLst>
            </p:cNvPr>
            <p:cNvSpPr/>
            <p:nvPr/>
          </p:nvSpPr>
          <p:spPr>
            <a:xfrm>
              <a:off x="1215365" y="1071630"/>
              <a:ext cx="864096" cy="25635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고객센터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6C897EE-1984-2034-F178-44D0E3310714}"/>
                </a:ext>
              </a:extLst>
            </p:cNvPr>
            <p:cNvSpPr/>
            <p:nvPr/>
          </p:nvSpPr>
          <p:spPr>
            <a:xfrm>
              <a:off x="126703" y="1067396"/>
              <a:ext cx="864096" cy="256352"/>
            </a:xfrm>
            <a:prstGeom prst="rect">
              <a:avLst/>
            </a:prstGeom>
            <a:solidFill>
              <a:srgbClr val="F1F1EB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메인</a:t>
              </a:r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7719D38A-0B77-6690-C78D-A06BEA265A34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1647413" y="791766"/>
              <a:ext cx="0" cy="279864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D8AEE2F2-FAE5-99CB-40FC-F045B1850C9C}"/>
                </a:ext>
              </a:extLst>
            </p:cNvPr>
            <p:cNvCxnSpPr>
              <a:stCxn id="12" idx="1"/>
              <a:endCxn id="30" idx="3"/>
            </p:cNvCxnSpPr>
            <p:nvPr/>
          </p:nvCxnSpPr>
          <p:spPr>
            <a:xfrm flipH="1" flipV="1">
              <a:off x="990799" y="1195572"/>
              <a:ext cx="224566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flipH="1">
              <a:off x="1647413" y="787532"/>
              <a:ext cx="1293499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>
            <a:extLst>
              <a:ext uri="{FF2B5EF4-FFF2-40B4-BE49-F238E27FC236}">
                <a16:creationId xmlns:a16="http://schemas.microsoft.com/office/drawing/2014/main" id="{A14EDD51-96B0-AD7B-3291-39EE64E28C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084899BB-6122-6265-4852-E8292A26F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7875" y="143694"/>
            <a:ext cx="4032448" cy="343367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D9FCF2A2-58FA-E9CB-EC6B-177E2E486B0C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44F930E-B6BF-0183-970C-078ACF4D48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6E44760-9927-2FF1-1352-AB7146110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47821"/>
              </p:ext>
            </p:extLst>
          </p:nvPr>
        </p:nvGraphicFramePr>
        <p:xfrm>
          <a:off x="3311971" y="41606"/>
          <a:ext cx="3528392" cy="3672404"/>
        </p:xfrm>
        <a:graphic>
          <a:graphicData uri="http://schemas.openxmlformats.org/drawingml/2006/table">
            <a:tbl>
              <a:tblPr/>
              <a:tblGrid>
                <a:gridCol w="967097">
                  <a:extLst>
                    <a:ext uri="{9D8B030D-6E8A-4147-A177-3AD203B41FA5}">
                      <a16:colId xmlns:a16="http://schemas.microsoft.com/office/drawing/2014/main" val="1358375598"/>
                    </a:ext>
                  </a:extLst>
                </a:gridCol>
                <a:gridCol w="1163537">
                  <a:extLst>
                    <a:ext uri="{9D8B030D-6E8A-4147-A177-3AD203B41FA5}">
                      <a16:colId xmlns:a16="http://schemas.microsoft.com/office/drawing/2014/main" val="3037404"/>
                    </a:ext>
                  </a:extLst>
                </a:gridCol>
                <a:gridCol w="1397758">
                  <a:extLst>
                    <a:ext uri="{9D8B030D-6E8A-4147-A177-3AD203B41FA5}">
                      <a16:colId xmlns:a16="http://schemas.microsoft.com/office/drawing/2014/main" val="2069536068"/>
                    </a:ext>
                  </a:extLst>
                </a:gridCol>
              </a:tblGrid>
              <a:tr h="1026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Package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Class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555339"/>
                  </a:ext>
                </a:extLst>
              </a:tr>
              <a:tr h="1026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controller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IndexController.java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 화면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565783"/>
                  </a:ext>
                </a:extLst>
              </a:tr>
              <a:tr h="1026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controller.admin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IindexController.java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메인 화면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92152"/>
                  </a:ext>
                </a:extLst>
              </a:tr>
              <a:tr h="102623"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controller.admin.cs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7016" marR="137016" marT="68508" marB="6850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FaqDeleteController.java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자주묻는질문 삭제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3628683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FaqListController.java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자주묻는질문 목록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117444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FaqModifyController.java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자주묻는질문 수정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9928513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FaqViewController.java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자주묻는질문 보기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5087546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FaqWriteController.java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자주묻는질문 쓰기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6176412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NoticeDeleteController.java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공지사항 삭제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3747911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NoticeListController.java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공지사항 목록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1154744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NoticeModifyController.java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공지사항 수정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8255593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NoticeViewController.java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공지사항 보기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5514964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NoticeWriteController.java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공지사항 쓰기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0381109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QnaDeleteController.java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문의하기 삭제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278454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QnaListController.java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문의하기 목록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0932550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QnaReplyController.java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문의하기 답변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8383319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QnaViewController.java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문의하기 보기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2372957"/>
                  </a:ext>
                </a:extLst>
              </a:tr>
              <a:tr h="10262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controller.admin.product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7016" marR="137016" marT="68508" marB="6850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ListController.java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상품관리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794667"/>
                  </a:ext>
                </a:extLst>
              </a:tr>
              <a:tr h="1832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RegisterController.java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상품등록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566649"/>
                  </a:ext>
                </a:extLst>
              </a:tr>
              <a:tr h="102623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controller.cs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7016" marR="137016" marT="68508" marB="6850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FaqListController.java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자주묻는질문 목록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244742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FaqViewController.java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자주묻는질문 보기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9745353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IndexController.java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메인 화면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9560327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NoticeListController.java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공지사항 목록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7592934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NoticeViewController.java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공지사항 보기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8944547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QnaListController.java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문의하기 목록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2649921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QnaViewController.java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문의하기 보기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729106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QnaWriteController.java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문의하기 쓰기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1925025"/>
                  </a:ext>
                </a:extLst>
              </a:tr>
              <a:tr h="102623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controller.member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7016" marR="137016" marT="68508" marB="6850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CheckUidController.java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 계정 확인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0071306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EmailAuthController.java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이메일 인증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7017110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JoinController.java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 유형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7533028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LoginController.java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0065347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LogoutController.java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로그아웃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642314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RegisterController.java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일반회원 가입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1650335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RegisterSellerController.java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판매회원 가입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58306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SignupController.java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약관동의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743327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45657B1-B667-1417-2019-BFF32E6B8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131863"/>
              </p:ext>
            </p:extLst>
          </p:nvPr>
        </p:nvGraphicFramePr>
        <p:xfrm>
          <a:off x="71612" y="731790"/>
          <a:ext cx="3147781" cy="2984027"/>
        </p:xfrm>
        <a:graphic>
          <a:graphicData uri="http://schemas.openxmlformats.org/drawingml/2006/table">
            <a:tbl>
              <a:tblPr/>
              <a:tblGrid>
                <a:gridCol w="862775">
                  <a:extLst>
                    <a:ext uri="{9D8B030D-6E8A-4147-A177-3AD203B41FA5}">
                      <a16:colId xmlns:a16="http://schemas.microsoft.com/office/drawing/2014/main" val="3517956639"/>
                    </a:ext>
                  </a:extLst>
                </a:gridCol>
                <a:gridCol w="1038026">
                  <a:extLst>
                    <a:ext uri="{9D8B030D-6E8A-4147-A177-3AD203B41FA5}">
                      <a16:colId xmlns:a16="http://schemas.microsoft.com/office/drawing/2014/main" val="3102715498"/>
                    </a:ext>
                  </a:extLst>
                </a:gridCol>
                <a:gridCol w="1246980">
                  <a:extLst>
                    <a:ext uri="{9D8B030D-6E8A-4147-A177-3AD203B41FA5}">
                      <a16:colId xmlns:a16="http://schemas.microsoft.com/office/drawing/2014/main" val="2503912678"/>
                    </a:ext>
                  </a:extLst>
                </a:gridCol>
              </a:tblGrid>
              <a:tr h="1017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Package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Class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793783"/>
                  </a:ext>
                </a:extLst>
              </a:tr>
              <a:tr h="101749">
                <a:tc rowSpan="8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controller.product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3327" marR="133327" marT="66663" marB="666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AddCartController.java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 추가 컨트롤러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4466789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CompleteOrderController.java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주문완료 컨트롤러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111171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DeleteCartController.java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 삭제 컨트롤러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415029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ProductCartController.java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 목록 컨트롤러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128829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ProductCompleteController.java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주문완료 화면 컨트롤러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9401677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ProductListController.java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목록 컨트롤러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5928607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ProductOrderController.java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주문 컨트롤러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097997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ProductViewController.java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보기 컨트롤러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517901"/>
                  </a:ext>
                </a:extLst>
              </a:tr>
              <a:tr h="101749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dao</a:t>
                      </a:r>
                    </a:p>
                  </a:txBody>
                  <a:tcPr marL="133327" marR="133327" marT="66663" marB="666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ArticleDAO.java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관련 테이블 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549793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MemberDAO.java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관련 테이블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4705318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OtherDAO.java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약관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카테고리 등 작은 테이블 관련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6529673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ProductDAO.java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관련 테이블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503438"/>
                  </a:ext>
                </a:extLst>
              </a:tr>
              <a:tr h="101749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</a:p>
                  </a:txBody>
                  <a:tcPr marL="133327" marR="133327" marT="66663" marB="666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DBHelper.java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접근용 클래스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4988647"/>
                  </a:ext>
                </a:extLst>
              </a:tr>
              <a:tr h="1184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Sql.java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Sql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문장 클래스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4783850"/>
                  </a:ext>
                </a:extLst>
              </a:tr>
              <a:tr h="101749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 marL="133327" marR="133327" marT="66663" marB="666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EncodingFilter.java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UTF-8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인코딩 </a:t>
                      </a: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5493155"/>
                  </a:ext>
                </a:extLst>
              </a:tr>
              <a:tr h="1184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LoginFilter.java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 확인 </a:t>
                      </a: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8065224"/>
                  </a:ext>
                </a:extLst>
              </a:tr>
              <a:tr h="101749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service</a:t>
                      </a:r>
                    </a:p>
                  </a:txBody>
                  <a:tcPr marL="133327" marR="133327" marT="66663" marB="666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ArticleService.java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관련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Service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클래스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306311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MemberService.java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관련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Service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클래스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075245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OtherService.java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약관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카테고리 등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Service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클래스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343548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ProductService.java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관련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Service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클래스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6478985"/>
                  </a:ext>
                </a:extLst>
              </a:tr>
              <a:tr h="101749">
                <a:tc rowSpan="8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vo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3327" marR="133327" marT="66663" marB="666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CartVO.java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 </a:t>
                      </a: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955573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CsArticleVO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</a:t>
                      </a: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416131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MemberVO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</a:t>
                      </a: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9169895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NavCateVO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카테고리 </a:t>
                      </a: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940224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PointVO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포인트 </a:t>
                      </a: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9484396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ProductVO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</a:t>
                      </a: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0943754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ReviewVO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리뷰 </a:t>
                      </a: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173997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TermsVO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약관 </a:t>
                      </a:r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95725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520B53F-F3E8-9BB9-AEA1-E45D57C0F327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"/>
          <p:cNvSpPr/>
          <p:nvPr/>
        </p:nvSpPr>
        <p:spPr>
          <a:xfrm>
            <a:off x="2080702" y="2"/>
            <a:ext cx="4623" cy="578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sz="376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8D7043D-E762-747D-1D20-F0A12E69A5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8C0CAFA-8C38-8055-FE70-AEFEA4ABC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961628"/>
              </p:ext>
            </p:extLst>
          </p:nvPr>
        </p:nvGraphicFramePr>
        <p:xfrm>
          <a:off x="2459935" y="57838"/>
          <a:ext cx="4236411" cy="3614248"/>
        </p:xfrm>
        <a:graphic>
          <a:graphicData uri="http://schemas.openxmlformats.org/drawingml/2006/table">
            <a:tbl>
              <a:tblPr/>
              <a:tblGrid>
                <a:gridCol w="431686">
                  <a:extLst>
                    <a:ext uri="{9D8B030D-6E8A-4147-A177-3AD203B41FA5}">
                      <a16:colId xmlns:a16="http://schemas.microsoft.com/office/drawing/2014/main" val="2466862043"/>
                    </a:ext>
                  </a:extLst>
                </a:gridCol>
                <a:gridCol w="441497">
                  <a:extLst>
                    <a:ext uri="{9D8B030D-6E8A-4147-A177-3AD203B41FA5}">
                      <a16:colId xmlns:a16="http://schemas.microsoft.com/office/drawing/2014/main" val="4185404094"/>
                    </a:ext>
                  </a:extLst>
                </a:gridCol>
                <a:gridCol w="865335">
                  <a:extLst>
                    <a:ext uri="{9D8B030D-6E8A-4147-A177-3AD203B41FA5}">
                      <a16:colId xmlns:a16="http://schemas.microsoft.com/office/drawing/2014/main" val="368759396"/>
                    </a:ext>
                  </a:extLst>
                </a:gridCol>
                <a:gridCol w="396316">
                  <a:extLst>
                    <a:ext uri="{9D8B030D-6E8A-4147-A177-3AD203B41FA5}">
                      <a16:colId xmlns:a16="http://schemas.microsoft.com/office/drawing/2014/main" val="175220058"/>
                    </a:ext>
                  </a:extLst>
                </a:gridCol>
                <a:gridCol w="652284">
                  <a:extLst>
                    <a:ext uri="{9D8B030D-6E8A-4147-A177-3AD203B41FA5}">
                      <a16:colId xmlns:a16="http://schemas.microsoft.com/office/drawing/2014/main" val="446254490"/>
                    </a:ext>
                  </a:extLst>
                </a:gridCol>
                <a:gridCol w="1449293">
                  <a:extLst>
                    <a:ext uri="{9D8B030D-6E8A-4147-A177-3AD203B41FA5}">
                      <a16:colId xmlns:a16="http://schemas.microsoft.com/office/drawing/2014/main" val="2430810163"/>
                    </a:ext>
                  </a:extLst>
                </a:gridCol>
              </a:tblGrid>
              <a:tr h="1055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root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1depth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2depth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3depth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4depth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071288"/>
                  </a:ext>
                </a:extLst>
              </a:tr>
              <a:tr h="105513">
                <a:tc rowSpan="33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webapp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admin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cs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faqList.jsp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</a:t>
                      </a:r>
                      <a:r>
                        <a:rPr lang="en-US" altLang="ko-KR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목록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213709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faqModify.jsp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</a:t>
                      </a:r>
                      <a:r>
                        <a:rPr lang="en-US" altLang="ko-KR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4012679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faqView.jsp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</a:t>
                      </a:r>
                      <a:r>
                        <a:rPr lang="en-US" altLang="ko-KR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보기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5580085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faqWrite.jsp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</a:t>
                      </a:r>
                      <a:r>
                        <a:rPr lang="en-US" altLang="ko-KR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쓰기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2945931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noticeList.jsp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목록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4947705"/>
                  </a:ext>
                </a:extLst>
              </a:tr>
              <a:tr h="132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noticeModify.jsp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9039843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noticeView.jsp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보기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243801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noticeWrite.jsp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쓰기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055666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qnaList.jsp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</a:t>
                      </a:r>
                      <a:r>
                        <a:rPr lang="en-US" altLang="ko-KR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목록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882437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qnaReply.jsp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</a:t>
                      </a:r>
                      <a:r>
                        <a:rPr lang="en-US" altLang="ko-KR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답변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31055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qnaView.jsp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</a:t>
                      </a:r>
                      <a:r>
                        <a:rPr lang="en-US" altLang="ko-KR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보기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717486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product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list.jsp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상품 현황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167693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register.jsp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상품 등록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347229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index.jsp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메인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3466460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cs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list.jsp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자주묻는질문 목록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1394203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view.jsp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자주묻는질문 보기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0656444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list.jsp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공지사항 목록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4865313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view.jsp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공지사항 보기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467027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list.jsp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문의하기 목록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559403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view.jsp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문의하기 보기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0400879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write.jsp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문의하기 쓰기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210895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index.jsp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메인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8779801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join.jsp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 유형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9490712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login.jsp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481153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register.jsp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일반회원 회원가입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4831488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registerSeller.jsp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판매자 회원가입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7525574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signup.jsp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약관동의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7205943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product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cart.jsp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7126774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complete.jsp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주문완료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9713618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list.jsp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상품목록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122838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order.jsp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상품주문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576383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view.jsp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상세보기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631797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index.jsp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Kmarket1 </a:t>
                      </a:r>
                      <a:r>
                        <a:rPr lang="ko-KR" alt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메인화면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845485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53E5A78-40F5-B8A3-5513-F729B05E3426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315B813-0629-17B6-8520-503038830A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sp>
        <p:nvSpPr>
          <p:cNvPr id="2" name="object 1"/>
          <p:cNvSpPr/>
          <p:nvPr/>
        </p:nvSpPr>
        <p:spPr>
          <a:xfrm>
            <a:off x="2080702" y="2"/>
            <a:ext cx="4623" cy="578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sz="37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DA77E2-ACE4-ED85-5E31-A6206F98CE25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080702" y="2"/>
            <a:ext cx="4623" cy="578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sz="376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3639DC-66C9-FBF9-6F00-ACC0F07D9B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20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080702" y="2"/>
            <a:ext cx="4623" cy="578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sz="376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D403CA-20B9-0598-EAFF-7FE891824C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" y="-3774"/>
            <a:ext cx="6911623" cy="388778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5863F68-3A6D-B9C2-50D2-CD5CA34FAABF}"/>
              </a:ext>
            </a:extLst>
          </p:cNvPr>
          <p:cNvSpPr/>
          <p:nvPr/>
        </p:nvSpPr>
        <p:spPr>
          <a:xfrm>
            <a:off x="132394" y="1805072"/>
            <a:ext cx="793614" cy="277638"/>
          </a:xfrm>
          <a:prstGeom prst="rect">
            <a:avLst/>
          </a:prstGeom>
          <a:solidFill>
            <a:schemeClr val="bg1"/>
          </a:solidFill>
          <a:ln w="25400">
            <a:solidFill>
              <a:srgbClr val="704F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704F48"/>
                </a:solidFill>
              </a:rPr>
              <a:t>PROJECT</a:t>
            </a:r>
            <a:endParaRPr lang="ko-KR" altLang="en-US" sz="1200" b="1" dirty="0">
              <a:solidFill>
                <a:srgbClr val="704F48"/>
              </a:solidFill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8FA93C99-F7DD-78D5-A245-5BCF31D24DBB}"/>
              </a:ext>
            </a:extLst>
          </p:cNvPr>
          <p:cNvGrpSpPr/>
          <p:nvPr/>
        </p:nvGrpSpPr>
        <p:grpSpPr>
          <a:xfrm>
            <a:off x="844001" y="1368586"/>
            <a:ext cx="1998906" cy="988897"/>
            <a:chOff x="844001" y="1368586"/>
            <a:chExt cx="1998906" cy="988897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8280EA9C-E8B3-B926-86A3-8F7E07C07FC5}"/>
                </a:ext>
              </a:extLst>
            </p:cNvPr>
            <p:cNvGrpSpPr/>
            <p:nvPr/>
          </p:nvGrpSpPr>
          <p:grpSpPr>
            <a:xfrm>
              <a:off x="926008" y="1368586"/>
              <a:ext cx="1579553" cy="571535"/>
              <a:chOff x="2464711" y="2163461"/>
              <a:chExt cx="3252069" cy="1326655"/>
            </a:xfrm>
          </p:grpSpPr>
          <p:sp>
            <p:nvSpPr>
              <p:cNvPr id="30" name="오른쪽 대괄호 29">
                <a:extLst>
                  <a:ext uri="{FF2B5EF4-FFF2-40B4-BE49-F238E27FC236}">
                    <a16:creationId xmlns:a16="http://schemas.microsoft.com/office/drawing/2014/main" id="{02FD156D-60BE-720D-A503-182D3BFCF533}"/>
                  </a:ext>
                </a:extLst>
              </p:cNvPr>
              <p:cNvSpPr/>
              <p:nvPr/>
            </p:nvSpPr>
            <p:spPr>
              <a:xfrm rot="16200000">
                <a:off x="3690274" y="1463610"/>
                <a:ext cx="1326655" cy="2726357"/>
              </a:xfrm>
              <a:prstGeom prst="rightBracket">
                <a:avLst>
                  <a:gd name="adj" fmla="val 0"/>
                </a:avLst>
              </a:prstGeom>
              <a:ln w="25400">
                <a:solidFill>
                  <a:srgbClr val="704F48"/>
                </a:solidFill>
                <a:headEnd type="none" w="lg" len="lg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B209F0D7-2813-5091-1A35-A522BEBA398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734711" y="3220115"/>
                <a:ext cx="0" cy="540000"/>
              </a:xfrm>
              <a:prstGeom prst="straightConnector1">
                <a:avLst/>
              </a:prstGeom>
              <a:ln w="25400">
                <a:solidFill>
                  <a:srgbClr val="704F48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AF8B61B-2F68-65CB-EF9D-351542DFE539}"/>
                </a:ext>
              </a:extLst>
            </p:cNvPr>
            <p:cNvSpPr/>
            <p:nvPr/>
          </p:nvSpPr>
          <p:spPr>
            <a:xfrm>
              <a:off x="844001" y="1641453"/>
              <a:ext cx="1998906" cy="7160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9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전자상거래 플랫폼</a:t>
              </a:r>
              <a:endPara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000" b="1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Kmarket</a:t>
              </a:r>
              <a:r>
                <a:rPr lang="en-US" altLang="ko-KR" sz="9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9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종합 온라인 쇼핑몰</a:t>
              </a:r>
              <a:endPara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274A07A7-B67A-CDD9-48C4-7B6D16FCD528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751516" y="1469808"/>
              <a:ext cx="183876" cy="16302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7CB178DB-A6B6-C1F2-EC41-B6B027A3A7F1}"/>
              </a:ext>
            </a:extLst>
          </p:cNvPr>
          <p:cNvGrpSpPr/>
          <p:nvPr/>
        </p:nvGrpSpPr>
        <p:grpSpPr>
          <a:xfrm>
            <a:off x="2404536" y="1742352"/>
            <a:ext cx="1824653" cy="1061470"/>
            <a:chOff x="2404536" y="1742352"/>
            <a:chExt cx="1824653" cy="1061470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E9C6485A-3ACE-690E-46F3-90B0BB27B424}"/>
                </a:ext>
              </a:extLst>
            </p:cNvPr>
            <p:cNvGrpSpPr/>
            <p:nvPr/>
          </p:nvGrpSpPr>
          <p:grpSpPr>
            <a:xfrm>
              <a:off x="2404536" y="2074728"/>
              <a:ext cx="1695079" cy="729094"/>
              <a:chOff x="2408982" y="2388544"/>
              <a:chExt cx="1695079" cy="729094"/>
            </a:xfrm>
          </p:grpSpPr>
          <p:sp>
            <p:nvSpPr>
              <p:cNvPr id="34" name="자유형 23">
                <a:extLst>
                  <a:ext uri="{FF2B5EF4-FFF2-40B4-BE49-F238E27FC236}">
                    <a16:creationId xmlns:a16="http://schemas.microsoft.com/office/drawing/2014/main" id="{29A1C80B-17DD-5726-B541-A3B8B25A2A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2074" y="2835843"/>
                <a:ext cx="144925" cy="126838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오른쪽 대괄호 36">
                <a:extLst>
                  <a:ext uri="{FF2B5EF4-FFF2-40B4-BE49-F238E27FC236}">
                    <a16:creationId xmlns:a16="http://schemas.microsoft.com/office/drawing/2014/main" id="{1F43573D-EA96-A3E7-FB31-E6FBD285EB3E}"/>
                  </a:ext>
                </a:extLst>
              </p:cNvPr>
              <p:cNvSpPr/>
              <p:nvPr/>
            </p:nvSpPr>
            <p:spPr>
              <a:xfrm rot="5400000" flipV="1">
                <a:off x="2989196" y="2002773"/>
                <a:ext cx="630682" cy="1599048"/>
              </a:xfrm>
              <a:prstGeom prst="rightBracket">
                <a:avLst>
                  <a:gd name="adj" fmla="val 0"/>
                </a:avLst>
              </a:prstGeom>
              <a:ln w="25400">
                <a:solidFill>
                  <a:srgbClr val="704F48"/>
                </a:solidFill>
                <a:headEnd type="oval" w="lg" len="lg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F650E9C2-E285-7D5B-BF08-D69622BA0FF3}"/>
                  </a:ext>
                </a:extLst>
              </p:cNvPr>
              <p:cNvSpPr/>
              <p:nvPr/>
            </p:nvSpPr>
            <p:spPr>
              <a:xfrm flipV="1">
                <a:off x="2408982" y="2388544"/>
                <a:ext cx="196822" cy="196822"/>
              </a:xfrm>
              <a:prstGeom prst="ellipse">
                <a:avLst/>
              </a:prstGeom>
              <a:solidFill>
                <a:srgbClr val="00B0F0">
                  <a:alpha val="62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1A86647-891A-7908-9BF2-981A2DA24C9D}"/>
                </a:ext>
              </a:extLst>
            </p:cNvPr>
            <p:cNvSpPr/>
            <p:nvPr/>
          </p:nvSpPr>
          <p:spPr>
            <a:xfrm>
              <a:off x="2515916" y="1742352"/>
              <a:ext cx="1713273" cy="5301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dirty="0">
                  <a:solidFill>
                    <a:prstClr val="black">
                      <a:lumMod val="65000"/>
                      <a:lumOff val="35000"/>
                    </a:prstClr>
                  </a:solidFill>
                  <a:hlinkClick r:id="rId5"/>
                </a:rPr>
                <a:t>Http://43.201.35.110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000" dirty="0">
                  <a:solidFill>
                    <a:prstClr val="black">
                      <a:lumMod val="65000"/>
                      <a:lumOff val="35000"/>
                    </a:prstClr>
                  </a:solidFill>
                  <a:hlinkClick r:id="rId5"/>
                </a:rPr>
                <a:t>:8080/Kmarket1</a:t>
              </a:r>
              <a:endPara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D656A950-ED5D-F273-A676-91D228F71A09}"/>
              </a:ext>
            </a:extLst>
          </p:cNvPr>
          <p:cNvGrpSpPr/>
          <p:nvPr/>
        </p:nvGrpSpPr>
        <p:grpSpPr>
          <a:xfrm>
            <a:off x="4011551" y="1368584"/>
            <a:ext cx="2431028" cy="1737532"/>
            <a:chOff x="4011551" y="1368584"/>
            <a:chExt cx="2431028" cy="1737532"/>
          </a:xfrm>
        </p:grpSpPr>
        <p:sp>
          <p:nvSpPr>
            <p:cNvPr id="45" name="오른쪽 대괄호 44">
              <a:extLst>
                <a:ext uri="{FF2B5EF4-FFF2-40B4-BE49-F238E27FC236}">
                  <a16:creationId xmlns:a16="http://schemas.microsoft.com/office/drawing/2014/main" id="{3CBE582B-1809-64A7-2301-2B762FAB6480}"/>
                </a:ext>
              </a:extLst>
            </p:cNvPr>
            <p:cNvSpPr/>
            <p:nvPr/>
          </p:nvSpPr>
          <p:spPr>
            <a:xfrm rot="16200000">
              <a:off x="4781437" y="691164"/>
              <a:ext cx="551675" cy="1906516"/>
            </a:xfrm>
            <a:prstGeom prst="rightBracket">
              <a:avLst>
                <a:gd name="adj" fmla="val 0"/>
              </a:avLst>
            </a:prstGeom>
            <a:ln w="25400">
              <a:solidFill>
                <a:srgbClr val="704F48"/>
              </a:solidFill>
              <a:headEnd type="oval" w="lg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430AB22A-6CDC-2392-E31B-31FCB140FFBA}"/>
                </a:ext>
              </a:extLst>
            </p:cNvPr>
            <p:cNvCxnSpPr>
              <a:cxnSpLocks/>
            </p:cNvCxnSpPr>
            <p:nvPr/>
          </p:nvCxnSpPr>
          <p:spPr>
            <a:xfrm>
              <a:off x="6011489" y="1920260"/>
              <a:ext cx="0" cy="811778"/>
            </a:xfrm>
            <a:prstGeom prst="straightConnector1">
              <a:avLst/>
            </a:prstGeom>
            <a:ln w="25400">
              <a:solidFill>
                <a:srgbClr val="704F4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6916084-F200-CCE4-7AD3-EF788168E4FA}"/>
                </a:ext>
              </a:extLst>
            </p:cNvPr>
            <p:cNvSpPr/>
            <p:nvPr/>
          </p:nvSpPr>
          <p:spPr>
            <a:xfrm flipV="1">
              <a:off x="4011551" y="1820240"/>
              <a:ext cx="196822" cy="196822"/>
            </a:xfrm>
            <a:prstGeom prst="ellipse">
              <a:avLst/>
            </a:prstGeom>
            <a:solidFill>
              <a:srgbClr val="00B0F0">
                <a:alpha val="62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A16365AE-E859-09AA-3FAF-2674CD42C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702" y="1469808"/>
              <a:ext cx="139144" cy="183626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A548503-E37B-067A-85A4-A4821148EE23}"/>
                </a:ext>
              </a:extLst>
            </p:cNvPr>
            <p:cNvSpPr/>
            <p:nvPr/>
          </p:nvSpPr>
          <p:spPr>
            <a:xfrm>
              <a:off x="4300838" y="1830992"/>
              <a:ext cx="1599048" cy="320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2022.12.05 ~ 2022.12.23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395CCCA-2842-24C6-CE53-B01AB9A6F7E3}"/>
                </a:ext>
              </a:extLst>
            </p:cNvPr>
            <p:cNvSpPr/>
            <p:nvPr/>
          </p:nvSpPr>
          <p:spPr>
            <a:xfrm>
              <a:off x="5578487" y="2803822"/>
              <a:ext cx="864092" cy="30229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704F48"/>
                  </a:solidFill>
                </a:rPr>
                <a:t>GOAL</a:t>
              </a:r>
              <a:endParaRPr lang="ko-KR" altLang="en-US" sz="1200" b="1" dirty="0">
                <a:solidFill>
                  <a:srgbClr val="704F48"/>
                </a:solidFill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E03453E-1567-CDCE-170D-76840AF89378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6367BECA-01B1-4512-BC8E-C54A5FE552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100" y="1377027"/>
            <a:ext cx="1240245" cy="3376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>
            <a:extLst>
              <a:ext uri="{FF2B5EF4-FFF2-40B4-BE49-F238E27FC236}">
                <a16:creationId xmlns:a16="http://schemas.microsoft.com/office/drawing/2014/main" id="{10175B98-766A-143B-6A1F-FF1DEA6094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sp>
        <p:nvSpPr>
          <p:cNvPr id="37" name="object 15">
            <a:extLst>
              <a:ext uri="{FF2B5EF4-FFF2-40B4-BE49-F238E27FC236}">
                <a16:creationId xmlns:a16="http://schemas.microsoft.com/office/drawing/2014/main" id="{4A9493F9-9313-8D4D-8903-247613F1CE75}"/>
              </a:ext>
            </a:extLst>
          </p:cNvPr>
          <p:cNvSpPr txBox="1"/>
          <p:nvPr/>
        </p:nvSpPr>
        <p:spPr>
          <a:xfrm>
            <a:off x="407781" y="759321"/>
            <a:ext cx="6360574" cy="9491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sz="1200" kern="100" dirty="0">
                <a:solidFill>
                  <a:srgbClr val="665653"/>
                </a:solidFill>
                <a:latin typeface="+mn-ea"/>
                <a:cs typeface="IHPDMS+NanumGothic"/>
              </a:rPr>
              <a:t>·</a:t>
            </a:r>
            <a:r>
              <a:rPr sz="1200" kern="100" dirty="0">
                <a:solidFill>
                  <a:srgbClr val="665653"/>
                </a:solidFill>
                <a:latin typeface="+mn-ea"/>
                <a:cs typeface="Times New Roman"/>
              </a:rPr>
              <a:t> </a:t>
            </a:r>
            <a:r>
              <a:rPr lang="ko-KR" altLang="en-US" sz="1200" kern="100" dirty="0">
                <a:solidFill>
                  <a:srgbClr val="665653"/>
                </a:solidFill>
                <a:latin typeface="+mn-ea"/>
                <a:cs typeface="Times New Roman"/>
              </a:rPr>
              <a:t>기존</a:t>
            </a:r>
            <a:r>
              <a:rPr sz="1200" kern="100" dirty="0">
                <a:solidFill>
                  <a:srgbClr val="665653"/>
                </a:solidFill>
                <a:latin typeface="+mn-ea"/>
                <a:cs typeface="Times New Roman"/>
              </a:rPr>
              <a:t> </a:t>
            </a:r>
            <a:r>
              <a:rPr lang="ko-KR" altLang="en-US" sz="1200" kern="100" dirty="0">
                <a:solidFill>
                  <a:srgbClr val="665653"/>
                </a:solidFill>
                <a:latin typeface="+mn-ea"/>
                <a:cs typeface="Times New Roman"/>
              </a:rPr>
              <a:t>전자상거래 플랫폼</a:t>
            </a:r>
            <a:r>
              <a:rPr lang="en-US" altLang="ko-KR" sz="1200" kern="100" dirty="0">
                <a:solidFill>
                  <a:srgbClr val="665653"/>
                </a:solidFill>
                <a:latin typeface="+mn-ea"/>
                <a:cs typeface="Times New Roman"/>
              </a:rPr>
              <a:t>(</a:t>
            </a:r>
            <a:r>
              <a:rPr lang="ko-KR" altLang="en-US" sz="1200" kern="100" dirty="0">
                <a:solidFill>
                  <a:srgbClr val="665653"/>
                </a:solidFill>
                <a:latin typeface="+mn-ea"/>
                <a:cs typeface="Times New Roman"/>
              </a:rPr>
              <a:t>이하 온라인 쇼핑몰</a:t>
            </a:r>
            <a:r>
              <a:rPr lang="en-US" altLang="ko-KR" sz="1200" kern="100" dirty="0">
                <a:solidFill>
                  <a:srgbClr val="665653"/>
                </a:solidFill>
                <a:latin typeface="+mn-ea"/>
                <a:cs typeface="Times New Roman"/>
              </a:rPr>
              <a:t>)</a:t>
            </a:r>
            <a:r>
              <a:rPr lang="ko-KR" altLang="en-US" sz="1200" kern="100" dirty="0">
                <a:solidFill>
                  <a:srgbClr val="665653"/>
                </a:solidFill>
                <a:latin typeface="+mn-ea"/>
                <a:cs typeface="Times New Roman"/>
              </a:rPr>
              <a:t>이 가지고 있는 불편한 접근성과 복잡성을 개선</a:t>
            </a:r>
            <a:endParaRPr lang="en-US" sz="1200" dirty="0">
              <a:solidFill>
                <a:srgbClr val="665653"/>
              </a:solidFill>
              <a:latin typeface="+mn-ea"/>
              <a:cs typeface="IHPDMS+NanumGothic"/>
            </a:endParaRPr>
          </a:p>
          <a:p>
            <a:pPr marL="0" marR="0">
              <a:lnSpc>
                <a:spcPct val="150000"/>
              </a:lnSpc>
              <a:spcBef>
                <a:spcPts val="647"/>
              </a:spcBef>
              <a:spcAft>
                <a:spcPts val="0"/>
              </a:spcAft>
            </a:pPr>
            <a:r>
              <a:rPr sz="1200" dirty="0">
                <a:solidFill>
                  <a:srgbClr val="665653"/>
                </a:solidFill>
                <a:latin typeface="+mn-ea"/>
                <a:cs typeface="IHPDMS+NanumGothic"/>
              </a:rPr>
              <a:t>·</a:t>
            </a:r>
            <a:r>
              <a:rPr sz="1200" dirty="0">
                <a:solidFill>
                  <a:srgbClr val="665653"/>
                </a:solidFill>
                <a:latin typeface="+mn-ea"/>
                <a:cs typeface="Times New Roman"/>
              </a:rPr>
              <a:t> </a:t>
            </a:r>
            <a:r>
              <a:rPr lang="ko-KR" altLang="en-US" sz="1200" dirty="0">
                <a:solidFill>
                  <a:srgbClr val="665653"/>
                </a:solidFill>
                <a:latin typeface="+mn-ea"/>
                <a:cs typeface="IHPDMS+NanumGothic"/>
              </a:rPr>
              <a:t>사용자에 친화적인 쇼핑몰 개발에 방점을 둠</a:t>
            </a:r>
            <a:endParaRPr lang="en-US" sz="1200" dirty="0">
              <a:solidFill>
                <a:srgbClr val="665653"/>
              </a:solidFill>
              <a:latin typeface="+mn-ea"/>
              <a:cs typeface="IHPDMS+NanumGothic"/>
            </a:endParaRPr>
          </a:p>
          <a:p>
            <a:pPr>
              <a:lnSpc>
                <a:spcPct val="150000"/>
              </a:lnSpc>
              <a:spcBef>
                <a:spcPts val="647"/>
              </a:spcBef>
            </a:pPr>
            <a:r>
              <a:rPr lang="en-US" altLang="ko-KR" sz="1200" dirty="0">
                <a:solidFill>
                  <a:srgbClr val="665653"/>
                </a:solidFill>
                <a:latin typeface="+mn-ea"/>
                <a:cs typeface="IHPDMS+NanumGothic"/>
              </a:rPr>
              <a:t>·</a:t>
            </a:r>
            <a:r>
              <a:rPr lang="ko-KR" altLang="en-US" sz="1200" dirty="0">
                <a:solidFill>
                  <a:srgbClr val="665653"/>
                </a:solidFill>
                <a:latin typeface="+mn-ea"/>
                <a:cs typeface="Times New Roman"/>
              </a:rPr>
              <a:t> 보다 편리한 온라인 쇼핑 환경에 기여</a:t>
            </a:r>
            <a:endParaRPr lang="ko-KR" altLang="en-US" sz="1200" dirty="0">
              <a:solidFill>
                <a:srgbClr val="665653"/>
              </a:solidFill>
              <a:latin typeface="+mn-ea"/>
              <a:cs typeface="IHPDMS+NanumGothic"/>
            </a:endParaRPr>
          </a:p>
        </p:txBody>
      </p:sp>
      <p:sp>
        <p:nvSpPr>
          <p:cNvPr id="43" name="object 15">
            <a:extLst>
              <a:ext uri="{FF2B5EF4-FFF2-40B4-BE49-F238E27FC236}">
                <a16:creationId xmlns:a16="http://schemas.microsoft.com/office/drawing/2014/main" id="{A29961CC-B29B-8244-3AD7-74C377207FB7}"/>
              </a:ext>
            </a:extLst>
          </p:cNvPr>
          <p:cNvSpPr txBox="1"/>
          <p:nvPr/>
        </p:nvSpPr>
        <p:spPr>
          <a:xfrm>
            <a:off x="407781" y="2459126"/>
            <a:ext cx="6360574" cy="5195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sz="1200" kern="100" dirty="0">
                <a:solidFill>
                  <a:srgbClr val="665653"/>
                </a:solidFill>
                <a:latin typeface="+mn-ea"/>
                <a:cs typeface="IHPDMS+NanumGothic"/>
              </a:rPr>
              <a:t>·</a:t>
            </a:r>
            <a:r>
              <a:rPr sz="1200" kern="100" dirty="0">
                <a:solidFill>
                  <a:srgbClr val="665653"/>
                </a:solidFill>
                <a:latin typeface="+mn-ea"/>
                <a:cs typeface="Times New Roman"/>
              </a:rPr>
              <a:t> </a:t>
            </a:r>
            <a:r>
              <a:rPr lang="ko-KR" altLang="en-US" sz="1200" kern="100" dirty="0">
                <a:solidFill>
                  <a:srgbClr val="665653"/>
                </a:solidFill>
                <a:latin typeface="+mn-ea"/>
                <a:cs typeface="Times New Roman"/>
              </a:rPr>
              <a:t>판매자의 소득 증대 및 수익창출</a:t>
            </a:r>
            <a:endParaRPr lang="en-US" altLang="ko-KR" sz="1200" kern="100" dirty="0">
              <a:solidFill>
                <a:srgbClr val="665653"/>
              </a:solidFill>
              <a:latin typeface="+mn-ea"/>
              <a:cs typeface="Times New Roman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665653"/>
                </a:solidFill>
                <a:latin typeface="+mn-ea"/>
                <a:cs typeface="IHPDMS+NanumGothic"/>
              </a:rPr>
              <a:t>·</a:t>
            </a:r>
            <a:r>
              <a:rPr lang="en-US" sz="1200" dirty="0">
                <a:solidFill>
                  <a:srgbClr val="665653"/>
                </a:solidFill>
                <a:latin typeface="+mn-ea"/>
                <a:cs typeface="IHPDMS+NanumGothic"/>
              </a:rPr>
              <a:t> </a:t>
            </a:r>
            <a:r>
              <a:rPr lang="ko-KR" altLang="en-US" sz="1200" dirty="0">
                <a:solidFill>
                  <a:srgbClr val="665653"/>
                </a:solidFill>
                <a:latin typeface="+mn-ea"/>
                <a:cs typeface="IHPDMS+NanumGothic"/>
              </a:rPr>
              <a:t>소비자의 빠르고 편리한 상품구매 접근성 확보와 합리적인 상품 구매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2F8D42C-CF61-4BB4-72A9-BC85875C395A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473AA7E-74A4-8C75-7225-F7D6917B48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1D6057F-263C-050B-8697-A79DD584BB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999" y="937527"/>
            <a:ext cx="810364" cy="7946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50B8993-CC23-EF65-9266-C9BC20D8DC6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15" y="937527"/>
            <a:ext cx="723570" cy="72357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2654CDE-452C-D7F6-99FA-EF5AFE455CA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622" y="861001"/>
            <a:ext cx="810365" cy="86409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7D14B1B-6B6D-D937-BE04-95E8B001FEA2}"/>
              </a:ext>
            </a:extLst>
          </p:cNvPr>
          <p:cNvSpPr/>
          <p:nvPr/>
        </p:nvSpPr>
        <p:spPr>
          <a:xfrm>
            <a:off x="358755" y="1666446"/>
            <a:ext cx="199890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회원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회원가입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로그인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073198-7758-6464-B57B-2010B490A9AD}"/>
              </a:ext>
            </a:extLst>
          </p:cNvPr>
          <p:cNvSpPr/>
          <p:nvPr/>
        </p:nvSpPr>
        <p:spPr>
          <a:xfrm>
            <a:off x="4464099" y="1695026"/>
            <a:ext cx="1998906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고객센터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공지사항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자주묻는질문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문의하기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C2FA705-259F-A148-04B7-C1BA317713C6}"/>
              </a:ext>
            </a:extLst>
          </p:cNvPr>
          <p:cNvSpPr/>
          <p:nvPr/>
        </p:nvSpPr>
        <p:spPr>
          <a:xfrm>
            <a:off x="2337644" y="1663711"/>
            <a:ext cx="1998906" cy="207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상품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상품등록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상품목록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상품보기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장바구니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주문하기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B5FBA9-FA8C-21BF-6963-57363F653803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16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13809EF-F02D-48A2-076D-EE288747DE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11623" cy="3887788"/>
          </a:xfrm>
          <a:prstGeom prst="rect">
            <a:avLst/>
          </a:prstGeom>
        </p:spPr>
      </p:pic>
      <p:sp>
        <p:nvSpPr>
          <p:cNvPr id="4" name="object 15">
            <a:extLst>
              <a:ext uri="{FF2B5EF4-FFF2-40B4-BE49-F238E27FC236}">
                <a16:creationId xmlns:a16="http://schemas.microsoft.com/office/drawing/2014/main" id="{E1928C3A-5165-3803-19B6-49A0F9F1D8E4}"/>
              </a:ext>
            </a:extLst>
          </p:cNvPr>
          <p:cNvSpPr txBox="1"/>
          <p:nvPr/>
        </p:nvSpPr>
        <p:spPr>
          <a:xfrm>
            <a:off x="431651" y="647750"/>
            <a:ext cx="6360574" cy="3117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sz="1200" kern="100" dirty="0">
                <a:solidFill>
                  <a:srgbClr val="665653"/>
                </a:solidFill>
                <a:latin typeface="+mn-ea"/>
                <a:cs typeface="IHPDMS+NanumGothic"/>
              </a:rPr>
              <a:t>·</a:t>
            </a:r>
            <a:r>
              <a:rPr sz="1200" kern="100" dirty="0">
                <a:solidFill>
                  <a:srgbClr val="665653"/>
                </a:solidFill>
                <a:latin typeface="+mn-ea"/>
                <a:cs typeface="Times New Roman"/>
              </a:rPr>
              <a:t> </a:t>
            </a:r>
            <a:r>
              <a:rPr lang="en-US" sz="1200" kern="100" dirty="0">
                <a:solidFill>
                  <a:srgbClr val="665653"/>
                </a:solidFill>
                <a:latin typeface="+mn-ea"/>
                <a:cs typeface="Times New Roman"/>
              </a:rPr>
              <a:t>PC </a:t>
            </a:r>
            <a:r>
              <a:rPr lang="ko-KR" altLang="en-US" sz="1200" kern="100" dirty="0">
                <a:solidFill>
                  <a:srgbClr val="665653"/>
                </a:solidFill>
                <a:latin typeface="+mn-ea"/>
                <a:cs typeface="Times New Roman"/>
              </a:rPr>
              <a:t>웹</a:t>
            </a:r>
            <a:endParaRPr lang="ko-KR" altLang="en-US" sz="1200" dirty="0">
              <a:solidFill>
                <a:srgbClr val="665653"/>
              </a:solidFill>
              <a:latin typeface="+mn-ea"/>
              <a:cs typeface="IHPDMS+NanumGothic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694345-9AED-1BC3-A662-A654A50E0F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755" y="652457"/>
            <a:ext cx="1368152" cy="8834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DEF3140-0E0E-E4DF-94EB-6E0E906D55D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762" y="503734"/>
            <a:ext cx="1296144" cy="1296144"/>
          </a:xfrm>
          <a:prstGeom prst="rect">
            <a:avLst/>
          </a:prstGeom>
        </p:spPr>
      </p:pic>
      <p:sp>
        <p:nvSpPr>
          <p:cNvPr id="9" name="object 15">
            <a:extLst>
              <a:ext uri="{FF2B5EF4-FFF2-40B4-BE49-F238E27FC236}">
                <a16:creationId xmlns:a16="http://schemas.microsoft.com/office/drawing/2014/main" id="{C1A412C8-30E1-9EC8-5046-987E8E33BBA0}"/>
              </a:ext>
            </a:extLst>
          </p:cNvPr>
          <p:cNvSpPr txBox="1"/>
          <p:nvPr/>
        </p:nvSpPr>
        <p:spPr>
          <a:xfrm>
            <a:off x="2951931" y="702485"/>
            <a:ext cx="636057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665653"/>
                </a:solidFill>
                <a:latin typeface="+mn-ea"/>
                <a:cs typeface="IHPDMS+NanumGothic"/>
              </a:rPr>
              <a:t>·</a:t>
            </a:r>
            <a:r>
              <a:rPr lang="ko-KR" altLang="en-US" sz="1200" dirty="0">
                <a:solidFill>
                  <a:srgbClr val="665653"/>
                </a:solidFill>
                <a:latin typeface="+mn-ea"/>
                <a:cs typeface="IHPDMS+NanumGothic"/>
              </a:rPr>
              <a:t> 모바일 웹</a:t>
            </a:r>
            <a:r>
              <a:rPr lang="en-US" altLang="ko-KR" sz="1200" dirty="0">
                <a:solidFill>
                  <a:srgbClr val="665653"/>
                </a:solidFill>
                <a:latin typeface="+mn-ea"/>
                <a:cs typeface="IHPDMS+NanumGothic"/>
              </a:rPr>
              <a:t>/</a:t>
            </a:r>
            <a:r>
              <a:rPr lang="ko-KR" altLang="en-US" sz="1200" dirty="0">
                <a:solidFill>
                  <a:srgbClr val="665653"/>
                </a:solidFill>
                <a:latin typeface="+mn-ea"/>
                <a:cs typeface="IHPDMS+NanumGothic"/>
              </a:rPr>
              <a:t>앱 개발 예정</a:t>
            </a:r>
            <a:endParaRPr lang="en-US" altLang="ko-KR" sz="1200" dirty="0">
              <a:solidFill>
                <a:srgbClr val="665653"/>
              </a:solidFill>
              <a:latin typeface="+mn-ea"/>
              <a:cs typeface="IHPDMS+NanumGothic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665653"/>
                </a:solidFill>
                <a:latin typeface="+mn-ea"/>
                <a:cs typeface="IHPDMS+NanumGothic"/>
              </a:rPr>
              <a:t>  (Android, iOS)</a:t>
            </a:r>
            <a:endParaRPr lang="ko-KR" altLang="en-US" sz="1200" dirty="0">
              <a:solidFill>
                <a:srgbClr val="665653"/>
              </a:solidFill>
              <a:latin typeface="+mn-ea"/>
              <a:cs typeface="IHPDMS+NanumGothic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44554" y="1991365"/>
            <a:ext cx="6360574" cy="1596242"/>
            <a:chOff x="444554" y="1991365"/>
            <a:chExt cx="6360574" cy="1596242"/>
          </a:xfrm>
        </p:grpSpPr>
        <p:sp>
          <p:nvSpPr>
            <p:cNvPr id="11" name="object 15">
              <a:extLst>
                <a:ext uri="{FF2B5EF4-FFF2-40B4-BE49-F238E27FC236}">
                  <a16:creationId xmlns:a16="http://schemas.microsoft.com/office/drawing/2014/main" id="{AB14A4CA-F055-711F-4671-D5D230FB0DFC}"/>
                </a:ext>
              </a:extLst>
            </p:cNvPr>
            <p:cNvSpPr txBox="1"/>
            <p:nvPr/>
          </p:nvSpPr>
          <p:spPr>
            <a:xfrm>
              <a:off x="444554" y="1991365"/>
              <a:ext cx="6360574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sz="1200" kern="100" dirty="0">
                  <a:solidFill>
                    <a:srgbClr val="665653"/>
                  </a:solidFill>
                  <a:latin typeface="+mn-ea"/>
                  <a:cs typeface="IHPDMS+NanumGothic"/>
                </a:rPr>
                <a:t>·</a:t>
              </a:r>
              <a:r>
                <a:rPr sz="1200" kern="100" dirty="0">
                  <a:solidFill>
                    <a:srgbClr val="665653"/>
                  </a:solidFill>
                  <a:latin typeface="+mn-ea"/>
                  <a:cs typeface="Times New Roman"/>
                </a:rPr>
                <a:t> </a:t>
              </a:r>
              <a:r>
                <a:rPr lang="ko-KR" altLang="en-US" sz="1200" kern="100" dirty="0">
                  <a:solidFill>
                    <a:srgbClr val="665653"/>
                  </a:solidFill>
                  <a:latin typeface="+mn-ea"/>
                  <a:cs typeface="Times New Roman"/>
                </a:rPr>
                <a:t>사용자의 요구사항이 빈번하게 변경됨에 따라 요구사항</a:t>
              </a:r>
              <a:r>
                <a:rPr lang="en-US" altLang="ko-KR" sz="1200" kern="100" dirty="0">
                  <a:solidFill>
                    <a:srgbClr val="665653"/>
                  </a:solidFill>
                  <a:latin typeface="+mn-ea"/>
                  <a:cs typeface="Times New Roman"/>
                </a:rPr>
                <a:t>, </a:t>
              </a:r>
              <a:r>
                <a:rPr lang="ko-KR" altLang="en-US" sz="1200" kern="100" dirty="0">
                  <a:solidFill>
                    <a:srgbClr val="665653"/>
                  </a:solidFill>
                  <a:latin typeface="+mn-ea"/>
                  <a:cs typeface="Times New Roman"/>
                </a:rPr>
                <a:t>설계</a:t>
              </a:r>
              <a:r>
                <a:rPr lang="en-US" altLang="ko-KR" sz="1200" kern="100" dirty="0">
                  <a:solidFill>
                    <a:srgbClr val="665653"/>
                  </a:solidFill>
                  <a:latin typeface="+mn-ea"/>
                  <a:cs typeface="Times New Roman"/>
                </a:rPr>
                <a:t>, </a:t>
              </a:r>
              <a:r>
                <a:rPr lang="ko-KR" altLang="en-US" sz="1200" kern="100" dirty="0">
                  <a:solidFill>
                    <a:srgbClr val="665653"/>
                  </a:solidFill>
                  <a:latin typeface="+mn-ea"/>
                  <a:cs typeface="Times New Roman"/>
                </a:rPr>
                <a:t>개발</a:t>
              </a:r>
              <a:r>
                <a:rPr lang="en-US" altLang="ko-KR" sz="1200" kern="100" dirty="0">
                  <a:solidFill>
                    <a:srgbClr val="665653"/>
                  </a:solidFill>
                  <a:latin typeface="+mn-ea"/>
                  <a:cs typeface="Times New Roman"/>
                </a:rPr>
                <a:t>, </a:t>
              </a:r>
              <a:r>
                <a:rPr lang="ko-KR" altLang="en-US" sz="1200" kern="100" dirty="0">
                  <a:solidFill>
                    <a:srgbClr val="665653"/>
                  </a:solidFill>
                  <a:latin typeface="+mn-ea"/>
                  <a:cs typeface="Times New Roman"/>
                </a:rPr>
                <a:t>시험의 단계를</a:t>
              </a:r>
              <a:endParaRPr lang="en-US" altLang="ko-KR" sz="1200" kern="100" dirty="0">
                <a:solidFill>
                  <a:srgbClr val="665653"/>
                </a:solidFill>
                <a:latin typeface="+mn-ea"/>
                <a:cs typeface="Times New Roman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200" kern="100" dirty="0">
                  <a:solidFill>
                    <a:srgbClr val="665653"/>
                  </a:solidFill>
                  <a:latin typeface="+mn-ea"/>
                  <a:cs typeface="Times New Roman"/>
                </a:rPr>
                <a:t>  반복 수행하여 개발을 진행하는 </a:t>
              </a:r>
              <a:r>
                <a:rPr lang="en-US" altLang="ko-KR" sz="1200" kern="100" dirty="0">
                  <a:solidFill>
                    <a:srgbClr val="665653"/>
                  </a:solidFill>
                  <a:latin typeface="+mn-ea"/>
                  <a:cs typeface="Times New Roman"/>
                </a:rPr>
                <a:t>Agile </a:t>
              </a:r>
              <a:r>
                <a:rPr lang="ko-KR" altLang="en-US" sz="1200" kern="100" dirty="0">
                  <a:solidFill>
                    <a:srgbClr val="665653"/>
                  </a:solidFill>
                  <a:latin typeface="+mn-ea"/>
                  <a:cs typeface="Times New Roman"/>
                </a:rPr>
                <a:t>개발방식 채택</a:t>
              </a:r>
              <a:endParaRPr lang="ko-KR" altLang="en-US" sz="1200" dirty="0">
                <a:solidFill>
                  <a:srgbClr val="665653"/>
                </a:solidFill>
                <a:latin typeface="+mn-ea"/>
                <a:cs typeface="IHPDMS+NanumGothic"/>
              </a:endParaRP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34ECCBC-5703-429D-D451-5243B52368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395" y="2410885"/>
              <a:ext cx="2353444" cy="1176722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8E3F34BD-9560-44BC-C1FC-EC850057E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0558" y="2410885"/>
              <a:ext cx="2353444" cy="1176722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A7C0266-4FDA-BE43-5944-DAFE3A40A329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20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772233E-7B8F-5885-AA09-4A01009CC4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sp>
        <p:nvSpPr>
          <p:cNvPr id="5" name="object 15">
            <a:extLst>
              <a:ext uri="{FF2B5EF4-FFF2-40B4-BE49-F238E27FC236}">
                <a16:creationId xmlns:a16="http://schemas.microsoft.com/office/drawing/2014/main" id="{AAB7C0CA-6F11-C634-E411-2621781586C0}"/>
              </a:ext>
            </a:extLst>
          </p:cNvPr>
          <p:cNvSpPr txBox="1"/>
          <p:nvPr/>
        </p:nvSpPr>
        <p:spPr>
          <a:xfrm>
            <a:off x="431651" y="719758"/>
            <a:ext cx="636057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sz="1200" kern="100" dirty="0">
                <a:solidFill>
                  <a:srgbClr val="665653"/>
                </a:solidFill>
                <a:latin typeface="+mn-ea"/>
                <a:cs typeface="IHPDMS+NanumGothic"/>
              </a:rPr>
              <a:t>·</a:t>
            </a:r>
            <a:r>
              <a:rPr sz="1200" kern="100" dirty="0">
                <a:solidFill>
                  <a:srgbClr val="665653"/>
                </a:solidFill>
                <a:latin typeface="+mn-ea"/>
                <a:cs typeface="Times New Roman"/>
              </a:rPr>
              <a:t> </a:t>
            </a:r>
            <a:r>
              <a:rPr lang="ko-KR" altLang="en-US" sz="1200" kern="100" dirty="0">
                <a:solidFill>
                  <a:srgbClr val="665653"/>
                </a:solidFill>
                <a:latin typeface="+mn-ea"/>
                <a:cs typeface="Times New Roman"/>
              </a:rPr>
              <a:t>신입 개발자가 빠르게 실무를 경험할 수 있도록 소규모 프로젝트 개발에 용이하고</a:t>
            </a:r>
            <a:endParaRPr lang="en-US" altLang="ko-KR" sz="1200" kern="100" dirty="0">
              <a:solidFill>
                <a:srgbClr val="665653"/>
              </a:solidFill>
              <a:latin typeface="+mn-ea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100" dirty="0">
                <a:solidFill>
                  <a:srgbClr val="665653"/>
                </a:solidFill>
                <a:latin typeface="+mn-ea"/>
                <a:cs typeface="Times New Roman"/>
              </a:rPr>
              <a:t>  </a:t>
            </a:r>
            <a:r>
              <a:rPr lang="ko-KR" altLang="en-US" sz="1200" kern="100" dirty="0">
                <a:solidFill>
                  <a:srgbClr val="665653"/>
                </a:solidFill>
                <a:latin typeface="+mn-ea"/>
                <a:cs typeface="Times New Roman"/>
              </a:rPr>
              <a:t>의사결정이 빠른 조직 구조의 중앙 </a:t>
            </a:r>
            <a:r>
              <a:rPr lang="ko-KR" altLang="en-US" sz="1200" kern="100" dirty="0" err="1">
                <a:solidFill>
                  <a:srgbClr val="665653"/>
                </a:solidFill>
                <a:latin typeface="+mn-ea"/>
                <a:cs typeface="Times New Roman"/>
              </a:rPr>
              <a:t>집중식</a:t>
            </a:r>
            <a:r>
              <a:rPr lang="ko-KR" altLang="en-US" sz="1200" kern="100" dirty="0">
                <a:solidFill>
                  <a:srgbClr val="665653"/>
                </a:solidFill>
                <a:latin typeface="+mn-ea"/>
                <a:cs typeface="Times New Roman"/>
              </a:rPr>
              <a:t> 팀 구성을 채택 </a:t>
            </a:r>
            <a:endParaRPr lang="ko-KR" altLang="en-US" sz="1200" dirty="0">
              <a:solidFill>
                <a:srgbClr val="665653"/>
              </a:solidFill>
              <a:latin typeface="+mn-ea"/>
              <a:cs typeface="IHPDMS+NanumGothic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7226A4F-EB42-7CCA-87B2-977C39411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739" y="1367830"/>
            <a:ext cx="4104456" cy="1726527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FC42319-2E19-59D8-DE7F-18706B63750C}"/>
              </a:ext>
            </a:extLst>
          </p:cNvPr>
          <p:cNvCxnSpPr/>
          <p:nvPr/>
        </p:nvCxnSpPr>
        <p:spPr>
          <a:xfrm>
            <a:off x="3239963" y="2087910"/>
            <a:ext cx="0" cy="3600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D6C858B-C669-F20A-0C41-950F66E2F62A}"/>
              </a:ext>
            </a:extLst>
          </p:cNvPr>
          <p:cNvCxnSpPr>
            <a:cxnSpLocks/>
          </p:cNvCxnSpPr>
          <p:nvPr/>
        </p:nvCxnSpPr>
        <p:spPr>
          <a:xfrm>
            <a:off x="3455987" y="2087910"/>
            <a:ext cx="864096" cy="4320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F07642A-4AE6-8291-C545-A10546EA00C6}"/>
              </a:ext>
            </a:extLst>
          </p:cNvPr>
          <p:cNvCxnSpPr>
            <a:cxnSpLocks/>
          </p:cNvCxnSpPr>
          <p:nvPr/>
        </p:nvCxnSpPr>
        <p:spPr>
          <a:xfrm flipH="1">
            <a:off x="2232138" y="2087910"/>
            <a:ext cx="791801" cy="4320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2B5B01D-4394-10B3-B46F-9948DE8B9734}"/>
              </a:ext>
            </a:extLst>
          </p:cNvPr>
          <p:cNvCxnSpPr/>
          <p:nvPr/>
        </p:nvCxnSpPr>
        <p:spPr>
          <a:xfrm>
            <a:off x="2303859" y="2807990"/>
            <a:ext cx="4320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31FCF41-5AAC-1F27-658F-6B6E11AE4009}"/>
              </a:ext>
            </a:extLst>
          </p:cNvPr>
          <p:cNvCxnSpPr/>
          <p:nvPr/>
        </p:nvCxnSpPr>
        <p:spPr>
          <a:xfrm>
            <a:off x="3793167" y="2807990"/>
            <a:ext cx="4320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3D7A2F6-4D05-5F79-62EA-AA036634D7BB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65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51171E8-80D0-8986-B580-E9D427FADE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" y="0"/>
            <a:ext cx="6911623" cy="3887788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718FBA38-716B-C4C3-6FF1-0138EF87FA64}"/>
              </a:ext>
            </a:extLst>
          </p:cNvPr>
          <p:cNvGrpSpPr/>
          <p:nvPr/>
        </p:nvGrpSpPr>
        <p:grpSpPr>
          <a:xfrm>
            <a:off x="2303859" y="863774"/>
            <a:ext cx="1466444" cy="1872208"/>
            <a:chOff x="4894833" y="1139050"/>
            <a:chExt cx="2966079" cy="3786791"/>
          </a:xfrm>
        </p:grpSpPr>
        <p:sp>
          <p:nvSpPr>
            <p:cNvPr id="21" name="자유형 45">
              <a:extLst>
                <a:ext uri="{FF2B5EF4-FFF2-40B4-BE49-F238E27FC236}">
                  <a16:creationId xmlns:a16="http://schemas.microsoft.com/office/drawing/2014/main" id="{EA311BDA-AA5D-9D8F-AA6B-9081BD367938}"/>
                </a:ext>
              </a:extLst>
            </p:cNvPr>
            <p:cNvSpPr/>
            <p:nvPr/>
          </p:nvSpPr>
          <p:spPr>
            <a:xfrm>
              <a:off x="5231884" y="1457382"/>
              <a:ext cx="2201450" cy="3012510"/>
            </a:xfrm>
            <a:custGeom>
              <a:avLst/>
              <a:gdLst>
                <a:gd name="connsiteX0" fmla="*/ 775504 w 1979271"/>
                <a:gd name="connsiteY0" fmla="*/ 0 h 2708476"/>
                <a:gd name="connsiteX1" fmla="*/ 0 w 1979271"/>
                <a:gd name="connsiteY1" fmla="*/ 2176041 h 2708476"/>
                <a:gd name="connsiteX2" fmla="*/ 1794076 w 1979271"/>
                <a:gd name="connsiteY2" fmla="*/ 2708476 h 2708476"/>
                <a:gd name="connsiteX3" fmla="*/ 1979271 w 1979271"/>
                <a:gd name="connsiteY3" fmla="*/ 856527 h 2708476"/>
                <a:gd name="connsiteX4" fmla="*/ 775504 w 1979271"/>
                <a:gd name="connsiteY4" fmla="*/ 0 h 270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9271" h="2708476">
                  <a:moveTo>
                    <a:pt x="775504" y="0"/>
                  </a:moveTo>
                  <a:lnTo>
                    <a:pt x="0" y="2176041"/>
                  </a:lnTo>
                  <a:lnTo>
                    <a:pt x="1794076" y="2708476"/>
                  </a:lnTo>
                  <a:lnTo>
                    <a:pt x="1979271" y="856527"/>
                  </a:lnTo>
                  <a:lnTo>
                    <a:pt x="775504" y="0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 dirty="0">
                <a:solidFill>
                  <a:srgbClr val="FFC000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93D2D435-F583-9E4B-4B50-429C618B4855}"/>
                </a:ext>
              </a:extLst>
            </p:cNvPr>
            <p:cNvSpPr/>
            <p:nvPr/>
          </p:nvSpPr>
          <p:spPr>
            <a:xfrm>
              <a:off x="5779099" y="1139050"/>
              <a:ext cx="654764" cy="654764"/>
            </a:xfrm>
            <a:prstGeom prst="ellipse">
              <a:avLst/>
            </a:prstGeom>
            <a:solidFill>
              <a:srgbClr val="704F48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prstClr val="white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5D07CD4-23C6-6343-6A43-9B1E6031159F}"/>
                </a:ext>
              </a:extLst>
            </p:cNvPr>
            <p:cNvSpPr/>
            <p:nvPr/>
          </p:nvSpPr>
          <p:spPr>
            <a:xfrm>
              <a:off x="6905767" y="4054343"/>
              <a:ext cx="654764" cy="654764"/>
            </a:xfrm>
            <a:prstGeom prst="ellipse">
              <a:avLst/>
            </a:prstGeom>
            <a:solidFill>
              <a:srgbClr val="704F48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prstClr val="white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DD5ED11-366A-A56D-8292-336B02A3A2C3}"/>
                </a:ext>
              </a:extLst>
            </p:cNvPr>
            <p:cNvSpPr/>
            <p:nvPr/>
          </p:nvSpPr>
          <p:spPr>
            <a:xfrm>
              <a:off x="7156322" y="2098874"/>
              <a:ext cx="654764" cy="654764"/>
            </a:xfrm>
            <a:prstGeom prst="ellipse">
              <a:avLst/>
            </a:prstGeom>
            <a:solidFill>
              <a:srgbClr val="704F48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prstClr val="white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DAC82EF-1E29-3055-1158-C97BCBC5ACA9}"/>
                </a:ext>
              </a:extLst>
            </p:cNvPr>
            <p:cNvSpPr/>
            <p:nvPr/>
          </p:nvSpPr>
          <p:spPr>
            <a:xfrm>
              <a:off x="4894833" y="3505678"/>
              <a:ext cx="654764" cy="654764"/>
            </a:xfrm>
            <a:prstGeom prst="ellipse">
              <a:avLst/>
            </a:prstGeom>
            <a:solidFill>
              <a:srgbClr val="704F48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prstClr val="white"/>
                </a:solidFill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42283E43-9DCF-F115-C3C1-20E612FCB44C}"/>
                </a:ext>
              </a:extLst>
            </p:cNvPr>
            <p:cNvSpPr/>
            <p:nvPr/>
          </p:nvSpPr>
          <p:spPr>
            <a:xfrm>
              <a:off x="5549597" y="1271087"/>
              <a:ext cx="80082" cy="8008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A1955B91-CC84-8E6D-4306-5E3CD8F2BBA4}"/>
                </a:ext>
              </a:extLst>
            </p:cNvPr>
            <p:cNvSpPr/>
            <p:nvPr/>
          </p:nvSpPr>
          <p:spPr>
            <a:xfrm>
              <a:off x="5117020" y="4301643"/>
              <a:ext cx="80082" cy="8008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E52C69E-2517-53B9-5E4F-669E0ACC0A9C}"/>
                </a:ext>
              </a:extLst>
            </p:cNvPr>
            <p:cNvSpPr/>
            <p:nvPr/>
          </p:nvSpPr>
          <p:spPr>
            <a:xfrm>
              <a:off x="7180943" y="4845759"/>
              <a:ext cx="80082" cy="8008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F0695C56-9190-0C87-36B8-21185C20D005}"/>
                </a:ext>
              </a:extLst>
            </p:cNvPr>
            <p:cNvSpPr/>
            <p:nvPr/>
          </p:nvSpPr>
          <p:spPr>
            <a:xfrm>
              <a:off x="7780830" y="2732487"/>
              <a:ext cx="80082" cy="8008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F75B625-EDC0-3F07-CA8C-36B351EF0F43}"/>
                </a:ext>
              </a:extLst>
            </p:cNvPr>
            <p:cNvSpPr/>
            <p:nvPr/>
          </p:nvSpPr>
          <p:spPr>
            <a:xfrm>
              <a:off x="5584385" y="2842904"/>
              <a:ext cx="1676642" cy="5291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</a:rPr>
                <a:t>TEAM6</a:t>
              </a:r>
              <a:endParaRPr lang="ko-KR" altLang="en-US" sz="1000" b="1" dirty="0">
                <a:solidFill>
                  <a:prstClr val="white"/>
                </a:solidFill>
                <a:latin typeface="+mn-ea"/>
              </a:endParaRP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98066AB-7A06-5FF7-5889-4C8A0A9D2E52}"/>
              </a:ext>
            </a:extLst>
          </p:cNvPr>
          <p:cNvSpPr/>
          <p:nvPr/>
        </p:nvSpPr>
        <p:spPr>
          <a:xfrm>
            <a:off x="3925007" y="1342013"/>
            <a:ext cx="2896547" cy="10853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665653"/>
                </a:solidFill>
              </a:rPr>
              <a:t>김동근</a:t>
            </a:r>
            <a:endParaRPr lang="en-US" altLang="ko-KR" sz="1400" b="1" dirty="0">
              <a:solidFill>
                <a:srgbClr val="665653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665653"/>
                </a:solidFill>
              </a:rPr>
              <a:t>책임 개발자</a:t>
            </a:r>
            <a:endParaRPr lang="en-US" altLang="ko-KR" sz="1200" dirty="0">
              <a:solidFill>
                <a:srgbClr val="665653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665653"/>
                </a:solidFill>
              </a:rPr>
              <a:t>프로젝트 업무 분담 및 관리</a:t>
            </a:r>
            <a:endParaRPr lang="en-US" altLang="ko-KR" sz="900" dirty="0">
              <a:solidFill>
                <a:srgbClr val="665653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665653"/>
                </a:solidFill>
              </a:rPr>
              <a:t>프로젝트 개발</a:t>
            </a:r>
            <a:r>
              <a:rPr lang="en-US" altLang="ko-KR" sz="900" dirty="0">
                <a:solidFill>
                  <a:srgbClr val="665653"/>
                </a:solidFill>
              </a:rPr>
              <a:t>(Product, Admin </a:t>
            </a:r>
            <a:r>
              <a:rPr lang="ko-KR" altLang="en-US" sz="900" dirty="0">
                <a:solidFill>
                  <a:srgbClr val="665653"/>
                </a:solidFill>
              </a:rPr>
              <a:t>및 </a:t>
            </a:r>
            <a:r>
              <a:rPr lang="en-US" altLang="ko-KR" sz="900" dirty="0">
                <a:solidFill>
                  <a:srgbClr val="665653"/>
                </a:solidFill>
              </a:rPr>
              <a:t>main)</a:t>
            </a:r>
            <a:endParaRPr lang="ko-KR" altLang="en-US" sz="900" dirty="0">
              <a:solidFill>
                <a:srgbClr val="665653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9CFED99-11E4-F4E1-8852-482406BDDB4D}"/>
              </a:ext>
            </a:extLst>
          </p:cNvPr>
          <p:cNvSpPr/>
          <p:nvPr/>
        </p:nvSpPr>
        <p:spPr>
          <a:xfrm>
            <a:off x="3275252" y="2753904"/>
            <a:ext cx="2896547" cy="877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err="1">
                <a:solidFill>
                  <a:srgbClr val="665653"/>
                </a:solidFill>
              </a:rPr>
              <a:t>윤사랑</a:t>
            </a:r>
            <a:endParaRPr lang="en-US" altLang="ko-KR" sz="1400" b="1" dirty="0">
              <a:solidFill>
                <a:srgbClr val="665653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665653"/>
                </a:solidFill>
              </a:rPr>
              <a:t>개발자</a:t>
            </a:r>
            <a:endParaRPr lang="en-US" altLang="ko-KR" sz="1200" dirty="0">
              <a:solidFill>
                <a:srgbClr val="665653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665653"/>
                </a:solidFill>
              </a:rPr>
              <a:t>프로젝트 개발</a:t>
            </a:r>
            <a:r>
              <a:rPr lang="en-US" altLang="ko-KR" sz="900" dirty="0">
                <a:solidFill>
                  <a:srgbClr val="665653"/>
                </a:solidFill>
              </a:rPr>
              <a:t>(CS </a:t>
            </a:r>
            <a:r>
              <a:rPr lang="ko-KR" altLang="en-US" sz="900" dirty="0">
                <a:solidFill>
                  <a:srgbClr val="665653"/>
                </a:solidFill>
              </a:rPr>
              <a:t>및 </a:t>
            </a:r>
            <a:r>
              <a:rPr lang="en-US" altLang="ko-KR" sz="900" dirty="0">
                <a:solidFill>
                  <a:srgbClr val="665653"/>
                </a:solidFill>
              </a:rPr>
              <a:t>Admin)</a:t>
            </a:r>
            <a:endParaRPr lang="ko-KR" altLang="en-US" sz="900" dirty="0">
              <a:solidFill>
                <a:srgbClr val="665653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300ECAF-4980-DBEF-F784-1D19C2F999B0}"/>
              </a:ext>
            </a:extLst>
          </p:cNvPr>
          <p:cNvSpPr/>
          <p:nvPr/>
        </p:nvSpPr>
        <p:spPr>
          <a:xfrm>
            <a:off x="686067" y="2427375"/>
            <a:ext cx="1898199" cy="877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dirty="0">
                <a:solidFill>
                  <a:srgbClr val="665653"/>
                </a:solidFill>
              </a:rPr>
              <a:t>임민지</a:t>
            </a:r>
            <a:endParaRPr lang="en-US" altLang="ko-KR" sz="1400" b="1" dirty="0">
              <a:solidFill>
                <a:srgbClr val="665653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rgbClr val="665653"/>
                </a:solidFill>
              </a:rPr>
              <a:t>개발자</a:t>
            </a:r>
            <a:endParaRPr lang="en-US" altLang="ko-KR" sz="1200" dirty="0">
              <a:solidFill>
                <a:srgbClr val="665653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srgbClr val="665653"/>
                </a:solidFill>
              </a:rPr>
              <a:t>프로젝트 개발</a:t>
            </a:r>
            <a:r>
              <a:rPr lang="en-US" altLang="ko-KR" sz="900" dirty="0">
                <a:solidFill>
                  <a:srgbClr val="665653"/>
                </a:solidFill>
              </a:rPr>
              <a:t>(Product </a:t>
            </a:r>
            <a:r>
              <a:rPr lang="ko-KR" altLang="en-US" sz="900" dirty="0">
                <a:solidFill>
                  <a:srgbClr val="665653"/>
                </a:solidFill>
              </a:rPr>
              <a:t>및 </a:t>
            </a:r>
            <a:r>
              <a:rPr lang="en-US" altLang="ko-KR" sz="900" dirty="0">
                <a:solidFill>
                  <a:srgbClr val="665653"/>
                </a:solidFill>
              </a:rPr>
              <a:t>Admin)</a:t>
            </a:r>
            <a:endParaRPr lang="ko-KR" altLang="en-US" sz="900" dirty="0">
              <a:solidFill>
                <a:srgbClr val="665653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177016F-405C-4B0F-EB6E-AEAD48827368}"/>
              </a:ext>
            </a:extLst>
          </p:cNvPr>
          <p:cNvSpPr/>
          <p:nvPr/>
        </p:nvSpPr>
        <p:spPr>
          <a:xfrm>
            <a:off x="700413" y="657595"/>
            <a:ext cx="1898199" cy="1086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dirty="0" err="1">
                <a:solidFill>
                  <a:srgbClr val="665653"/>
                </a:solidFill>
              </a:rPr>
              <a:t>김철학</a:t>
            </a:r>
            <a:endParaRPr lang="en-US" altLang="ko-KR" sz="1400" b="1" dirty="0">
              <a:solidFill>
                <a:srgbClr val="665653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200" dirty="0">
                <a:solidFill>
                  <a:srgbClr val="665653"/>
                </a:solidFill>
              </a:rPr>
              <a:t>Project</a:t>
            </a:r>
            <a:r>
              <a:rPr lang="ko-KR" altLang="en-US" sz="1200" dirty="0">
                <a:solidFill>
                  <a:srgbClr val="665653"/>
                </a:solidFill>
              </a:rPr>
              <a:t> </a:t>
            </a:r>
            <a:r>
              <a:rPr lang="en-US" altLang="ko-KR" sz="1200" dirty="0">
                <a:solidFill>
                  <a:srgbClr val="665653"/>
                </a:solidFill>
              </a:rPr>
              <a:t>Manager</a:t>
            </a: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srgbClr val="665653"/>
                </a:solidFill>
              </a:rPr>
              <a:t>프로젝트 기획 및 계획 수립</a:t>
            </a:r>
            <a:endParaRPr lang="en-US" altLang="ko-KR" sz="900" dirty="0">
              <a:solidFill>
                <a:srgbClr val="665653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srgbClr val="665653"/>
                </a:solidFill>
              </a:rPr>
              <a:t>프로젝트 및 일정 관리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949C99-920E-B2E5-2AF5-C864B4AB9E98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74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9C637F8-0AFA-C08E-4A31-A8592A30CD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F949C99-920E-B2E5-2AF5-C864B4AB9E98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22BF1380-F184-E233-D08F-F10250487E73}"/>
              </a:ext>
            </a:extLst>
          </p:cNvPr>
          <p:cNvGrpSpPr/>
          <p:nvPr/>
        </p:nvGrpSpPr>
        <p:grpSpPr>
          <a:xfrm>
            <a:off x="4400376" y="359719"/>
            <a:ext cx="2276804" cy="3021672"/>
            <a:chOff x="2879923" y="719758"/>
            <a:chExt cx="1997056" cy="257953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78F093B-ECF8-E82A-FC33-11330063B3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79923" y="719758"/>
              <a:ext cx="1997056" cy="2579530"/>
            </a:xfrm>
            <a:prstGeom prst="rect">
              <a:avLst/>
            </a:prstGeom>
          </p:spPr>
        </p:pic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210C0DA4-E988-A9C5-5BB9-457E9A54CAF8}"/>
                </a:ext>
              </a:extLst>
            </p:cNvPr>
            <p:cNvSpPr txBox="1"/>
            <p:nvPr/>
          </p:nvSpPr>
          <p:spPr>
            <a:xfrm>
              <a:off x="2947926" y="753346"/>
              <a:ext cx="142033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b="1" dirty="0">
                  <a:solidFill>
                    <a:srgbClr val="000000"/>
                  </a:solidFill>
                  <a:latin typeface="EFWDSD+NanumGothicBold"/>
                  <a:cs typeface="EFWDSD+NanumGothicBold"/>
                </a:rPr>
                <a:t>유형</a:t>
              </a:r>
            </a:p>
          </p:txBody>
        </p:sp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0FB0F8C9-9F88-8883-56A2-654844701097}"/>
                </a:ext>
              </a:extLst>
            </p:cNvPr>
            <p:cNvSpPr txBox="1"/>
            <p:nvPr/>
          </p:nvSpPr>
          <p:spPr>
            <a:xfrm>
              <a:off x="3210318" y="753346"/>
              <a:ext cx="142033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b="1" dirty="0">
                  <a:solidFill>
                    <a:srgbClr val="000000"/>
                  </a:solidFill>
                  <a:latin typeface="EFWDSD+NanumGothicBold"/>
                  <a:cs typeface="EFWDSD+NanumGothicBold"/>
                </a:rPr>
                <a:t>구분</a:t>
              </a:r>
            </a:p>
          </p:txBody>
        </p:sp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4296E10A-724C-070C-668C-9331BC19F063}"/>
                </a:ext>
              </a:extLst>
            </p:cNvPr>
            <p:cNvSpPr txBox="1"/>
            <p:nvPr/>
          </p:nvSpPr>
          <p:spPr>
            <a:xfrm>
              <a:off x="3753627" y="758654"/>
              <a:ext cx="228596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b="1" dirty="0">
                  <a:solidFill>
                    <a:srgbClr val="000000"/>
                  </a:solidFill>
                  <a:latin typeface="EFWDSD+NanumGothicBold"/>
                  <a:cs typeface="EFWDSD+NanumGothicBold"/>
                </a:rPr>
                <a:t>개발환경</a:t>
              </a:r>
            </a:p>
          </p:txBody>
        </p:sp>
        <p:sp>
          <p:nvSpPr>
            <p:cNvPr id="11" name="object 10">
              <a:extLst>
                <a:ext uri="{FF2B5EF4-FFF2-40B4-BE49-F238E27FC236}">
                  <a16:creationId xmlns:a16="http://schemas.microsoft.com/office/drawing/2014/main" id="{2829C860-1393-844B-B5A8-933DEA015E35}"/>
                </a:ext>
              </a:extLst>
            </p:cNvPr>
            <p:cNvSpPr txBox="1"/>
            <p:nvPr/>
          </p:nvSpPr>
          <p:spPr>
            <a:xfrm>
              <a:off x="4284637" y="777875"/>
              <a:ext cx="487859" cy="21895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75851">
                <a:lnSpc>
                  <a:spcPts val="416"/>
                </a:lnSpc>
              </a:pPr>
              <a:endParaRPr sz="400" b="1" dirty="0">
                <a:solidFill>
                  <a:srgbClr val="000000"/>
                </a:solidFill>
                <a:latin typeface="EFWDSD+NanumGothicBold"/>
                <a:cs typeface="EFWDSD+NanumGothicBold"/>
              </a:endParaRPr>
            </a:p>
            <a:p>
              <a:pPr>
                <a:lnSpc>
                  <a:spcPts val="416"/>
                </a:lnSpc>
                <a:spcBef>
                  <a:spcPts val="448"/>
                </a:spcBef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AWS EC2</a:t>
              </a:r>
              <a:r>
                <a:rPr sz="400" spc="-5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 </a:t>
              </a: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Kernel 5.</a:t>
              </a:r>
              <a:r>
                <a:rPr lang="en-US"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10</a:t>
              </a:r>
              <a:endParaRPr sz="400" dirty="0">
                <a:solidFill>
                  <a:srgbClr val="000000"/>
                </a:solidFill>
                <a:latin typeface="LUOGFN+NanumGothic"/>
                <a:cs typeface="LUOGFN+NanumGothic"/>
              </a:endParaRPr>
            </a:p>
            <a:p>
              <a:pPr>
                <a:lnSpc>
                  <a:spcPts val="416"/>
                </a:lnSpc>
                <a:spcBef>
                  <a:spcPts val="426"/>
                </a:spcBef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N/A</a:t>
              </a:r>
            </a:p>
          </p:txBody>
        </p:sp>
        <p:sp>
          <p:nvSpPr>
            <p:cNvPr id="12" name="object 11">
              <a:extLst>
                <a:ext uri="{FF2B5EF4-FFF2-40B4-BE49-F238E27FC236}">
                  <a16:creationId xmlns:a16="http://schemas.microsoft.com/office/drawing/2014/main" id="{B6E9A0DC-46F6-F6B1-F3D7-2214F60963E0}"/>
                </a:ext>
              </a:extLst>
            </p:cNvPr>
            <p:cNvSpPr txBox="1"/>
            <p:nvPr/>
          </p:nvSpPr>
          <p:spPr>
            <a:xfrm>
              <a:off x="3113238" y="860967"/>
              <a:ext cx="116802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OS</a:t>
              </a:r>
            </a:p>
          </p:txBody>
        </p:sp>
        <p:sp>
          <p:nvSpPr>
            <p:cNvPr id="13" name="object 12">
              <a:extLst>
                <a:ext uri="{FF2B5EF4-FFF2-40B4-BE49-F238E27FC236}">
                  <a16:creationId xmlns:a16="http://schemas.microsoft.com/office/drawing/2014/main" id="{B5435148-38EF-0497-C940-CE6B6B1AEA61}"/>
                </a:ext>
              </a:extLst>
            </p:cNvPr>
            <p:cNvSpPr txBox="1"/>
            <p:nvPr/>
          </p:nvSpPr>
          <p:spPr>
            <a:xfrm>
              <a:off x="3444555" y="860967"/>
              <a:ext cx="293067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Window10</a:t>
              </a:r>
            </a:p>
          </p:txBody>
        </p:sp>
        <p:sp>
          <p:nvSpPr>
            <p:cNvPr id="14" name="object 13">
              <a:extLst>
                <a:ext uri="{FF2B5EF4-FFF2-40B4-BE49-F238E27FC236}">
                  <a16:creationId xmlns:a16="http://schemas.microsoft.com/office/drawing/2014/main" id="{572DA4AA-274A-D020-4A39-971CE7E53C7B}"/>
                </a:ext>
              </a:extLst>
            </p:cNvPr>
            <p:cNvSpPr txBox="1"/>
            <p:nvPr/>
          </p:nvSpPr>
          <p:spPr>
            <a:xfrm>
              <a:off x="3113238" y="968031"/>
              <a:ext cx="228703" cy="13356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Browser</a:t>
              </a:r>
            </a:p>
            <a:p>
              <a:pPr>
                <a:lnSpc>
                  <a:spcPts val="416"/>
                </a:lnSpc>
                <a:spcBef>
                  <a:spcPts val="444"/>
                </a:spcBef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WAS</a:t>
              </a:r>
            </a:p>
          </p:txBody>
        </p:sp>
        <p:sp>
          <p:nvSpPr>
            <p:cNvPr id="15" name="object 14">
              <a:extLst>
                <a:ext uri="{FF2B5EF4-FFF2-40B4-BE49-F238E27FC236}">
                  <a16:creationId xmlns:a16="http://schemas.microsoft.com/office/drawing/2014/main" id="{85F645BE-198B-F468-A84B-C09746D2EBBC}"/>
                </a:ext>
              </a:extLst>
            </p:cNvPr>
            <p:cNvSpPr txBox="1"/>
            <p:nvPr/>
          </p:nvSpPr>
          <p:spPr>
            <a:xfrm>
              <a:off x="3444555" y="968031"/>
              <a:ext cx="618144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Chrome </a:t>
              </a:r>
              <a:r>
                <a:rPr lang="en-US"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108.0.5359.125</a:t>
              </a:r>
              <a:endParaRPr sz="400" dirty="0">
                <a:solidFill>
                  <a:srgbClr val="000000"/>
                </a:solidFill>
                <a:latin typeface="LUOGFN+NanumGothic"/>
                <a:cs typeface="LUOGFN+NanumGothic"/>
              </a:endParaRPr>
            </a:p>
          </p:txBody>
        </p:sp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6179648F-8EED-0401-7C07-09D97342BF96}"/>
                </a:ext>
              </a:extLst>
            </p:cNvPr>
            <p:cNvSpPr txBox="1"/>
            <p:nvPr/>
          </p:nvSpPr>
          <p:spPr>
            <a:xfrm>
              <a:off x="3444555" y="1075095"/>
              <a:ext cx="509413" cy="13356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Apache Tomcat 9.</a:t>
              </a:r>
              <a:r>
                <a:rPr lang="en-US"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0</a:t>
              </a:r>
              <a:endParaRPr sz="400" dirty="0">
                <a:solidFill>
                  <a:srgbClr val="000000"/>
                </a:solidFill>
                <a:latin typeface="LUOGFN+NanumGothic"/>
                <a:cs typeface="LUOGFN+NanumGothic"/>
              </a:endParaRPr>
            </a:p>
            <a:p>
              <a:pPr marL="295676">
                <a:lnSpc>
                  <a:spcPts val="416"/>
                </a:lnSpc>
                <a:spcBef>
                  <a:spcPts val="396"/>
                </a:spcBef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Java 11</a:t>
              </a:r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4F931791-AFF8-A407-F619-7CF1917BEA87}"/>
                </a:ext>
              </a:extLst>
            </p:cNvPr>
            <p:cNvSpPr txBox="1"/>
            <p:nvPr/>
          </p:nvSpPr>
          <p:spPr>
            <a:xfrm>
              <a:off x="4267325" y="1075095"/>
              <a:ext cx="506248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Apache Tomcat</a:t>
              </a:r>
              <a:r>
                <a:rPr sz="400" spc="4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 </a:t>
              </a: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9.</a:t>
              </a:r>
              <a:r>
                <a:rPr lang="en-US"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0</a:t>
              </a:r>
              <a:endParaRPr sz="400" dirty="0">
                <a:solidFill>
                  <a:srgbClr val="000000"/>
                </a:solidFill>
                <a:latin typeface="LUOGFN+NanumGothic"/>
                <a:cs typeface="LUOGFN+NanumGothic"/>
              </a:endParaRPr>
            </a:p>
          </p:txBody>
        </p:sp>
        <p:sp>
          <p:nvSpPr>
            <p:cNvPr id="18" name="object 17">
              <a:extLst>
                <a:ext uri="{FF2B5EF4-FFF2-40B4-BE49-F238E27FC236}">
                  <a16:creationId xmlns:a16="http://schemas.microsoft.com/office/drawing/2014/main" id="{CB91EDDA-1EFC-7895-1F25-F3283BE1F720}"/>
                </a:ext>
              </a:extLst>
            </p:cNvPr>
            <p:cNvSpPr txBox="1"/>
            <p:nvPr/>
          </p:nvSpPr>
          <p:spPr>
            <a:xfrm>
              <a:off x="3444555" y="1255940"/>
              <a:ext cx="186512" cy="29777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Server</a:t>
              </a:r>
            </a:p>
            <a:p>
              <a:pPr>
                <a:lnSpc>
                  <a:spcPts val="416"/>
                </a:lnSpc>
                <a:spcBef>
                  <a:spcPts val="1921"/>
                </a:spcBef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Client</a:t>
              </a:r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A23440B3-3703-9CC8-733A-E4BC80A94854}"/>
                </a:ext>
              </a:extLst>
            </p:cNvPr>
            <p:cNvSpPr txBox="1"/>
            <p:nvPr/>
          </p:nvSpPr>
          <p:spPr>
            <a:xfrm>
              <a:off x="3740230" y="1255940"/>
              <a:ext cx="276442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Servlet </a:t>
              </a:r>
              <a:r>
                <a:rPr lang="en-US"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4.0</a:t>
              </a:r>
              <a:endParaRPr sz="400" dirty="0">
                <a:solidFill>
                  <a:srgbClr val="000000"/>
                </a:solidFill>
                <a:latin typeface="LUOGFN+NanumGothic"/>
                <a:cs typeface="LUOGFN+NanumGothic"/>
              </a:endParaRPr>
            </a:p>
          </p:txBody>
        </p:sp>
        <p:sp>
          <p:nvSpPr>
            <p:cNvPr id="37" name="object 19">
              <a:extLst>
                <a:ext uri="{FF2B5EF4-FFF2-40B4-BE49-F238E27FC236}">
                  <a16:creationId xmlns:a16="http://schemas.microsoft.com/office/drawing/2014/main" id="{54B7B603-35D6-0DDF-3E46-F93DF2075CAF}"/>
                </a:ext>
              </a:extLst>
            </p:cNvPr>
            <p:cNvSpPr txBox="1"/>
            <p:nvPr/>
          </p:nvSpPr>
          <p:spPr>
            <a:xfrm>
              <a:off x="3740230" y="1336377"/>
              <a:ext cx="202108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JSP</a:t>
              </a:r>
              <a:r>
                <a:rPr sz="400" spc="4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 </a:t>
              </a: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2.</a:t>
              </a:r>
              <a:r>
                <a:rPr lang="en-US"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3</a:t>
              </a:r>
              <a:endParaRPr sz="400" dirty="0">
                <a:solidFill>
                  <a:srgbClr val="000000"/>
                </a:solidFill>
                <a:latin typeface="LUOGFN+NanumGothic"/>
                <a:cs typeface="LUOGFN+NanumGothic"/>
              </a:endParaRPr>
            </a:p>
          </p:txBody>
        </p:sp>
        <p:sp>
          <p:nvSpPr>
            <p:cNvPr id="39" name="object 20">
              <a:extLst>
                <a:ext uri="{FF2B5EF4-FFF2-40B4-BE49-F238E27FC236}">
                  <a16:creationId xmlns:a16="http://schemas.microsoft.com/office/drawing/2014/main" id="{7FE22148-DD26-A2DC-27C2-4FF873473FA9}"/>
                </a:ext>
              </a:extLst>
            </p:cNvPr>
            <p:cNvSpPr txBox="1"/>
            <p:nvPr/>
          </p:nvSpPr>
          <p:spPr>
            <a:xfrm>
              <a:off x="3113238" y="1423610"/>
              <a:ext cx="265110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Language</a:t>
              </a:r>
            </a:p>
          </p:txBody>
        </p:sp>
        <p:sp>
          <p:nvSpPr>
            <p:cNvPr id="40" name="object 21">
              <a:extLst>
                <a:ext uri="{FF2B5EF4-FFF2-40B4-BE49-F238E27FC236}">
                  <a16:creationId xmlns:a16="http://schemas.microsoft.com/office/drawing/2014/main" id="{A1605603-1A3D-D108-FD4B-01B754E5C607}"/>
                </a:ext>
              </a:extLst>
            </p:cNvPr>
            <p:cNvSpPr txBox="1"/>
            <p:nvPr/>
          </p:nvSpPr>
          <p:spPr>
            <a:xfrm>
              <a:off x="3740230" y="1430266"/>
              <a:ext cx="209212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HTML5</a:t>
              </a:r>
            </a:p>
          </p:txBody>
        </p:sp>
        <p:sp>
          <p:nvSpPr>
            <p:cNvPr id="41" name="object 22">
              <a:extLst>
                <a:ext uri="{FF2B5EF4-FFF2-40B4-BE49-F238E27FC236}">
                  <a16:creationId xmlns:a16="http://schemas.microsoft.com/office/drawing/2014/main" id="{69DBCEBB-78F3-ADBB-A811-3F4D44454E05}"/>
                </a:ext>
              </a:extLst>
            </p:cNvPr>
            <p:cNvSpPr txBox="1"/>
            <p:nvPr/>
          </p:nvSpPr>
          <p:spPr>
            <a:xfrm>
              <a:off x="4267325" y="1423610"/>
              <a:ext cx="381117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IHPDMS+NanumGothic"/>
                  <a:cs typeface="IHPDMS+NanumGothic"/>
                </a:rPr>
                <a:t>개발환경과</a:t>
              </a:r>
              <a:r>
                <a:rPr sz="400" spc="79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sz="400" dirty="0">
                  <a:solidFill>
                    <a:srgbClr val="000000"/>
                  </a:solidFill>
                  <a:latin typeface="IHPDMS+NanumGothic"/>
                  <a:cs typeface="IHPDMS+NanumGothic"/>
                </a:rPr>
                <a:t>동일</a:t>
              </a:r>
            </a:p>
          </p:txBody>
        </p:sp>
        <p:sp>
          <p:nvSpPr>
            <p:cNvPr id="42" name="object 23">
              <a:extLst>
                <a:ext uri="{FF2B5EF4-FFF2-40B4-BE49-F238E27FC236}">
                  <a16:creationId xmlns:a16="http://schemas.microsoft.com/office/drawing/2014/main" id="{3A8DBBDB-E6BA-28DC-C5E3-75CC9D0851F2}"/>
                </a:ext>
              </a:extLst>
            </p:cNvPr>
            <p:cNvSpPr txBox="1"/>
            <p:nvPr/>
          </p:nvSpPr>
          <p:spPr>
            <a:xfrm>
              <a:off x="3740230" y="1510148"/>
              <a:ext cx="164504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CSS3</a:t>
              </a:r>
            </a:p>
          </p:txBody>
        </p:sp>
        <p:sp>
          <p:nvSpPr>
            <p:cNvPr id="43" name="object 24">
              <a:extLst>
                <a:ext uri="{FF2B5EF4-FFF2-40B4-BE49-F238E27FC236}">
                  <a16:creationId xmlns:a16="http://schemas.microsoft.com/office/drawing/2014/main" id="{35434CE6-F067-7132-4011-FE1E768E3583}"/>
                </a:ext>
              </a:extLst>
            </p:cNvPr>
            <p:cNvSpPr txBox="1"/>
            <p:nvPr/>
          </p:nvSpPr>
          <p:spPr>
            <a:xfrm>
              <a:off x="3740230" y="1590586"/>
              <a:ext cx="378187" cy="1094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JavaScript(ES6)</a:t>
              </a:r>
            </a:p>
            <a:p>
              <a:pPr>
                <a:lnSpc>
                  <a:spcPts val="416"/>
                </a:lnSpc>
                <a:spcBef>
                  <a:spcPts val="234"/>
                </a:spcBef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jQuery</a:t>
              </a:r>
              <a:r>
                <a:rPr sz="400" spc="5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 </a:t>
              </a: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3.1</a:t>
              </a:r>
            </a:p>
          </p:txBody>
        </p:sp>
        <p:sp>
          <p:nvSpPr>
            <p:cNvPr id="44" name="object 25">
              <a:extLst>
                <a:ext uri="{FF2B5EF4-FFF2-40B4-BE49-F238E27FC236}">
                  <a16:creationId xmlns:a16="http://schemas.microsoft.com/office/drawing/2014/main" id="{B4D7BC4F-7C20-6738-2976-A4D51620702A}"/>
                </a:ext>
              </a:extLst>
            </p:cNvPr>
            <p:cNvSpPr txBox="1"/>
            <p:nvPr/>
          </p:nvSpPr>
          <p:spPr>
            <a:xfrm>
              <a:off x="3444555" y="1809706"/>
              <a:ext cx="461921" cy="17516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activation-1.</a:t>
              </a:r>
              <a:r>
                <a:rPr lang="en-US"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1</a:t>
              </a: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.</a:t>
              </a:r>
              <a:r>
                <a:rPr lang="en-US"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1</a:t>
              </a: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.jar</a:t>
              </a:r>
            </a:p>
            <a:p>
              <a:pPr>
                <a:lnSpc>
                  <a:spcPts val="416"/>
                </a:lnSpc>
                <a:spcBef>
                  <a:spcPts val="229"/>
                </a:spcBef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cos-05Nov2002.jar</a:t>
              </a:r>
            </a:p>
            <a:p>
              <a:pPr>
                <a:lnSpc>
                  <a:spcPts val="416"/>
                </a:lnSpc>
                <a:spcBef>
                  <a:spcPts val="216"/>
                </a:spcBef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gson-2.9.1.jar</a:t>
              </a:r>
            </a:p>
          </p:txBody>
        </p:sp>
        <p:sp>
          <p:nvSpPr>
            <p:cNvPr id="45" name="object 26">
              <a:extLst>
                <a:ext uri="{FF2B5EF4-FFF2-40B4-BE49-F238E27FC236}">
                  <a16:creationId xmlns:a16="http://schemas.microsoft.com/office/drawing/2014/main" id="{F3D3BF35-763E-F859-7A22-5A45E6523120}"/>
                </a:ext>
              </a:extLst>
            </p:cNvPr>
            <p:cNvSpPr txBox="1"/>
            <p:nvPr/>
          </p:nvSpPr>
          <p:spPr>
            <a:xfrm>
              <a:off x="2955139" y="2042142"/>
              <a:ext cx="127947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SW</a:t>
              </a:r>
            </a:p>
          </p:txBody>
        </p:sp>
        <p:sp>
          <p:nvSpPr>
            <p:cNvPr id="46" name="object 27">
              <a:extLst>
                <a:ext uri="{FF2B5EF4-FFF2-40B4-BE49-F238E27FC236}">
                  <a16:creationId xmlns:a16="http://schemas.microsoft.com/office/drawing/2014/main" id="{8EEC47F4-651B-08BA-87F2-6783D575C7F4}"/>
                </a:ext>
              </a:extLst>
            </p:cNvPr>
            <p:cNvSpPr txBox="1"/>
            <p:nvPr/>
          </p:nvSpPr>
          <p:spPr>
            <a:xfrm>
              <a:off x="3444555" y="2050464"/>
              <a:ext cx="545739" cy="17516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javax.mail-1.6.2.jar</a:t>
              </a:r>
            </a:p>
            <a:p>
              <a:pPr>
                <a:lnSpc>
                  <a:spcPts val="416"/>
                </a:lnSpc>
                <a:spcBef>
                  <a:spcPts val="229"/>
                </a:spcBef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javax.mail-api-1.6.2.jar</a:t>
              </a:r>
            </a:p>
            <a:p>
              <a:pPr>
                <a:lnSpc>
                  <a:spcPts val="416"/>
                </a:lnSpc>
                <a:spcBef>
                  <a:spcPts val="218"/>
                </a:spcBef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jstl-1.2.jar</a:t>
              </a:r>
            </a:p>
          </p:txBody>
        </p:sp>
        <p:sp>
          <p:nvSpPr>
            <p:cNvPr id="47" name="object 28">
              <a:extLst>
                <a:ext uri="{FF2B5EF4-FFF2-40B4-BE49-F238E27FC236}">
                  <a16:creationId xmlns:a16="http://schemas.microsoft.com/office/drawing/2014/main" id="{2862037B-6E88-7835-3366-80C25DD0C60D}"/>
                </a:ext>
              </a:extLst>
            </p:cNvPr>
            <p:cNvSpPr txBox="1"/>
            <p:nvPr/>
          </p:nvSpPr>
          <p:spPr>
            <a:xfrm>
              <a:off x="3113238" y="2170841"/>
              <a:ext cx="196688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Library</a:t>
              </a:r>
            </a:p>
          </p:txBody>
        </p:sp>
        <p:sp>
          <p:nvSpPr>
            <p:cNvPr id="48" name="object 29">
              <a:extLst>
                <a:ext uri="{FF2B5EF4-FFF2-40B4-BE49-F238E27FC236}">
                  <a16:creationId xmlns:a16="http://schemas.microsoft.com/office/drawing/2014/main" id="{2274E656-F0EF-A139-A613-DBAEE6A83890}"/>
                </a:ext>
              </a:extLst>
            </p:cNvPr>
            <p:cNvSpPr txBox="1"/>
            <p:nvPr/>
          </p:nvSpPr>
          <p:spPr>
            <a:xfrm>
              <a:off x="4267325" y="2170841"/>
              <a:ext cx="381117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IHPDMS+NanumGothic"/>
                  <a:cs typeface="IHPDMS+NanumGothic"/>
                </a:rPr>
                <a:t>개발환경과</a:t>
              </a:r>
              <a:r>
                <a:rPr sz="400" spc="79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sz="400" dirty="0">
                  <a:solidFill>
                    <a:srgbClr val="000000"/>
                  </a:solidFill>
                  <a:latin typeface="IHPDMS+NanumGothic"/>
                  <a:cs typeface="IHPDMS+NanumGothic"/>
                </a:rPr>
                <a:t>동일</a:t>
              </a:r>
            </a:p>
          </p:txBody>
        </p:sp>
        <p:sp>
          <p:nvSpPr>
            <p:cNvPr id="49" name="object 30">
              <a:extLst>
                <a:ext uri="{FF2B5EF4-FFF2-40B4-BE49-F238E27FC236}">
                  <a16:creationId xmlns:a16="http://schemas.microsoft.com/office/drawing/2014/main" id="{0AD6A800-48DA-D85A-E875-FD3898A7464A}"/>
                </a:ext>
              </a:extLst>
            </p:cNvPr>
            <p:cNvSpPr txBox="1"/>
            <p:nvPr/>
          </p:nvSpPr>
          <p:spPr>
            <a:xfrm>
              <a:off x="3444555" y="2291313"/>
              <a:ext cx="736641" cy="24084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logback-classic-1.4.4.jar</a:t>
              </a:r>
            </a:p>
            <a:p>
              <a:pPr>
                <a:lnSpc>
                  <a:spcPts val="416"/>
                </a:lnSpc>
                <a:spcBef>
                  <a:spcPts val="229"/>
                </a:spcBef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logback-core-1.4.4.jar</a:t>
              </a:r>
            </a:p>
            <a:p>
              <a:pPr>
                <a:lnSpc>
                  <a:spcPts val="416"/>
                </a:lnSpc>
                <a:spcBef>
                  <a:spcPts val="216"/>
                </a:spcBef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mysql-connector-java-8.0.29.jar</a:t>
              </a:r>
            </a:p>
            <a:p>
              <a:pPr>
                <a:lnSpc>
                  <a:spcPts val="416"/>
                </a:lnSpc>
                <a:spcBef>
                  <a:spcPts val="234"/>
                </a:spcBef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slf4j-api-2.0.3.jar</a:t>
              </a:r>
            </a:p>
          </p:txBody>
        </p:sp>
        <p:sp>
          <p:nvSpPr>
            <p:cNvPr id="50" name="object 31">
              <a:extLst>
                <a:ext uri="{FF2B5EF4-FFF2-40B4-BE49-F238E27FC236}">
                  <a16:creationId xmlns:a16="http://schemas.microsoft.com/office/drawing/2014/main" id="{E1B55104-6DD3-7596-0ABB-EC81D58F5B00}"/>
                </a:ext>
              </a:extLst>
            </p:cNvPr>
            <p:cNvSpPr txBox="1"/>
            <p:nvPr/>
          </p:nvSpPr>
          <p:spPr>
            <a:xfrm>
              <a:off x="3113238" y="2688503"/>
              <a:ext cx="186559" cy="33061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DBMS</a:t>
              </a:r>
            </a:p>
            <a:p>
              <a:pPr>
                <a:lnSpc>
                  <a:spcPts val="416"/>
                </a:lnSpc>
                <a:spcBef>
                  <a:spcPts val="2176"/>
                </a:spcBef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Tool</a:t>
              </a:r>
            </a:p>
          </p:txBody>
        </p:sp>
        <p:sp>
          <p:nvSpPr>
            <p:cNvPr id="51" name="object 32">
              <a:extLst>
                <a:ext uri="{FF2B5EF4-FFF2-40B4-BE49-F238E27FC236}">
                  <a16:creationId xmlns:a16="http://schemas.microsoft.com/office/drawing/2014/main" id="{7A028E62-9521-9A1C-C058-3F952FF46B1C}"/>
                </a:ext>
              </a:extLst>
            </p:cNvPr>
            <p:cNvSpPr txBox="1"/>
            <p:nvPr/>
          </p:nvSpPr>
          <p:spPr>
            <a:xfrm>
              <a:off x="3444555" y="2688503"/>
              <a:ext cx="288138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MySQL 8.0</a:t>
              </a:r>
            </a:p>
          </p:txBody>
        </p:sp>
        <p:sp>
          <p:nvSpPr>
            <p:cNvPr id="52" name="object 33">
              <a:extLst>
                <a:ext uri="{FF2B5EF4-FFF2-40B4-BE49-F238E27FC236}">
                  <a16:creationId xmlns:a16="http://schemas.microsoft.com/office/drawing/2014/main" id="{37BF9D6C-5FF8-21D6-FEA3-A2B91043ACD8}"/>
                </a:ext>
              </a:extLst>
            </p:cNvPr>
            <p:cNvSpPr txBox="1"/>
            <p:nvPr/>
          </p:nvSpPr>
          <p:spPr>
            <a:xfrm>
              <a:off x="4267325" y="2688503"/>
              <a:ext cx="392795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MariaDB 5.5.68</a:t>
              </a:r>
            </a:p>
          </p:txBody>
        </p:sp>
        <p:sp>
          <p:nvSpPr>
            <p:cNvPr id="53" name="object 34">
              <a:extLst>
                <a:ext uri="{FF2B5EF4-FFF2-40B4-BE49-F238E27FC236}">
                  <a16:creationId xmlns:a16="http://schemas.microsoft.com/office/drawing/2014/main" id="{715DEBFD-954F-ECB9-19D7-1ECA884B5103}"/>
                </a:ext>
              </a:extLst>
            </p:cNvPr>
            <p:cNvSpPr txBox="1"/>
            <p:nvPr/>
          </p:nvSpPr>
          <p:spPr>
            <a:xfrm>
              <a:off x="3444555" y="2854925"/>
              <a:ext cx="618144" cy="17516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Eclipse</a:t>
              </a:r>
              <a:r>
                <a:rPr sz="400" spc="-4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 </a:t>
              </a: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IDE 2022-06(4.</a:t>
              </a:r>
              <a:r>
                <a:rPr lang="en-US"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24</a:t>
              </a: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.</a:t>
              </a:r>
              <a:r>
                <a:rPr lang="en-US"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0</a:t>
              </a: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)</a:t>
              </a:r>
            </a:p>
            <a:p>
              <a:pPr>
                <a:lnSpc>
                  <a:spcPts val="416"/>
                </a:lnSpc>
                <a:spcBef>
                  <a:spcPts val="229"/>
                </a:spcBef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MySQL Workbench 8.</a:t>
              </a:r>
              <a:r>
                <a:rPr lang="en-US"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0</a:t>
              </a: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.</a:t>
              </a:r>
              <a:r>
                <a:rPr lang="en-US"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30</a:t>
              </a:r>
              <a:endParaRPr sz="400" dirty="0">
                <a:solidFill>
                  <a:srgbClr val="000000"/>
                </a:solidFill>
                <a:latin typeface="LUOGFN+NanumGothic"/>
                <a:cs typeface="LUOGFN+NanumGothic"/>
              </a:endParaRPr>
            </a:p>
            <a:p>
              <a:pPr>
                <a:lnSpc>
                  <a:spcPts val="416"/>
                </a:lnSpc>
                <a:spcBef>
                  <a:spcPts val="218"/>
                </a:spcBef>
              </a:pPr>
              <a:r>
                <a:rPr sz="400" dirty="0" err="1">
                  <a:solidFill>
                    <a:srgbClr val="000000"/>
                  </a:solidFill>
                  <a:latin typeface="LUOGFN+NanumGothic"/>
                  <a:cs typeface="LUOGFN+NanumGothic"/>
                </a:rPr>
                <a:t>HeidSQL</a:t>
              </a: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 12.</a:t>
              </a:r>
              <a:r>
                <a:rPr lang="en-US"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1.0.6537</a:t>
              </a:r>
              <a:endParaRPr sz="400" dirty="0">
                <a:solidFill>
                  <a:srgbClr val="000000"/>
                </a:solidFill>
                <a:latin typeface="LUOGFN+NanumGothic"/>
                <a:cs typeface="LUOGFN+NanumGothic"/>
              </a:endParaRPr>
            </a:p>
          </p:txBody>
        </p:sp>
        <p:sp>
          <p:nvSpPr>
            <p:cNvPr id="54" name="object 35">
              <a:extLst>
                <a:ext uri="{FF2B5EF4-FFF2-40B4-BE49-F238E27FC236}">
                  <a16:creationId xmlns:a16="http://schemas.microsoft.com/office/drawing/2014/main" id="{9ABC0964-A3A8-DDF0-CCDE-18D8012E259B}"/>
                </a:ext>
              </a:extLst>
            </p:cNvPr>
            <p:cNvSpPr txBox="1"/>
            <p:nvPr/>
          </p:nvSpPr>
          <p:spPr>
            <a:xfrm>
              <a:off x="4267325" y="3015383"/>
              <a:ext cx="139688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N/A</a:t>
              </a:r>
            </a:p>
          </p:txBody>
        </p:sp>
        <p:sp>
          <p:nvSpPr>
            <p:cNvPr id="55" name="object 36">
              <a:extLst>
                <a:ext uri="{FF2B5EF4-FFF2-40B4-BE49-F238E27FC236}">
                  <a16:creationId xmlns:a16="http://schemas.microsoft.com/office/drawing/2014/main" id="{70FE9B87-6A55-504D-30CA-427AD51F3AB6}"/>
                </a:ext>
              </a:extLst>
            </p:cNvPr>
            <p:cNvSpPr txBox="1"/>
            <p:nvPr/>
          </p:nvSpPr>
          <p:spPr>
            <a:xfrm>
              <a:off x="3444555" y="3095822"/>
              <a:ext cx="235945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 err="1">
                  <a:solidFill>
                    <a:srgbClr val="000000"/>
                  </a:solidFill>
                  <a:latin typeface="LUOGFN+NanumGothic"/>
                  <a:cs typeface="LUOGFN+NanumGothic"/>
                </a:rPr>
                <a:t>Git</a:t>
              </a:r>
              <a:r>
                <a:rPr sz="400" spc="4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 </a:t>
              </a: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2.</a:t>
              </a:r>
              <a:r>
                <a:rPr lang="en-US"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37</a:t>
              </a: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.</a:t>
              </a:r>
              <a:r>
                <a:rPr lang="en-US"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2</a:t>
              </a:r>
              <a:endParaRPr sz="400" dirty="0">
                <a:solidFill>
                  <a:srgbClr val="000000"/>
                </a:solidFill>
                <a:latin typeface="LUOGFN+NanumGothic"/>
                <a:cs typeface="LUOGFN+NanumGothic"/>
              </a:endParaRPr>
            </a:p>
          </p:txBody>
        </p:sp>
        <p:sp>
          <p:nvSpPr>
            <p:cNvPr id="56" name="object 37">
              <a:extLst>
                <a:ext uri="{FF2B5EF4-FFF2-40B4-BE49-F238E27FC236}">
                  <a16:creationId xmlns:a16="http://schemas.microsoft.com/office/drawing/2014/main" id="{CC18D211-F2B9-4BC3-4751-B0896079ACC2}"/>
                </a:ext>
              </a:extLst>
            </p:cNvPr>
            <p:cNvSpPr txBox="1"/>
            <p:nvPr/>
          </p:nvSpPr>
          <p:spPr>
            <a:xfrm>
              <a:off x="3444555" y="3175702"/>
              <a:ext cx="203732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Github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06F2E229-EE96-17BC-3CD4-F4B3AFDB7D67}"/>
              </a:ext>
            </a:extLst>
          </p:cNvPr>
          <p:cNvGrpSpPr/>
          <p:nvPr/>
        </p:nvGrpSpPr>
        <p:grpSpPr>
          <a:xfrm>
            <a:off x="526076" y="1052789"/>
            <a:ext cx="3874299" cy="1407223"/>
            <a:chOff x="342551" y="871428"/>
            <a:chExt cx="3874299" cy="1407223"/>
          </a:xfrm>
        </p:grpSpPr>
        <p:sp>
          <p:nvSpPr>
            <p:cNvPr id="58" name="object 15">
              <a:extLst>
                <a:ext uri="{FF2B5EF4-FFF2-40B4-BE49-F238E27FC236}">
                  <a16:creationId xmlns:a16="http://schemas.microsoft.com/office/drawing/2014/main" id="{8EB4D83B-ED77-0039-C76B-0428A1F268FE}"/>
                </a:ext>
              </a:extLst>
            </p:cNvPr>
            <p:cNvSpPr txBox="1"/>
            <p:nvPr/>
          </p:nvSpPr>
          <p:spPr>
            <a:xfrm>
              <a:off x="598076" y="872791"/>
              <a:ext cx="864096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2000" b="1" dirty="0">
                  <a:solidFill>
                    <a:srgbClr val="665653"/>
                  </a:solidFill>
                  <a:latin typeface="+mn-ea"/>
                  <a:cs typeface="IHPDMS+NanumGothic"/>
                </a:rPr>
                <a:t>OS</a:t>
              </a:r>
              <a:endParaRPr lang="ko-KR" altLang="en-US" sz="2000" b="1" dirty="0">
                <a:solidFill>
                  <a:srgbClr val="665653"/>
                </a:solidFill>
                <a:latin typeface="+mn-ea"/>
                <a:cs typeface="IHPDMS+NanumGothic"/>
              </a:endParaRPr>
            </a:p>
          </p:txBody>
        </p:sp>
        <p:sp>
          <p:nvSpPr>
            <p:cNvPr id="59" name="object 15">
              <a:extLst>
                <a:ext uri="{FF2B5EF4-FFF2-40B4-BE49-F238E27FC236}">
                  <a16:creationId xmlns:a16="http://schemas.microsoft.com/office/drawing/2014/main" id="{183F443A-CC31-23D3-ACAD-2B5409A84B6F}"/>
                </a:ext>
              </a:extLst>
            </p:cNvPr>
            <p:cNvSpPr txBox="1"/>
            <p:nvPr/>
          </p:nvSpPr>
          <p:spPr>
            <a:xfrm>
              <a:off x="1695487" y="871429"/>
              <a:ext cx="1319039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2000" b="1" dirty="0">
                  <a:solidFill>
                    <a:srgbClr val="665653"/>
                  </a:solidFill>
                  <a:latin typeface="+mn-ea"/>
                  <a:cs typeface="IHPDMS+NanumGothic"/>
                </a:rPr>
                <a:t>Browser</a:t>
              </a:r>
              <a:endParaRPr lang="ko-KR" altLang="en-US" sz="2000" b="1" dirty="0">
                <a:solidFill>
                  <a:srgbClr val="665653"/>
                </a:solidFill>
                <a:latin typeface="+mn-ea"/>
                <a:cs typeface="IHPDMS+NanumGothic"/>
              </a:endParaRPr>
            </a:p>
          </p:txBody>
        </p:sp>
        <p:sp>
          <p:nvSpPr>
            <p:cNvPr id="60" name="object 15">
              <a:extLst>
                <a:ext uri="{FF2B5EF4-FFF2-40B4-BE49-F238E27FC236}">
                  <a16:creationId xmlns:a16="http://schemas.microsoft.com/office/drawing/2014/main" id="{6DC0A5EB-D3C4-0135-031C-F1A7678B3FF1}"/>
                </a:ext>
              </a:extLst>
            </p:cNvPr>
            <p:cNvSpPr txBox="1"/>
            <p:nvPr/>
          </p:nvSpPr>
          <p:spPr>
            <a:xfrm>
              <a:off x="3352754" y="871428"/>
              <a:ext cx="864096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2000" b="1" dirty="0">
                  <a:solidFill>
                    <a:srgbClr val="665653"/>
                  </a:solidFill>
                  <a:latin typeface="+mn-ea"/>
                  <a:cs typeface="IHPDMS+NanumGothic"/>
                </a:rPr>
                <a:t>WAS</a:t>
              </a:r>
              <a:endParaRPr lang="ko-KR" altLang="en-US" sz="2000" b="1" dirty="0">
                <a:solidFill>
                  <a:srgbClr val="665653"/>
                </a:solidFill>
                <a:latin typeface="+mn-ea"/>
                <a:cs typeface="IHPDMS+NanumGothic"/>
              </a:endParaRPr>
            </a:p>
          </p:txBody>
        </p:sp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98566938-5CAB-F070-25FE-876FEEE58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551" y="1300066"/>
              <a:ext cx="940205" cy="940205"/>
            </a:xfrm>
            <a:prstGeom prst="rect">
              <a:avLst/>
            </a:prstGeom>
          </p:spPr>
        </p:pic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C0CED215-B7D2-E6C3-E5D7-A0F51873D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7889" y="1335308"/>
              <a:ext cx="825686" cy="825686"/>
            </a:xfrm>
            <a:prstGeom prst="rect">
              <a:avLst/>
            </a:prstGeom>
          </p:spPr>
        </p:pic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E4D8959F-180B-097D-81AA-C4C6DD3EA9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7416" y="1306722"/>
              <a:ext cx="971929" cy="971929"/>
            </a:xfrm>
            <a:prstGeom prst="rect">
              <a:avLst/>
            </a:prstGeom>
          </p:spPr>
        </p:pic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C8933DCC-D2D9-4966-6C95-D1B9640966D8}"/>
              </a:ext>
            </a:extLst>
          </p:cNvPr>
          <p:cNvGrpSpPr/>
          <p:nvPr/>
        </p:nvGrpSpPr>
        <p:grpSpPr>
          <a:xfrm>
            <a:off x="611374" y="757262"/>
            <a:ext cx="3353962" cy="2580070"/>
            <a:chOff x="570732" y="643303"/>
            <a:chExt cx="3353962" cy="2580070"/>
          </a:xfrm>
        </p:grpSpPr>
        <p:sp>
          <p:nvSpPr>
            <p:cNvPr id="62" name="object 15">
              <a:extLst>
                <a:ext uri="{FF2B5EF4-FFF2-40B4-BE49-F238E27FC236}">
                  <a16:creationId xmlns:a16="http://schemas.microsoft.com/office/drawing/2014/main" id="{8E291B03-3CDD-B093-BE21-28E225C5E0DD}"/>
                </a:ext>
              </a:extLst>
            </p:cNvPr>
            <p:cNvSpPr txBox="1"/>
            <p:nvPr/>
          </p:nvSpPr>
          <p:spPr>
            <a:xfrm>
              <a:off x="1888595" y="643303"/>
              <a:ext cx="864096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2000" b="1" dirty="0">
                  <a:solidFill>
                    <a:srgbClr val="665653"/>
                  </a:solidFill>
                  <a:latin typeface="+mn-ea"/>
                  <a:cs typeface="IHPDMS+NanumGothic"/>
                </a:rPr>
                <a:t>Server</a:t>
              </a:r>
              <a:endParaRPr lang="ko-KR" altLang="en-US" sz="2000" b="1" dirty="0">
                <a:solidFill>
                  <a:srgbClr val="665653"/>
                </a:solidFill>
                <a:latin typeface="+mn-ea"/>
                <a:cs typeface="IHPDMS+NanumGothic"/>
              </a:endParaRPr>
            </a:p>
          </p:txBody>
        </p:sp>
        <p:sp>
          <p:nvSpPr>
            <p:cNvPr id="63" name="object 15">
              <a:extLst>
                <a:ext uri="{FF2B5EF4-FFF2-40B4-BE49-F238E27FC236}">
                  <a16:creationId xmlns:a16="http://schemas.microsoft.com/office/drawing/2014/main" id="{6655763B-45D7-85DF-A39B-2F6FBA03F1FE}"/>
                </a:ext>
              </a:extLst>
            </p:cNvPr>
            <p:cNvSpPr txBox="1"/>
            <p:nvPr/>
          </p:nvSpPr>
          <p:spPr>
            <a:xfrm>
              <a:off x="1839286" y="1924409"/>
              <a:ext cx="864096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2000" b="1" dirty="0">
                  <a:solidFill>
                    <a:srgbClr val="665653"/>
                  </a:solidFill>
                  <a:latin typeface="+mn-ea"/>
                  <a:cs typeface="IHPDMS+NanumGothic"/>
                </a:rPr>
                <a:t>Client</a:t>
              </a:r>
              <a:endParaRPr lang="ko-KR" altLang="en-US" sz="2000" b="1" dirty="0">
                <a:solidFill>
                  <a:srgbClr val="665653"/>
                </a:solidFill>
                <a:latin typeface="+mn-ea"/>
                <a:cs typeface="IHPDMS+NanumGothic"/>
              </a:endParaRPr>
            </a:p>
          </p:txBody>
        </p:sp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E21249B0-82D7-E62E-F2EA-51515181F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9463" y="995301"/>
              <a:ext cx="864095" cy="864095"/>
            </a:xfrm>
            <a:prstGeom prst="rect">
              <a:avLst/>
            </a:prstGeom>
          </p:spPr>
        </p:pic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18572ADC-68A6-8484-A5EB-214D9A7A2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3558" y="1032122"/>
              <a:ext cx="1461425" cy="767248"/>
            </a:xfrm>
            <a:prstGeom prst="rect">
              <a:avLst/>
            </a:prstGeom>
          </p:spPr>
        </p:pic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FDD73B94-65F5-EBFB-966A-471BDE3F8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732" y="2323423"/>
              <a:ext cx="2375867" cy="899950"/>
            </a:xfrm>
            <a:prstGeom prst="rect">
              <a:avLst/>
            </a:prstGeom>
          </p:spPr>
        </p:pic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2981ADAF-7BD6-DF04-A85C-194F54886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7768" y="2323423"/>
              <a:ext cx="886926" cy="886926"/>
            </a:xfrm>
            <a:prstGeom prst="rect">
              <a:avLst/>
            </a:prstGeom>
          </p:spPr>
        </p:pic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A33E1A67-6B09-11B1-A07C-01CE4A6A183B}"/>
              </a:ext>
            </a:extLst>
          </p:cNvPr>
          <p:cNvGrpSpPr/>
          <p:nvPr/>
        </p:nvGrpSpPr>
        <p:grpSpPr>
          <a:xfrm>
            <a:off x="281596" y="802092"/>
            <a:ext cx="3913756" cy="2777919"/>
            <a:chOff x="281596" y="802092"/>
            <a:chExt cx="3913756" cy="2777919"/>
          </a:xfrm>
        </p:grpSpPr>
        <p:sp>
          <p:nvSpPr>
            <p:cNvPr id="61" name="object 15">
              <a:extLst>
                <a:ext uri="{FF2B5EF4-FFF2-40B4-BE49-F238E27FC236}">
                  <a16:creationId xmlns:a16="http://schemas.microsoft.com/office/drawing/2014/main" id="{525C990E-83DB-5CEC-E437-8EB8B6CA61B0}"/>
                </a:ext>
              </a:extLst>
            </p:cNvPr>
            <p:cNvSpPr txBox="1"/>
            <p:nvPr/>
          </p:nvSpPr>
          <p:spPr>
            <a:xfrm>
              <a:off x="2047440" y="802092"/>
              <a:ext cx="864096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2000" b="1" dirty="0">
                  <a:solidFill>
                    <a:srgbClr val="665653"/>
                  </a:solidFill>
                  <a:latin typeface="+mn-ea"/>
                  <a:cs typeface="IHPDMS+NanumGothic"/>
                </a:rPr>
                <a:t>Tool</a:t>
              </a:r>
              <a:endParaRPr lang="ko-KR" altLang="en-US" sz="2000" b="1" dirty="0">
                <a:solidFill>
                  <a:srgbClr val="665653"/>
                </a:solidFill>
                <a:latin typeface="+mn-ea"/>
                <a:cs typeface="IHPDMS+NanumGothic"/>
              </a:endParaRPr>
            </a:p>
          </p:txBody>
        </p:sp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D555B013-4444-B52B-70BC-94A349BBC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596" y="964249"/>
              <a:ext cx="1489185" cy="1489185"/>
            </a:xfrm>
            <a:prstGeom prst="rect">
              <a:avLst/>
            </a:prstGeom>
          </p:spPr>
        </p:pic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id="{D034739E-DF76-7441-F7A6-30CAFA308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2489" y="1257374"/>
              <a:ext cx="924432" cy="924432"/>
            </a:xfrm>
            <a:prstGeom prst="rect">
              <a:avLst/>
            </a:prstGeom>
          </p:spPr>
        </p:pic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7BDAC63B-CEDE-92C6-3313-BE322F6EC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540" y="1192574"/>
              <a:ext cx="1010812" cy="1010812"/>
            </a:xfrm>
            <a:prstGeom prst="rect">
              <a:avLst/>
            </a:prstGeom>
          </p:spPr>
        </p:pic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id="{74C8C23E-33B3-A151-49E7-FD26DE500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869" y="2329311"/>
              <a:ext cx="1087234" cy="1052080"/>
            </a:xfrm>
            <a:prstGeom prst="rect">
              <a:avLst/>
            </a:prstGeom>
          </p:spPr>
        </p:pic>
        <p:pic>
          <p:nvPicPr>
            <p:cNvPr id="97" name="그림 96">
              <a:extLst>
                <a:ext uri="{FF2B5EF4-FFF2-40B4-BE49-F238E27FC236}">
                  <a16:creationId xmlns:a16="http://schemas.microsoft.com/office/drawing/2014/main" id="{388A3300-9911-ECBD-FFBC-16A1332BD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4276" y="2158073"/>
              <a:ext cx="1421938" cy="1421938"/>
            </a:xfrm>
            <a:prstGeom prst="rect">
              <a:avLst/>
            </a:prstGeom>
          </p:spPr>
        </p:pic>
      </p:grpSp>
      <p:sp>
        <p:nvSpPr>
          <p:cNvPr id="99" name="object 9">
            <a:extLst>
              <a:ext uri="{FF2B5EF4-FFF2-40B4-BE49-F238E27FC236}">
                <a16:creationId xmlns:a16="http://schemas.microsoft.com/office/drawing/2014/main" id="{C4A11633-4B91-303D-9796-261E8CCAF21C}"/>
              </a:ext>
            </a:extLst>
          </p:cNvPr>
          <p:cNvSpPr txBox="1"/>
          <p:nvPr/>
        </p:nvSpPr>
        <p:spPr>
          <a:xfrm>
            <a:off x="6159145" y="395779"/>
            <a:ext cx="260618" cy="512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16"/>
              </a:lnSpc>
            </a:pPr>
            <a:r>
              <a:rPr lang="ko-KR" altLang="en-US" sz="364" b="1" dirty="0">
                <a:solidFill>
                  <a:srgbClr val="000000"/>
                </a:solidFill>
                <a:latin typeface="EFWDSD+NanumGothicBold"/>
                <a:cs typeface="EFWDSD+NanumGothicBold"/>
              </a:rPr>
              <a:t>서비스</a:t>
            </a:r>
            <a:r>
              <a:rPr sz="364" b="1" dirty="0" err="1">
                <a:solidFill>
                  <a:srgbClr val="000000"/>
                </a:solidFill>
                <a:latin typeface="EFWDSD+NanumGothicBold"/>
                <a:cs typeface="EFWDSD+NanumGothicBold"/>
              </a:rPr>
              <a:t>환경</a:t>
            </a:r>
            <a:endParaRPr sz="364" b="1" dirty="0">
              <a:solidFill>
                <a:srgbClr val="000000"/>
              </a:solidFill>
              <a:latin typeface="EFWDSD+NanumGothicBold"/>
              <a:cs typeface="EFWDSD+NanumGothicBold"/>
            </a:endParaRPr>
          </a:p>
        </p:txBody>
      </p:sp>
    </p:spTree>
    <p:extLst>
      <p:ext uri="{BB962C8B-B14F-4D97-AF65-F5344CB8AC3E}">
        <p14:creationId xmlns:p14="http://schemas.microsoft.com/office/powerpoint/2010/main" val="410221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787</TotalTime>
  <Words>2602</Words>
  <Application>Microsoft Office PowerPoint</Application>
  <PresentationFormat>사용자 지정</PresentationFormat>
  <Paragraphs>2515</Paragraphs>
  <Slides>26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맑은 고딕</vt:lpstr>
      <vt:lpstr>IHPDMS+NanumGothic</vt:lpstr>
      <vt:lpstr>LUOGFN+NanumGothic</vt:lpstr>
      <vt:lpstr>Calibri</vt:lpstr>
      <vt:lpstr>Times New Roman</vt:lpstr>
      <vt:lpstr>EFWDSD+NanumGothicBold</vt:lpstr>
      <vt:lpstr>Theme Office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Administrator</dc:creator>
  <cp:lastModifiedBy>java1</cp:lastModifiedBy>
  <cp:revision>158</cp:revision>
  <dcterms:modified xsi:type="dcterms:W3CDTF">2022-12-30T00:58:19Z</dcterms:modified>
</cp:coreProperties>
</file>