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309" r:id="rId6"/>
    <p:sldId id="310" r:id="rId7"/>
    <p:sldId id="312" r:id="rId8"/>
    <p:sldId id="313" r:id="rId9"/>
    <p:sldId id="316" r:id="rId10"/>
    <p:sldId id="314" r:id="rId11"/>
    <p:sldId id="315" r:id="rId12"/>
    <p:sldId id="260" r:id="rId13"/>
    <p:sldId id="261" r:id="rId14"/>
    <p:sldId id="318" r:id="rId15"/>
    <p:sldId id="319" r:id="rId16"/>
    <p:sldId id="320" r:id="rId17"/>
    <p:sldId id="321" r:id="rId18"/>
    <p:sldId id="322" r:id="rId19"/>
    <p:sldId id="262" r:id="rId20"/>
    <p:sldId id="263" r:id="rId21"/>
    <p:sldId id="264" r:id="rId22"/>
    <p:sldId id="266" r:id="rId23"/>
    <p:sldId id="267" r:id="rId24"/>
    <p:sldId id="273" r:id="rId25"/>
    <p:sldId id="278" r:id="rId26"/>
    <p:sldId id="317" r:id="rId27"/>
  </p:sldIdLst>
  <p:sldSz cx="6911975" cy="3887788"/>
  <p:notesSz cx="7556500" cy="10680700"/>
  <p:embeddedFontLst>
    <p:embeddedFont>
      <p:font typeface="LUOGFN+NanumGothic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EFWDSD+NanumGothicBold" panose="020B0600000101010101" charset="-127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IHPDMS+NanumGothic" panose="020B0600000101010101" charset="-127"/>
      <p:regular r:id="rId38"/>
    </p:embeddedFont>
  </p:embeddedFontLst>
  <p:defaultTextStyle>
    <a:defPPr>
      <a:defRPr lang="ko-KR"/>
    </a:defPPr>
    <a:lvl1pPr marL="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F48"/>
    <a:srgbClr val="E7E200"/>
    <a:srgbClr val="CCCC00"/>
    <a:srgbClr val="F1F1EB"/>
    <a:srgbClr val="66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16" autoAdjust="0"/>
  </p:normalViewPr>
  <p:slideViewPr>
    <p:cSldViewPr>
      <p:cViewPr>
        <p:scale>
          <a:sx n="125" d="100"/>
          <a:sy n="125" d="100"/>
        </p:scale>
        <p:origin x="2034" y="90"/>
      </p:cViewPr>
      <p:guideLst>
        <p:guide orient="horz" pos="1154"/>
        <p:guide pos="2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5088"/>
            <a:ext cx="6407150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-&gt; 6</a:t>
            </a:r>
            <a:r>
              <a:rPr lang="ko-KR" altLang="en-US" dirty="0"/>
              <a:t>팀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발표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요구사항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정의서입니다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작업분류</a:t>
            </a:r>
            <a:r>
              <a:rPr lang="ko-KR" altLang="en-US" dirty="0" smtClean="0"/>
              <a:t> 체계는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나뉜다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5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7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4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8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타임테이블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</a:t>
            </a:r>
            <a:r>
              <a:rPr lang="en-US" altLang="ko-KR" dirty="0" smtClean="0"/>
              <a:t>1 2 3 4 </a:t>
            </a:r>
            <a:r>
              <a:rPr lang="ko-KR" altLang="en-US" dirty="0" smtClean="0"/>
              <a:t>으로 이뤄져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정보구조입니다</a:t>
            </a:r>
            <a:endParaRPr lang="en-US" altLang="ko-KR" dirty="0" smtClean="0"/>
          </a:p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상품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회원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관리자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고객센터메인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 기능들 이루어져있다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ko-KR" altLang="en-US" dirty="0" smtClean="0"/>
              <a:t>기반으로 테이블을 만들었습니다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6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84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3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구분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종합 온라인 쇼핑몰 </a:t>
            </a:r>
            <a:r>
              <a:rPr lang="en-US" altLang="ko-KR" dirty="0" err="1" smtClean="0"/>
              <a:t>Kmarket</a:t>
            </a:r>
            <a:endParaRPr lang="en-US" altLang="ko-KR" dirty="0" smtClean="0"/>
          </a:p>
          <a:p>
            <a:r>
              <a:rPr lang="ko-KR" altLang="en-US" dirty="0" err="1" smtClean="0"/>
              <a:t>배포주소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미리 켜두고</a:t>
            </a:r>
            <a:endParaRPr lang="en-US" altLang="ko-KR" baseline="0" dirty="0" smtClean="0"/>
          </a:p>
          <a:p>
            <a:r>
              <a:rPr lang="ko-KR" altLang="en-US" dirty="0" smtClean="0"/>
              <a:t>개발기간 이렇다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배경 및 목적</a:t>
            </a:r>
            <a:r>
              <a:rPr lang="en-US" altLang="ko-KR" dirty="0" smtClean="0"/>
              <a:t>}</a:t>
            </a:r>
            <a:r>
              <a:rPr lang="ko-KR" altLang="en-US" dirty="0" smtClean="0"/>
              <a:t> 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기대효과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기대할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기능으로는</a:t>
            </a:r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고객센터로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채널은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모바일 양쪽을 노리고 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</a:t>
            </a:r>
            <a:r>
              <a:rPr lang="ko-KR" altLang="en-US" baseline="0" dirty="0" smtClean="0"/>
              <a:t> 웹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앱은</a:t>
            </a:r>
            <a:r>
              <a:rPr lang="ko-KR" altLang="en-US" dirty="0" smtClean="0"/>
              <a:t> 개발 예정이다</a:t>
            </a:r>
            <a:endParaRPr lang="en-US" altLang="ko-KR" dirty="0" smtClean="0"/>
          </a:p>
          <a:p>
            <a:r>
              <a:rPr lang="ko-KR" altLang="en-US" dirty="0" smtClean="0"/>
              <a:t>개발방식은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개발방식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소규모 개발에 용이한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팀 구성을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구성은 이렇게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OS Browser </a:t>
            </a:r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r>
              <a:rPr lang="ko-KR" altLang="en-US" dirty="0" smtClean="0"/>
              <a:t>언어는 서버측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클라이언트측</a:t>
            </a:r>
            <a:endParaRPr lang="en-US" altLang="ko-KR" dirty="0" smtClean="0"/>
          </a:p>
          <a:p>
            <a:r>
              <a:rPr lang="ko-KR" altLang="en-US" dirty="0" err="1" smtClean="0"/>
              <a:t>사용도구는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45459" y="895260"/>
            <a:ext cx="6218162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59" y="155702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59" y="895259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9087" y="3619945"/>
            <a:ext cx="2210901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454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4532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43.201.35.110:8080/Kmarket1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1FD74C3-8A57-0A72-804B-814786FE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601A824-CAAE-8BCB-C5FF-C23FC0621F22}"/>
              </a:ext>
            </a:extLst>
          </p:cNvPr>
          <p:cNvGrpSpPr/>
          <p:nvPr/>
        </p:nvGrpSpPr>
        <p:grpSpPr>
          <a:xfrm>
            <a:off x="683822" y="1079798"/>
            <a:ext cx="5544330" cy="1961381"/>
            <a:chOff x="2132250" y="1830433"/>
            <a:chExt cx="8869057" cy="3137547"/>
          </a:xfrm>
        </p:grpSpPr>
        <p:sp>
          <p:nvSpPr>
            <p:cNvPr id="6" name="자유형 17">
              <a:extLst>
                <a:ext uri="{FF2B5EF4-FFF2-40B4-BE49-F238E27FC236}">
                  <a16:creationId xmlns:a16="http://schemas.microsoft.com/office/drawing/2014/main" id="{FE17CD80-32B9-F893-ACDA-799951F29C8A}"/>
                </a:ext>
              </a:extLst>
            </p:cNvPr>
            <p:cNvSpPr/>
            <p:nvPr/>
          </p:nvSpPr>
          <p:spPr>
            <a:xfrm rot="16200000">
              <a:off x="2231606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BAA7C0-F464-9BFE-B79C-A34AD4D9FBB7}"/>
                </a:ext>
              </a:extLst>
            </p:cNvPr>
            <p:cNvGrpSpPr/>
            <p:nvPr/>
          </p:nvGrpSpPr>
          <p:grpSpPr>
            <a:xfrm>
              <a:off x="2268819" y="2510844"/>
              <a:ext cx="1548566" cy="1729137"/>
              <a:chOff x="2150130" y="3125970"/>
              <a:chExt cx="1364754" cy="1523891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1E3538A-ADE3-3DE2-1870-74B94100B25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4CE30BA-22CE-A826-EFFD-B42F31E136C5}"/>
                  </a:ext>
                </a:extLst>
              </p:cNvPr>
              <p:cNvSpPr/>
              <p:nvPr/>
            </p:nvSpPr>
            <p:spPr>
              <a:xfrm>
                <a:off x="2150130" y="3590404"/>
                <a:ext cx="1364754" cy="9494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프로젝트 안내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rgbClr val="214867"/>
                    </a:solidFill>
                  </a:rPr>
                  <a:t>API </a:t>
                </a:r>
                <a:r>
                  <a:rPr lang="ko-KR" altLang="en-US" sz="900" b="1" dirty="0">
                    <a:solidFill>
                      <a:srgbClr val="214867"/>
                    </a:solidFill>
                  </a:rPr>
                  <a:t>설계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18441C-4922-5FDB-A2B4-146BAE614F3E}"/>
                </a:ext>
              </a:extLst>
            </p:cNvPr>
            <p:cNvGrpSpPr/>
            <p:nvPr/>
          </p:nvGrpSpPr>
          <p:grpSpPr>
            <a:xfrm>
              <a:off x="4005715" y="2510845"/>
              <a:ext cx="1607191" cy="1729137"/>
              <a:chOff x="2132278" y="3125970"/>
              <a:chExt cx="1416419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2508520C-6608-B26A-0A82-13F1A27B27DE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49B6AF1-81FA-B564-D9B2-71AF1B6B11C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>
                    <a:solidFill>
                      <a:prstClr val="white"/>
                    </a:solidFill>
                  </a:rPr>
                  <a:t>화면메인</a:t>
                </a:r>
                <a:r>
                  <a:rPr lang="en-US" altLang="ko-KR" sz="900" b="1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prstClr val="white"/>
                    </a:solidFill>
                  </a:rPr>
                  <a:t>회원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자유형 25">
              <a:extLst>
                <a:ext uri="{FF2B5EF4-FFF2-40B4-BE49-F238E27FC236}">
                  <a16:creationId xmlns:a16="http://schemas.microsoft.com/office/drawing/2014/main" id="{F8182467-4BCE-0027-5AD4-837741768ED7}"/>
                </a:ext>
              </a:extLst>
            </p:cNvPr>
            <p:cNvSpPr/>
            <p:nvPr/>
          </p:nvSpPr>
          <p:spPr>
            <a:xfrm rot="5400000">
              <a:off x="3988759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26">
              <a:extLst>
                <a:ext uri="{FF2B5EF4-FFF2-40B4-BE49-F238E27FC236}">
                  <a16:creationId xmlns:a16="http://schemas.microsoft.com/office/drawing/2014/main" id="{1CB45ECD-2A97-B1CA-4FFB-2FD8942B3CF9}"/>
                </a:ext>
              </a:extLst>
            </p:cNvPr>
            <p:cNvSpPr/>
            <p:nvPr/>
          </p:nvSpPr>
          <p:spPr>
            <a:xfrm rot="16200000">
              <a:off x="575288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5204AD-1DC7-E727-FB65-14614F3ADC9B}"/>
                </a:ext>
              </a:extLst>
            </p:cNvPr>
            <p:cNvGrpSpPr/>
            <p:nvPr/>
          </p:nvGrpSpPr>
          <p:grpSpPr>
            <a:xfrm>
              <a:off x="5796697" y="2533942"/>
              <a:ext cx="1501804" cy="1729137"/>
              <a:chOff x="2155941" y="3146326"/>
              <a:chExt cx="1323542" cy="1523891"/>
            </a:xfrm>
          </p:grpSpPr>
          <p:sp>
            <p:nvSpPr>
              <p:cNvPr id="44" name="육각형 43">
                <a:extLst>
                  <a:ext uri="{FF2B5EF4-FFF2-40B4-BE49-F238E27FC236}">
                    <a16:creationId xmlns:a16="http://schemas.microsoft.com/office/drawing/2014/main" id="{85B4F797-79DB-069E-78D1-0F83E78E15BC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280EF8-5A26-7991-A4C2-6019DE039FD0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상품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787DB8-7F9B-E0B5-9119-A59FA2A67920}"/>
                </a:ext>
              </a:extLst>
            </p:cNvPr>
            <p:cNvGrpSpPr/>
            <p:nvPr/>
          </p:nvGrpSpPr>
          <p:grpSpPr>
            <a:xfrm>
              <a:off x="7567624" y="2510845"/>
              <a:ext cx="1501804" cy="1729137"/>
              <a:chOff x="2168084" y="3125970"/>
              <a:chExt cx="1323542" cy="1523891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6E009C44-6383-A107-6552-891846118780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8D9866-83C3-EE67-B684-61CD54A93489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관리자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 33">
              <a:extLst>
                <a:ext uri="{FF2B5EF4-FFF2-40B4-BE49-F238E27FC236}">
                  <a16:creationId xmlns:a16="http://schemas.microsoft.com/office/drawing/2014/main" id="{D9C23D80-10B1-8485-B1B4-7752F866BB14}"/>
                </a:ext>
              </a:extLst>
            </p:cNvPr>
            <p:cNvSpPr/>
            <p:nvPr/>
          </p:nvSpPr>
          <p:spPr>
            <a:xfrm rot="5400000">
              <a:off x="7510041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id="{728D3090-960D-CBE5-524B-2999E038DD70}"/>
                </a:ext>
              </a:extLst>
            </p:cNvPr>
            <p:cNvSpPr/>
            <p:nvPr/>
          </p:nvSpPr>
          <p:spPr>
            <a:xfrm rot="16200000">
              <a:off x="928497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373892-9D66-289F-C783-E1AC4D259B35}"/>
                </a:ext>
              </a:extLst>
            </p:cNvPr>
            <p:cNvGrpSpPr/>
            <p:nvPr/>
          </p:nvGrpSpPr>
          <p:grpSpPr>
            <a:xfrm>
              <a:off x="9362936" y="2533943"/>
              <a:ext cx="1501804" cy="1729137"/>
              <a:chOff x="2186038" y="3143662"/>
              <a:chExt cx="1323542" cy="1523891"/>
            </a:xfrm>
          </p:grpSpPr>
          <p:sp>
            <p:nvSpPr>
              <p:cNvPr id="40" name="육각형 39">
                <a:extLst>
                  <a:ext uri="{FF2B5EF4-FFF2-40B4-BE49-F238E27FC236}">
                    <a16:creationId xmlns:a16="http://schemas.microsoft.com/office/drawing/2014/main" id="{AB76087D-D2CA-270D-0CD6-D03273462EB8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4E679B-20F2-6687-4297-3E08C418603B}"/>
                  </a:ext>
                </a:extLst>
              </p:cNvPr>
              <p:cNvSpPr/>
              <p:nvPr/>
            </p:nvSpPr>
            <p:spPr>
              <a:xfrm>
                <a:off x="2243426" y="3686031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고객센터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2A49A217-3C05-3BC4-9234-878F3B1B65B2}"/>
                </a:ext>
              </a:extLst>
            </p:cNvPr>
            <p:cNvSpPr/>
            <p:nvPr/>
          </p:nvSpPr>
          <p:spPr>
            <a:xfrm>
              <a:off x="4219829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7" name="모서리가 둥근 직사각형 41">
              <a:extLst>
                <a:ext uri="{FF2B5EF4-FFF2-40B4-BE49-F238E27FC236}">
                  <a16:creationId xmlns:a16="http://schemas.microsoft.com/office/drawing/2014/main" id="{ADDC671E-83DB-785B-6127-D943B341AE53}"/>
                </a:ext>
              </a:extLst>
            </p:cNvPr>
            <p:cNvSpPr/>
            <p:nvPr/>
          </p:nvSpPr>
          <p:spPr>
            <a:xfrm>
              <a:off x="7746754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8" name="모서리가 둥근 직사각형 39">
              <a:extLst>
                <a:ext uri="{FF2B5EF4-FFF2-40B4-BE49-F238E27FC236}">
                  <a16:creationId xmlns:a16="http://schemas.microsoft.com/office/drawing/2014/main" id="{16FD7C57-E798-DE86-9EB9-89C7AEFB9E78}"/>
                </a:ext>
              </a:extLst>
            </p:cNvPr>
            <p:cNvSpPr/>
            <p:nvPr/>
          </p:nvSpPr>
          <p:spPr>
            <a:xfrm>
              <a:off x="5980407" y="183146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9" name="모서리가 둥근 직사각형 39">
              <a:extLst>
                <a:ext uri="{FF2B5EF4-FFF2-40B4-BE49-F238E27FC236}">
                  <a16:creationId xmlns:a16="http://schemas.microsoft.com/office/drawing/2014/main" id="{38DECFEB-CD48-8BA1-D27B-8D85EBB7E7F1}"/>
                </a:ext>
              </a:extLst>
            </p:cNvPr>
            <p:cNvSpPr/>
            <p:nvPr/>
          </p:nvSpPr>
          <p:spPr>
            <a:xfrm>
              <a:off x="9495004" y="1843088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D38D5472-6328-73C9-CC51-752D24D0DE8C}"/>
                </a:ext>
              </a:extLst>
            </p:cNvPr>
            <p:cNvSpPr/>
            <p:nvPr/>
          </p:nvSpPr>
          <p:spPr>
            <a:xfrm>
              <a:off x="2472607" y="183043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prstClr val="white"/>
                  </a:solidFill>
                </a:rPr>
                <a:t>비기능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9CF1E6-5ABF-62E0-7A4A-5B4D5E0FE239}"/>
              </a:ext>
            </a:extLst>
          </p:cNvPr>
          <p:cNvSpPr/>
          <p:nvPr/>
        </p:nvSpPr>
        <p:spPr>
          <a:xfrm>
            <a:off x="2231851" y="491599"/>
            <a:ext cx="2538338" cy="52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상품 목록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보기</a:t>
            </a:r>
            <a:r>
              <a:rPr lang="en-US" altLang="ko-KR" sz="1000" dirty="0">
                <a:solidFill>
                  <a:srgbClr val="665653"/>
                </a:solidFill>
              </a:rPr>
              <a:t>,  </a:t>
            </a:r>
            <a:r>
              <a:rPr lang="ko-KR" altLang="en-US" sz="1000" dirty="0">
                <a:solidFill>
                  <a:srgbClr val="665653"/>
                </a:solidFill>
              </a:rPr>
              <a:t>주문하기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주문완료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장바구니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C3048E-505C-8104-8ACB-45FA793DEA62}"/>
              </a:ext>
            </a:extLst>
          </p:cNvPr>
          <p:cNvSpPr/>
          <p:nvPr/>
        </p:nvSpPr>
        <p:spPr>
          <a:xfrm>
            <a:off x="4392091" y="525816"/>
            <a:ext cx="26649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공지사항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rgbClr val="665653"/>
                </a:solidFill>
                <a:latin typeface="+mn-ea"/>
              </a:rPr>
              <a:t>자주묻는질문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문의하기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보기</a:t>
            </a:r>
            <a:endParaRPr lang="en-US" altLang="ko-KR" sz="10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D373A2-EDBF-305B-FBA4-047C8B77EA75}"/>
              </a:ext>
            </a:extLst>
          </p:cNvPr>
          <p:cNvSpPr/>
          <p:nvPr/>
        </p:nvSpPr>
        <p:spPr>
          <a:xfrm>
            <a:off x="1088169" y="3092816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로그인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가입유형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약관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일반 회원가입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판매자 회원가입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01B4-4652-4E1A-AB0B-337C250BB22F}"/>
              </a:ext>
            </a:extLst>
          </p:cNvPr>
          <p:cNvSpPr/>
          <p:nvPr/>
        </p:nvSpPr>
        <p:spPr>
          <a:xfrm>
            <a:off x="3245259" y="3089183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메인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상품현황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상품등록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고객센터 관리 기능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EBDD1A-D1FA-2F4E-A20B-AA4FCF7A331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8FE83-BA8E-69FF-FB16-E1335D74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215"/>
              </p:ext>
            </p:extLst>
          </p:nvPr>
        </p:nvGraphicFramePr>
        <p:xfrm>
          <a:off x="3167955" y="215702"/>
          <a:ext cx="3240360" cy="3414103"/>
        </p:xfrm>
        <a:graphic>
          <a:graphicData uri="http://schemas.openxmlformats.org/drawingml/2006/table">
            <a:tbl>
              <a:tblPr/>
              <a:tblGrid>
                <a:gridCol w="183592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395583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1740242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18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안내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  <p:sp>
        <p:nvSpPr>
          <p:cNvPr id="3" name="object 15">
            <a:extLst>
              <a:ext uri="{FF2B5EF4-FFF2-40B4-BE49-F238E27FC236}">
                <a16:creationId xmlns:a16="http://schemas.microsoft.com/office/drawing/2014/main" id="{CC6236FB-567C-D44C-01A6-EDA0817E830A}"/>
              </a:ext>
            </a:extLst>
          </p:cNvPr>
          <p:cNvSpPr txBox="1"/>
          <p:nvPr/>
        </p:nvSpPr>
        <p:spPr>
          <a:xfrm>
            <a:off x="481405" y="814757"/>
            <a:ext cx="63605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요구사항 간 상충되는 것을 해결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개발 범위 파악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시스템 요구사항을 정제하여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소프트웨어 요구사항을 도출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92351-01B7-7712-F767-9328831499C0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058271C4-3843-AE89-FC2C-E074450AF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177B322-652F-B160-02D3-840D52124FBD}"/>
              </a:ext>
            </a:extLst>
          </p:cNvPr>
          <p:cNvGrpSpPr/>
          <p:nvPr/>
        </p:nvGrpSpPr>
        <p:grpSpPr>
          <a:xfrm>
            <a:off x="683821" y="1392186"/>
            <a:ext cx="5544331" cy="1648992"/>
            <a:chOff x="683821" y="1392186"/>
            <a:chExt cx="5544331" cy="1648992"/>
          </a:xfrm>
        </p:grpSpPr>
        <p:sp>
          <p:nvSpPr>
            <p:cNvPr id="77" name="자유형 17">
              <a:extLst>
                <a:ext uri="{FF2B5EF4-FFF2-40B4-BE49-F238E27FC236}">
                  <a16:creationId xmlns:a16="http://schemas.microsoft.com/office/drawing/2014/main" id="{DECC1DEC-FC92-58F6-A4D8-54DB4F2ADD24}"/>
                </a:ext>
              </a:extLst>
            </p:cNvPr>
            <p:cNvSpPr/>
            <p:nvPr/>
          </p:nvSpPr>
          <p:spPr>
            <a:xfrm rot="16200000">
              <a:off x="745932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6865A2B-DB45-53B4-CD6F-3FA197642A73}"/>
                </a:ext>
              </a:extLst>
            </p:cNvPr>
            <p:cNvGrpSpPr/>
            <p:nvPr/>
          </p:nvGrpSpPr>
          <p:grpSpPr>
            <a:xfrm>
              <a:off x="761756" y="1505145"/>
              <a:ext cx="968058" cy="1080939"/>
              <a:chOff x="2139641" y="3125970"/>
              <a:chExt cx="1364754" cy="1523891"/>
            </a:xfrm>
          </p:grpSpPr>
          <p:sp>
            <p:nvSpPr>
              <p:cNvPr id="100" name="육각형 99">
                <a:extLst>
                  <a:ext uri="{FF2B5EF4-FFF2-40B4-BE49-F238E27FC236}">
                    <a16:creationId xmlns:a16="http://schemas.microsoft.com/office/drawing/2014/main" id="{61005677-4D9B-62E0-E573-10125BFB1A61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06ED0F-2624-12A3-50B9-575F21998757}"/>
                  </a:ext>
                </a:extLst>
              </p:cNvPr>
              <p:cNvSpPr/>
              <p:nvPr/>
            </p:nvSpPr>
            <p:spPr>
              <a:xfrm>
                <a:off x="2139641" y="3706120"/>
                <a:ext cx="1364754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기획</a:t>
                </a: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9DB786C-B927-1BC0-34E6-C5A3F1C95F85}"/>
                </a:ext>
              </a:extLst>
            </p:cNvPr>
            <p:cNvGrpSpPr/>
            <p:nvPr/>
          </p:nvGrpSpPr>
          <p:grpSpPr>
            <a:xfrm>
              <a:off x="1854985" y="1505145"/>
              <a:ext cx="1004706" cy="1080939"/>
              <a:chOff x="2132278" y="3125970"/>
              <a:chExt cx="1416419" cy="1523891"/>
            </a:xfrm>
          </p:grpSpPr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E79C57BF-C778-7BC2-61FA-141D6328230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ED84234-FDE9-CB33-0393-1C4BB80A18D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설계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자유형 25">
              <a:extLst>
                <a:ext uri="{FF2B5EF4-FFF2-40B4-BE49-F238E27FC236}">
                  <a16:creationId xmlns:a16="http://schemas.microsoft.com/office/drawing/2014/main" id="{6410F6FD-D220-AF99-D69A-44F1D0F234F3}"/>
                </a:ext>
              </a:extLst>
            </p:cNvPr>
            <p:cNvSpPr/>
            <p:nvPr/>
          </p:nvSpPr>
          <p:spPr>
            <a:xfrm rot="5400000">
              <a:off x="1844385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50B95E95-02EB-3EBF-5338-81F825594D6C}"/>
                </a:ext>
              </a:extLst>
            </p:cNvPr>
            <p:cNvSpPr/>
            <p:nvPr/>
          </p:nvSpPr>
          <p:spPr>
            <a:xfrm rot="16200000">
              <a:off x="2947198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0567A2-BF13-B658-E8C7-E77AEF172676}"/>
                </a:ext>
              </a:extLst>
            </p:cNvPr>
            <p:cNvGrpSpPr/>
            <p:nvPr/>
          </p:nvGrpSpPr>
          <p:grpSpPr>
            <a:xfrm>
              <a:off x="2974585" y="1519584"/>
              <a:ext cx="938826" cy="1080939"/>
              <a:chOff x="2155941" y="3146326"/>
              <a:chExt cx="1323542" cy="1523891"/>
            </a:xfrm>
          </p:grpSpPr>
          <p:sp>
            <p:nvSpPr>
              <p:cNvPr id="96" name="육각형 95">
                <a:extLst>
                  <a:ext uri="{FF2B5EF4-FFF2-40B4-BE49-F238E27FC236}">
                    <a16:creationId xmlns:a16="http://schemas.microsoft.com/office/drawing/2014/main" id="{9E2D044C-5071-5873-8609-B34A49EFAD77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7EE28F9-DEBF-EC42-9C00-057C31479C56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화면구현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9B094E1-4E4C-F1C8-DD0F-B907AA22F898}"/>
                </a:ext>
              </a:extLst>
            </p:cNvPr>
            <p:cNvGrpSpPr/>
            <p:nvPr/>
          </p:nvGrpSpPr>
          <p:grpSpPr>
            <a:xfrm>
              <a:off x="4081647" y="1505145"/>
              <a:ext cx="938826" cy="1080939"/>
              <a:chOff x="2168084" y="3125970"/>
              <a:chExt cx="1323542" cy="1523891"/>
            </a:xfrm>
          </p:grpSpPr>
          <p:sp>
            <p:nvSpPr>
              <p:cNvPr id="94" name="육각형 93">
                <a:extLst>
                  <a:ext uri="{FF2B5EF4-FFF2-40B4-BE49-F238E27FC236}">
                    <a16:creationId xmlns:a16="http://schemas.microsoft.com/office/drawing/2014/main" id="{41E8D865-F5B5-6C4B-9927-4A2EEF1570EF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7FB523-A54C-DAA9-9B73-B644506DE20D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기능구현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자유형 33">
              <a:extLst>
                <a:ext uri="{FF2B5EF4-FFF2-40B4-BE49-F238E27FC236}">
                  <a16:creationId xmlns:a16="http://schemas.microsoft.com/office/drawing/2014/main" id="{CC484642-5239-9927-6336-1D39BE0E9A21}"/>
                </a:ext>
              </a:extLst>
            </p:cNvPr>
            <p:cNvSpPr/>
            <p:nvPr/>
          </p:nvSpPr>
          <p:spPr>
            <a:xfrm rot="5400000">
              <a:off x="4045650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 34">
              <a:extLst>
                <a:ext uri="{FF2B5EF4-FFF2-40B4-BE49-F238E27FC236}">
                  <a16:creationId xmlns:a16="http://schemas.microsoft.com/office/drawing/2014/main" id="{2EE01F0F-67AE-EA81-C711-DAA251DEAD82}"/>
                </a:ext>
              </a:extLst>
            </p:cNvPr>
            <p:cNvSpPr/>
            <p:nvPr/>
          </p:nvSpPr>
          <p:spPr>
            <a:xfrm rot="16200000">
              <a:off x="5155220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1BF530A-429F-C4BE-9731-937C268D0199}"/>
                </a:ext>
              </a:extLst>
            </p:cNvPr>
            <p:cNvGrpSpPr/>
            <p:nvPr/>
          </p:nvGrpSpPr>
          <p:grpSpPr>
            <a:xfrm>
              <a:off x="5180098" y="1519584"/>
              <a:ext cx="1003390" cy="1080939"/>
              <a:chOff x="2152406" y="3143662"/>
              <a:chExt cx="1414563" cy="1523891"/>
            </a:xfrm>
          </p:grpSpPr>
          <p:sp>
            <p:nvSpPr>
              <p:cNvPr id="92" name="육각형 91">
                <a:extLst>
                  <a:ext uri="{FF2B5EF4-FFF2-40B4-BE49-F238E27FC236}">
                    <a16:creationId xmlns:a16="http://schemas.microsoft.com/office/drawing/2014/main" id="{53D57379-5751-87BC-EA20-2285E20440B4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88AEB9D-9684-B134-118B-AE964D72A891}"/>
                  </a:ext>
                </a:extLst>
              </p:cNvPr>
              <p:cNvSpPr/>
              <p:nvPr/>
            </p:nvSpPr>
            <p:spPr>
              <a:xfrm>
                <a:off x="2152406" y="3686031"/>
                <a:ext cx="1414563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테스트 </a:t>
                </a:r>
                <a:r>
                  <a:rPr lang="en-US" altLang="ko-KR" sz="1000" b="1" dirty="0">
                    <a:solidFill>
                      <a:srgbClr val="214867"/>
                    </a:solidFill>
                  </a:rPr>
                  <a:t>/ </a:t>
                </a:r>
                <a:r>
                  <a:rPr lang="ko-KR" altLang="en-US" sz="1000" b="1" dirty="0">
                    <a:solidFill>
                      <a:srgbClr val="214867"/>
                    </a:solidFill>
                  </a:rPr>
                  <a:t>배포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467878C-9A77-1DD1-6E92-14E9BDDDCB31}"/>
                </a:ext>
              </a:extLst>
            </p:cNvPr>
            <p:cNvSpPr/>
            <p:nvPr/>
          </p:nvSpPr>
          <p:spPr>
            <a:xfrm>
              <a:off x="3042369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HTML/CSS,JS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모서리가 둥근 직사각형 39">
              <a:extLst>
                <a:ext uri="{FF2B5EF4-FFF2-40B4-BE49-F238E27FC236}">
                  <a16:creationId xmlns:a16="http://schemas.microsoft.com/office/drawing/2014/main" id="{4E8F6ECC-CB78-A98D-24D6-B79BDADB8E9D}"/>
                </a:ext>
              </a:extLst>
            </p:cNvPr>
            <p:cNvSpPr/>
            <p:nvPr/>
          </p:nvSpPr>
          <p:spPr>
            <a:xfrm>
              <a:off x="4134640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JAVA, JSP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0CFB54C-6C52-7FB9-C469-8E34FFFD6930}"/>
              </a:ext>
            </a:extLst>
          </p:cNvPr>
          <p:cNvGrpSpPr/>
          <p:nvPr/>
        </p:nvGrpSpPr>
        <p:grpSpPr>
          <a:xfrm>
            <a:off x="1233085" y="581077"/>
            <a:ext cx="4442450" cy="821249"/>
            <a:chOff x="3040093" y="1134284"/>
            <a:chExt cx="7030219" cy="1211695"/>
          </a:xfrm>
        </p:grpSpPr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D646A29D-C8C2-307A-3E1A-1FF48A5021D5}"/>
                </a:ext>
              </a:extLst>
            </p:cNvPr>
            <p:cNvSpPr/>
            <p:nvPr/>
          </p:nvSpPr>
          <p:spPr>
            <a:xfrm rot="5400000">
              <a:off x="4562045" y="352820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왼쪽 대괄호 130">
              <a:extLst>
                <a:ext uri="{FF2B5EF4-FFF2-40B4-BE49-F238E27FC236}">
                  <a16:creationId xmlns:a16="http://schemas.microsoft.com/office/drawing/2014/main" id="{B428DB13-4C0D-6167-E41B-7031992984FC}"/>
                </a:ext>
              </a:extLst>
            </p:cNvPr>
            <p:cNvSpPr/>
            <p:nvPr/>
          </p:nvSpPr>
          <p:spPr>
            <a:xfrm rot="5400000">
              <a:off x="8077154" y="352822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타원 47">
              <a:extLst>
                <a:ext uri="{FF2B5EF4-FFF2-40B4-BE49-F238E27FC236}">
                  <a16:creationId xmlns:a16="http://schemas.microsoft.com/office/drawing/2014/main" id="{01C5A82D-D5DE-397D-00BA-E2C6DCF442E2}"/>
                </a:ext>
              </a:extLst>
            </p:cNvPr>
            <p:cNvSpPr/>
            <p:nvPr/>
          </p:nvSpPr>
          <p:spPr>
            <a:xfrm>
              <a:off x="5514752" y="1134284"/>
              <a:ext cx="2052871" cy="332001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635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  <a:latin typeface="+mn-ea"/>
                </a:rPr>
                <a:t>작업분류체계</a:t>
              </a:r>
              <a:r>
                <a:rPr lang="en-US" altLang="ko-KR" sz="900" b="1" dirty="0">
                  <a:solidFill>
                    <a:prstClr val="white"/>
                  </a:solidFill>
                  <a:latin typeface="+mn-ea"/>
                </a:rPr>
                <a:t>(WBS</a:t>
              </a:r>
              <a:r>
                <a:rPr lang="en-US" altLang="ko-KR" sz="800" b="1" dirty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2FC2E38-9D45-5C34-B975-8B95CBCCE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6459" y="1466287"/>
              <a:ext cx="0" cy="424924"/>
            </a:xfrm>
            <a:prstGeom prst="line">
              <a:avLst/>
            </a:prstGeom>
            <a:ln w="6350"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F1557BC-2121-C4DA-6617-71ECD7F9275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AD6599-E5AD-5B41-5A32-2C7F4A64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5059"/>
              </p:ext>
            </p:extLst>
          </p:nvPr>
        </p:nvGraphicFramePr>
        <p:xfrm>
          <a:off x="3311971" y="143694"/>
          <a:ext cx="3477449" cy="3384915"/>
        </p:xfrm>
        <a:graphic>
          <a:graphicData uri="http://schemas.openxmlformats.org/drawingml/2006/table">
            <a:tbl>
              <a:tblPr/>
              <a:tblGrid>
                <a:gridCol w="269125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1156241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355096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370048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358834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568155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8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기획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정의서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ERD,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스토리보드 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8634" marT="7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기능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로그인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구분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약관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일반 회원가입 기능 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판매자 회원가입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보기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장바구니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주문하기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주문완료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상품현황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상품등록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기능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4.4.6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수정기능구현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4.4.8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등록기능구현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목록기능구현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</a:t>
                      </a:r>
                      <a:r>
                        <a:rPr lang="en-US" altLang="ko-KR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답변기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481B9B-092B-E4DF-08BB-0978282F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9113"/>
              </p:ext>
            </p:extLst>
          </p:nvPr>
        </p:nvGraphicFramePr>
        <p:xfrm>
          <a:off x="74907" y="1562653"/>
          <a:ext cx="3114685" cy="1962186"/>
        </p:xfrm>
        <a:graphic>
          <a:graphicData uri="http://schemas.openxmlformats.org/drawingml/2006/table">
            <a:tbl>
              <a:tblPr/>
              <a:tblGrid>
                <a:gridCol w="241051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1035625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358228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331444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508884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9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365" marR="46365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90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768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44171"/>
              </p:ext>
            </p:extLst>
          </p:nvPr>
        </p:nvGraphicFramePr>
        <p:xfrm>
          <a:off x="143619" y="647750"/>
          <a:ext cx="6646300" cy="2963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5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4763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25453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6738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55203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1027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정의서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ERD,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설계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스토리보드 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JS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9472"/>
              </p:ext>
            </p:extLst>
          </p:nvPr>
        </p:nvGraphicFramePr>
        <p:xfrm>
          <a:off x="143619" y="647750"/>
          <a:ext cx="6646281" cy="2963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4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3006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07888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511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0076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397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</a:t>
                      </a:r>
                      <a:r>
                        <a:rPr lang="ko-KR" altLang="en-US" sz="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인 기능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 err="1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4.2.2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구분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약관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일반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4.2.5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판매자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목록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보기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장바구니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주문하기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주문완료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99113"/>
              </p:ext>
            </p:extLst>
          </p:nvPr>
        </p:nvGraphicFramePr>
        <p:xfrm>
          <a:off x="143619" y="851673"/>
          <a:ext cx="6649182" cy="2736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94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5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5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메인 기능 구현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i="0" u="none" strike="noStrike" noProof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sz="7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상품현황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상품등록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수정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보기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등록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답변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7492"/>
              </p:ext>
            </p:extLst>
          </p:nvPr>
        </p:nvGraphicFramePr>
        <p:xfrm>
          <a:off x="143619" y="791766"/>
          <a:ext cx="6649168" cy="273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88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4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0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3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보기 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 </a:t>
                      </a:r>
                      <a:r>
                        <a:rPr lang="ko-KR" sz="700" b="0" i="0" u="none" strike="noStrike" noProof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보기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기능 구현</a:t>
                      </a:r>
                      <a:endParaRPr lang="ko-KR" sz="700" b="0" i="0" u="none" strike="noStrike" noProof="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문의하기 쓰기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메인 기능 구현</a:t>
                      </a: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altLang="ko-KR" sz="700" baseline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2022-12-23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계획서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QC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및 피드백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66703"/>
              </p:ext>
            </p:extLst>
          </p:nvPr>
        </p:nvGraphicFramePr>
        <p:xfrm>
          <a:off x="143619" y="739502"/>
          <a:ext cx="6553228" cy="1348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017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24819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70602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92676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731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58038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3076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WBS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TASK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작업자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상태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시작일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종료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산출물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700" b="1">
                        <a:solidFill>
                          <a:schemeClr val="bg1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6.1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실서버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이관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김동근</a:t>
                      </a: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Completed</a:t>
                      </a:r>
                    </a:p>
                    <a:p>
                      <a:pPr lvl="0" algn="ctr">
                        <a:buNone/>
                      </a:pPr>
                      <a:endParaRPr lang="en-US" altLang="ko-KR" sz="700" b="0">
                        <a:solidFill>
                          <a:srgbClr val="FF0000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2022-12-23</a:t>
                      </a: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6.2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이전 테스트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테스트 체크리스트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6.3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모니터링 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장애 대응 준비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시스템 교육훈련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완료 보고서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3030A-C9C0-B0B7-A332-AEB63638F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AE3-CB9C-74A5-B799-9BCE086B1FE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E273C-5202-D915-8CD8-A78842E9B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57BBD-5CCA-87AD-EB0C-823B20E6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3" y="156371"/>
            <a:ext cx="1714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D6CDA-8ABC-5C52-28F4-DB8AB7733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E75706-C635-228E-773B-5338DF16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7392"/>
              </p:ext>
            </p:extLst>
          </p:nvPr>
        </p:nvGraphicFramePr>
        <p:xfrm>
          <a:off x="3424409" y="145939"/>
          <a:ext cx="3343953" cy="3510522"/>
        </p:xfrm>
        <a:graphic>
          <a:graphicData uri="http://schemas.openxmlformats.org/drawingml/2006/table">
            <a:tbl>
              <a:tblPr/>
              <a:tblGrid>
                <a:gridCol w="184399">
                  <a:extLst>
                    <a:ext uri="{9D8B030D-6E8A-4147-A177-3AD203B41FA5}">
                      <a16:colId xmlns:a16="http://schemas.microsoft.com/office/drawing/2014/main" val="3291424557"/>
                    </a:ext>
                  </a:extLst>
                </a:gridCol>
                <a:gridCol w="788824">
                  <a:extLst>
                    <a:ext uri="{9D8B030D-6E8A-4147-A177-3AD203B41FA5}">
                      <a16:colId xmlns:a16="http://schemas.microsoft.com/office/drawing/2014/main" val="3988570694"/>
                    </a:ext>
                  </a:extLst>
                </a:gridCol>
                <a:gridCol w="273187">
                  <a:extLst>
                    <a:ext uri="{9D8B030D-6E8A-4147-A177-3AD203B41FA5}">
                      <a16:colId xmlns:a16="http://schemas.microsoft.com/office/drawing/2014/main" val="180956233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05009291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06210577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101225433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07366465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934563140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47426847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247253416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553919577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913817954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69564338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62839637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0726471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6977737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399123654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4041976990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980609058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848249586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527406387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36726428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93125642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54201105"/>
                    </a:ext>
                  </a:extLst>
                </a:gridCol>
              </a:tblGrid>
              <a:tr h="52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0269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272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8251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3716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6996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2685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설계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006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19819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9909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6442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715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1087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835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613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4013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2531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구분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8085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7808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7189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18601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567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8685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0124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5158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9939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44525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상품현황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788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51150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8230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4658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목록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19669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수정기능구현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0578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63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등록기능구현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84864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65571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답변기능구현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2927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7524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4894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279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5192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33606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문의하기쓰기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15625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48190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819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123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5694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8498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2065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791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52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986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17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3E999-1C15-D54B-A370-6757B14B95B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2087-20C4-7A19-1015-2E3433F01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2AF4-C513-6CCE-66BB-02F87D99D742}"/>
              </a:ext>
            </a:extLst>
          </p:cNvPr>
          <p:cNvSpPr/>
          <p:nvPr/>
        </p:nvSpPr>
        <p:spPr>
          <a:xfrm>
            <a:off x="5328195" y="231542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Kmarket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E8918-D3F4-F95E-3CA0-60C237668351}"/>
              </a:ext>
            </a:extLst>
          </p:cNvPr>
          <p:cNvSpPr/>
          <p:nvPr/>
        </p:nvSpPr>
        <p:spPr>
          <a:xfrm>
            <a:off x="3889125" y="23154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13827-044E-3D11-3FF5-96B2A2B0E23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753221" y="359718"/>
            <a:ext cx="574974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328195" y="487894"/>
            <a:ext cx="1296144" cy="3114274"/>
            <a:chOff x="5328195" y="487894"/>
            <a:chExt cx="1296144" cy="31142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6DD93A-498D-D07C-B7A2-41EE101AAB28}"/>
                </a:ext>
              </a:extLst>
            </p:cNvPr>
            <p:cNvSpPr/>
            <p:nvPr/>
          </p:nvSpPr>
          <p:spPr>
            <a:xfrm>
              <a:off x="532819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6F7BEE-0C7F-52D0-CFD5-1B3E76A2DE17}"/>
                </a:ext>
              </a:extLst>
            </p:cNvPr>
            <p:cNvSpPr/>
            <p:nvPr/>
          </p:nvSpPr>
          <p:spPr>
            <a:xfrm>
              <a:off x="5760243" y="14605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상품목록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E57D7E-7D76-8677-20E1-9D6EFD2C3108}"/>
                </a:ext>
              </a:extLst>
            </p:cNvPr>
            <p:cNvSpPr/>
            <p:nvPr/>
          </p:nvSpPr>
          <p:spPr>
            <a:xfrm>
              <a:off x="5760243" y="193186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상품보기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ADE0DD-AF23-4461-8DAA-7E73E79D775F}"/>
                </a:ext>
              </a:extLst>
            </p:cNvPr>
            <p:cNvSpPr/>
            <p:nvPr/>
          </p:nvSpPr>
          <p:spPr>
            <a:xfrm>
              <a:off x="5760243" y="2403182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장바구니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3DBE35-4D96-A2DE-20A1-7EE8EB348E9E}"/>
                </a:ext>
              </a:extLst>
            </p:cNvPr>
            <p:cNvSpPr/>
            <p:nvPr/>
          </p:nvSpPr>
          <p:spPr>
            <a:xfrm>
              <a:off x="5760243" y="28744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BBC9C-7C59-4083-BE90-E36C608E4F6E}"/>
                </a:ext>
              </a:extLst>
            </p:cNvPr>
            <p:cNvSpPr/>
            <p:nvPr/>
          </p:nvSpPr>
          <p:spPr>
            <a:xfrm>
              <a:off x="5760243" y="334581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주문완료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82D560-B8D2-32C0-226B-833843F1C10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760243" y="487894"/>
              <a:ext cx="0" cy="59190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1807EED-4F91-CB0E-940C-49C7A5E3C4E7}"/>
                </a:ext>
              </a:extLst>
            </p:cNvPr>
            <p:cNvCxnSpPr/>
            <p:nvPr/>
          </p:nvCxnSpPr>
          <p:spPr>
            <a:xfrm>
              <a:off x="5544219" y="1336150"/>
              <a:ext cx="0" cy="2119912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364610-98C1-BF31-C334-B7ACA49BD6B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544219" y="1588726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9356765-DBDB-78E4-2573-BED1AEE0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087910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7228794-BE50-0893-E5B0-F7A905CBD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551639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26B47DB-DAE0-6578-76C0-1D18A005A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02401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2B75E5-2910-724A-B7CF-5EEA14562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45132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8853" y="1336150"/>
            <a:ext cx="2789451" cy="2217559"/>
            <a:chOff x="68853" y="1336150"/>
            <a:chExt cx="2789451" cy="221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5F57CF-8DA5-5157-68C2-04304F13CDAC}"/>
                </a:ext>
              </a:extLst>
            </p:cNvPr>
            <p:cNvSpPr/>
            <p:nvPr/>
          </p:nvSpPr>
          <p:spPr>
            <a:xfrm>
              <a:off x="1467965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공지사항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6E0D55-C706-CF9D-688B-300B98973A47}"/>
                </a:ext>
              </a:extLst>
            </p:cNvPr>
            <p:cNvSpPr/>
            <p:nvPr/>
          </p:nvSpPr>
          <p:spPr>
            <a:xfrm>
              <a:off x="1031530" y="2673555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문의하기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D0B391-0C97-2E2A-EDD6-C316C480762B}"/>
                </a:ext>
              </a:extLst>
            </p:cNvPr>
            <p:cNvSpPr/>
            <p:nvPr/>
          </p:nvSpPr>
          <p:spPr>
            <a:xfrm>
              <a:off x="351269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rgbClr val="665653"/>
                  </a:solidFill>
                </a:rPr>
                <a:t>자주묻는질문</a:t>
              </a:r>
              <a:endParaRPr lang="ko-KR" altLang="en-US" sz="800" dirty="0">
                <a:solidFill>
                  <a:srgbClr val="665653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E51611-7509-6B79-833A-696126902DF0}"/>
                </a:ext>
              </a:extLst>
            </p:cNvPr>
            <p:cNvSpPr/>
            <p:nvPr/>
          </p:nvSpPr>
          <p:spPr>
            <a:xfrm>
              <a:off x="1031530" y="3297357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8EC024-634D-1F09-736D-3E456CEC1912}"/>
                </a:ext>
              </a:extLst>
            </p:cNvPr>
            <p:cNvSpPr/>
            <p:nvPr/>
          </p:nvSpPr>
          <p:spPr>
            <a:xfrm>
              <a:off x="68853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A5272C-EE08-5A98-4870-B8E8D4D81C87}"/>
                </a:ext>
              </a:extLst>
            </p:cNvPr>
            <p:cNvSpPr/>
            <p:nvPr/>
          </p:nvSpPr>
          <p:spPr>
            <a:xfrm>
              <a:off x="1674352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EDFAD0-63A9-5680-8CDD-961E44DE917C}"/>
                </a:ext>
              </a:extLst>
            </p:cNvPr>
            <p:cNvSpPr/>
            <p:nvPr/>
          </p:nvSpPr>
          <p:spPr>
            <a:xfrm>
              <a:off x="1675104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572F28-55BF-F2F9-5B75-C91EF439BEB6}"/>
                </a:ext>
              </a:extLst>
            </p:cNvPr>
            <p:cNvSpPr/>
            <p:nvPr/>
          </p:nvSpPr>
          <p:spPr>
            <a:xfrm>
              <a:off x="112836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1691585-F839-D88E-2869-8CDF56B2661F}"/>
                </a:ext>
              </a:extLst>
            </p:cNvPr>
            <p:cNvSpPr/>
            <p:nvPr/>
          </p:nvSpPr>
          <p:spPr>
            <a:xfrm>
              <a:off x="113588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04AB26-9389-61F8-8C51-442A3B74D516}"/>
                </a:ext>
              </a:extLst>
            </p:cNvPr>
            <p:cNvSpPr/>
            <p:nvPr/>
          </p:nvSpPr>
          <p:spPr>
            <a:xfrm>
              <a:off x="1994208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쓰기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D4AA8F-CD7F-6835-3C19-9C1C0C12C697}"/>
                </a:ext>
              </a:extLst>
            </p:cNvPr>
            <p:cNvCxnSpPr/>
            <p:nvPr/>
          </p:nvCxnSpPr>
          <p:spPr>
            <a:xfrm>
              <a:off x="1367755" y="1336150"/>
              <a:ext cx="0" cy="132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504EA3-2079-7320-5343-0B28D1F45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24890" y="1734666"/>
              <a:ext cx="2243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78FF3F-98DE-0489-87CD-81A4A11413E2}"/>
                </a:ext>
              </a:extLst>
            </p:cNvPr>
            <p:cNvCxnSpPr/>
            <p:nvPr/>
          </p:nvCxnSpPr>
          <p:spPr>
            <a:xfrm>
              <a:off x="1103082" y="1862842"/>
              <a:ext cx="0" cy="58510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B61AEB-0ED2-5D5B-ED89-22F959880F2B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976932" y="208697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AA327B7-CCB1-A06D-58F1-ADF0C79CB7F7}"/>
                </a:ext>
              </a:extLst>
            </p:cNvPr>
            <p:cNvCxnSpPr/>
            <p:nvPr/>
          </p:nvCxnSpPr>
          <p:spPr>
            <a:xfrm>
              <a:off x="979762" y="243942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FA44FEA-4DCF-5102-75B7-06564757B267}"/>
                </a:ext>
              </a:extLst>
            </p:cNvPr>
            <p:cNvCxnSpPr/>
            <p:nvPr/>
          </p:nvCxnSpPr>
          <p:spPr>
            <a:xfrm>
              <a:off x="1583779" y="1862842"/>
              <a:ext cx="0" cy="57658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EB115DC-B89B-C8C9-94EC-C1E074E16345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1583779" y="2086977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F1A4D93-B075-42A1-0A6E-DE2049EB2441}"/>
                </a:ext>
              </a:extLst>
            </p:cNvPr>
            <p:cNvCxnSpPr/>
            <p:nvPr/>
          </p:nvCxnSpPr>
          <p:spPr>
            <a:xfrm flipH="1">
              <a:off x="1583778" y="2437254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6916BB3-02C6-609F-37F8-51DC360722FC}"/>
                </a:ext>
              </a:extLst>
            </p:cNvPr>
            <p:cNvCxnSpPr>
              <a:stCxn id="27" idx="2"/>
              <a:endCxn id="34" idx="0"/>
            </p:cNvCxnSpPr>
            <p:nvPr/>
          </p:nvCxnSpPr>
          <p:spPr>
            <a:xfrm>
              <a:off x="1463578" y="2929907"/>
              <a:ext cx="0" cy="36745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37F2402-A892-6EA2-8CB8-8FC4AACB30C1}"/>
                </a:ext>
              </a:extLst>
            </p:cNvPr>
            <p:cNvCxnSpPr/>
            <p:nvPr/>
          </p:nvCxnSpPr>
          <p:spPr>
            <a:xfrm>
              <a:off x="500901" y="3130850"/>
              <a:ext cx="20016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987241D-039C-BB86-8E26-4FAB55FF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1" y="3127675"/>
              <a:ext cx="0" cy="16507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AD6F3-8395-3CEB-2B3F-109174665D5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60615" y="787532"/>
            <a:ext cx="1799604" cy="2086665"/>
            <a:chOff x="3960615" y="787532"/>
            <a:chExt cx="1799604" cy="2086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DE5CCB-D687-B3C7-5724-E7F2994DB446}"/>
                </a:ext>
              </a:extLst>
            </p:cNvPr>
            <p:cNvSpPr/>
            <p:nvPr/>
          </p:nvSpPr>
          <p:spPr>
            <a:xfrm>
              <a:off x="396061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BE4AA7-42E8-BFEB-880A-54F779B70D53}"/>
                </a:ext>
              </a:extLst>
            </p:cNvPr>
            <p:cNvSpPr/>
            <p:nvPr/>
          </p:nvSpPr>
          <p:spPr>
            <a:xfrm>
              <a:off x="4392663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로그인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58A623-34CF-8882-1794-E56E264A9D66}"/>
                </a:ext>
              </a:extLst>
            </p:cNvPr>
            <p:cNvSpPr/>
            <p:nvPr/>
          </p:nvSpPr>
          <p:spPr>
            <a:xfrm>
              <a:off x="4392663" y="21160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약관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E2F093-2C21-E1E4-0176-99470A2F4ECF}"/>
                </a:ext>
              </a:extLst>
            </p:cNvPr>
            <p:cNvSpPr/>
            <p:nvPr/>
          </p:nvSpPr>
          <p:spPr>
            <a:xfrm>
              <a:off x="4392663" y="261784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회원가입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02E120-E727-F7BB-E91F-1D7400054F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51" y="787532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2F98E65-2108-6F64-1B38-F0670783EC03}"/>
                </a:ext>
              </a:extLst>
            </p:cNvPr>
            <p:cNvCxnSpPr/>
            <p:nvPr/>
          </p:nvCxnSpPr>
          <p:spPr>
            <a:xfrm>
              <a:off x="4210762" y="1323748"/>
              <a:ext cx="0" cy="141223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242A88E-45E6-1CA1-D1D4-D98665690CF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10762" y="1742431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FD5CD63-5FF2-762D-DD70-BAFE5E20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231926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EE03488-3917-1279-FCF9-E1B0560DE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735338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392251" y="787532"/>
              <a:ext cx="1367968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502567" y="787532"/>
            <a:ext cx="1889684" cy="2519261"/>
            <a:chOff x="2502567" y="787532"/>
            <a:chExt cx="1889684" cy="25192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F632DA-DE32-5810-AA42-6EDE5958A2FC}"/>
                </a:ext>
              </a:extLst>
            </p:cNvPr>
            <p:cNvSpPr/>
            <p:nvPr/>
          </p:nvSpPr>
          <p:spPr>
            <a:xfrm>
              <a:off x="2502567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관리자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E2E7D0-FBB9-C706-11DB-7A990326D07A}"/>
                </a:ext>
              </a:extLst>
            </p:cNvPr>
            <p:cNvSpPr/>
            <p:nvPr/>
          </p:nvSpPr>
          <p:spPr>
            <a:xfrm>
              <a:off x="2941324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7FC1E4-E0EF-CD3E-F9B6-D95FF7DFBC6D}"/>
                </a:ext>
              </a:extLst>
            </p:cNvPr>
            <p:cNvSpPr/>
            <p:nvPr/>
          </p:nvSpPr>
          <p:spPr>
            <a:xfrm>
              <a:off x="2941324" y="2115168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4045B4-4026-B23C-9EA1-55FC71F8FE9C}"/>
                </a:ext>
              </a:extLst>
            </p:cNvPr>
            <p:cNvSpPr/>
            <p:nvPr/>
          </p:nvSpPr>
          <p:spPr>
            <a:xfrm>
              <a:off x="3240964" y="2548504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관리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431E3D-8D6F-870E-9FCE-2EDD7FC7DCB5}"/>
                </a:ext>
              </a:extLst>
            </p:cNvPr>
            <p:cNvSpPr/>
            <p:nvPr/>
          </p:nvSpPr>
          <p:spPr>
            <a:xfrm>
              <a:off x="3247673" y="30363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등록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39B6CC-3C77-2EB4-6358-93092D8DA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912" y="787532"/>
              <a:ext cx="412" cy="292266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BBEBB29-71F3-6C97-D5E8-DB0AA692D362}"/>
                </a:ext>
              </a:extLst>
            </p:cNvPr>
            <p:cNvCxnSpPr/>
            <p:nvPr/>
          </p:nvCxnSpPr>
          <p:spPr>
            <a:xfrm>
              <a:off x="2735907" y="1323748"/>
              <a:ext cx="0" cy="90817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8AA4847-70A1-3E06-3BFA-2BDF390F6605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2735907" y="1742431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887E6EE-051B-2AA6-41D9-D43F4194E2A3}"/>
                </a:ext>
              </a:extLst>
            </p:cNvPr>
            <p:cNvCxnSpPr/>
            <p:nvPr/>
          </p:nvCxnSpPr>
          <p:spPr>
            <a:xfrm flipH="1">
              <a:off x="2738716" y="2225768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3B96B22-7303-2A7B-49FF-87CF0F8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47" y="2367983"/>
              <a:ext cx="0" cy="800047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6820080-D6A4-939C-BCFA-C70AB5108D4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3095947" y="2673555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F2331C2-DC2E-9A7C-36FA-B342EBF149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5947" y="3166347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02D6EEE-F20E-CAB8-9BBD-C73FB5B9F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567" y="3127675"/>
              <a:ext cx="0" cy="17911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940912" y="787532"/>
              <a:ext cx="145133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26703" y="787532"/>
            <a:ext cx="2814209" cy="540450"/>
            <a:chOff x="126703" y="787532"/>
            <a:chExt cx="2814209" cy="5404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37743-BEF4-CD46-4E43-3D9E082348CC}"/>
                </a:ext>
              </a:extLst>
            </p:cNvPr>
            <p:cNvSpPr/>
            <p:nvPr/>
          </p:nvSpPr>
          <p:spPr>
            <a:xfrm>
              <a:off x="1215365" y="1071630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고객센터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C897EE-1984-2034-F178-44D0E3310714}"/>
                </a:ext>
              </a:extLst>
            </p:cNvPr>
            <p:cNvSpPr/>
            <p:nvPr/>
          </p:nvSpPr>
          <p:spPr>
            <a:xfrm>
              <a:off x="126703" y="106739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19D38A-0B77-6690-C78D-A06BEA265A3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647413" y="791766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AEE2F2-FAE5-99CB-40FC-F045B1850C9C}"/>
                </a:ext>
              </a:extLst>
            </p:cNvPr>
            <p:cNvCxnSpPr>
              <a:stCxn id="12" idx="1"/>
              <a:endCxn id="30" idx="3"/>
            </p:cNvCxnSpPr>
            <p:nvPr/>
          </p:nvCxnSpPr>
          <p:spPr>
            <a:xfrm flipH="1" flipV="1">
              <a:off x="990799" y="1195572"/>
              <a:ext cx="2245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647413" y="787532"/>
              <a:ext cx="129349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14EDD51-96B0-AD7B-3291-39EE64E28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4899BB-6122-6265-4852-E8292A26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5" y="58084"/>
            <a:ext cx="4536504" cy="36112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FCF2A2-58FA-E9CB-EC6B-177E2E486B0C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F930E-B6BF-0183-970C-078ACF4D4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E44760-9927-2FF1-1352-AB714611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821"/>
              </p:ext>
            </p:extLst>
          </p:nvPr>
        </p:nvGraphicFramePr>
        <p:xfrm>
          <a:off x="3311971" y="41606"/>
          <a:ext cx="3528392" cy="3672404"/>
        </p:xfrm>
        <a:graphic>
          <a:graphicData uri="http://schemas.openxmlformats.org/drawingml/2006/table">
            <a:tbl>
              <a:tblPr/>
              <a:tblGrid>
                <a:gridCol w="967097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163537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1397758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0262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026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8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5657B1-B667-1417-2019-BFF32E6B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1863"/>
              </p:ext>
            </p:extLst>
          </p:nvPr>
        </p:nvGraphicFramePr>
        <p:xfrm>
          <a:off x="71612" y="731790"/>
          <a:ext cx="3147781" cy="2984027"/>
        </p:xfrm>
        <a:graphic>
          <a:graphicData uri="http://schemas.openxmlformats.org/drawingml/2006/table">
            <a:tbl>
              <a:tblPr/>
              <a:tblGrid>
                <a:gridCol w="862775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038026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124698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0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0B53F-F3E8-9BB9-AEA1-E45D57C0F327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7043D-E762-747D-1D20-F0A12E69A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C0CAFA-8C38-8055-FE70-AEFEA4AB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628"/>
              </p:ext>
            </p:extLst>
          </p:nvPr>
        </p:nvGraphicFramePr>
        <p:xfrm>
          <a:off x="2459935" y="57838"/>
          <a:ext cx="4236411" cy="3614248"/>
        </p:xfrm>
        <a:graphic>
          <a:graphicData uri="http://schemas.openxmlformats.org/drawingml/2006/table">
            <a:tbl>
              <a:tblPr/>
              <a:tblGrid>
                <a:gridCol w="431686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441497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865335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652284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449293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10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105513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13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E5A78-40F5-B8A3-5513-F729B05E3426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15B813-0629-17B6-8520-50303883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77E2-ACE4-ED85-5E31-A6206F98CE25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639DC-66C9-FBF9-6F00-ACC0F07D9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403CA-20B9-0598-EAFF-7FE891824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3774"/>
            <a:ext cx="6911623" cy="3887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63F68-3A6D-B9C2-50D2-CD5CA34FAABF}"/>
              </a:ext>
            </a:extLst>
          </p:cNvPr>
          <p:cNvSpPr/>
          <p:nvPr/>
        </p:nvSpPr>
        <p:spPr>
          <a:xfrm>
            <a:off x="132394" y="1805072"/>
            <a:ext cx="793614" cy="277638"/>
          </a:xfrm>
          <a:prstGeom prst="rect">
            <a:avLst/>
          </a:prstGeom>
          <a:solidFill>
            <a:schemeClr val="bg1"/>
          </a:solidFill>
          <a:ln w="25400"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704F48"/>
                </a:solidFill>
              </a:rPr>
              <a:t>PROJECT</a:t>
            </a:r>
            <a:endParaRPr lang="ko-KR" altLang="en-US" sz="1200" b="1" dirty="0">
              <a:solidFill>
                <a:srgbClr val="704F48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A93C99-F7DD-78D5-A245-5BCF31D24DBB}"/>
              </a:ext>
            </a:extLst>
          </p:cNvPr>
          <p:cNvGrpSpPr/>
          <p:nvPr/>
        </p:nvGrpSpPr>
        <p:grpSpPr>
          <a:xfrm>
            <a:off x="844001" y="1368586"/>
            <a:ext cx="1998906" cy="988897"/>
            <a:chOff x="844001" y="1368586"/>
            <a:chExt cx="1998906" cy="9888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80EA9C-E8B3-B926-86A3-8F7E07C07FC5}"/>
                </a:ext>
              </a:extLst>
            </p:cNvPr>
            <p:cNvGrpSpPr/>
            <p:nvPr/>
          </p:nvGrpSpPr>
          <p:grpSpPr>
            <a:xfrm>
              <a:off x="926008" y="1368586"/>
              <a:ext cx="1579553" cy="571535"/>
              <a:chOff x="2464711" y="2163461"/>
              <a:chExt cx="3252069" cy="1326655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02FD156D-60BE-720D-A503-182D3BFCF533}"/>
                  </a:ext>
                </a:extLst>
              </p:cNvPr>
              <p:cNvSpPr/>
              <p:nvPr/>
            </p:nvSpPr>
            <p:spPr>
              <a:xfrm rot="16200000">
                <a:off x="3690274" y="146361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209F0D7-2813-5091-1A35-A522BEBA3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4711" y="3220115"/>
                <a:ext cx="0" cy="540000"/>
              </a:xfrm>
              <a:prstGeom prst="straightConnector1">
                <a:avLst/>
              </a:prstGeom>
              <a:ln w="25400">
                <a:solidFill>
                  <a:srgbClr val="704F48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F8B61B-2F68-65CB-EF9D-351542DFE539}"/>
                </a:ext>
              </a:extLst>
            </p:cNvPr>
            <p:cNvSpPr/>
            <p:nvPr/>
          </p:nvSpPr>
          <p:spPr>
            <a:xfrm>
              <a:off x="844001" y="1641453"/>
              <a:ext cx="1998906" cy="71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전자상거래 플랫폼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Kmarket</a:t>
              </a:r>
              <a:r>
                <a:rPr lang="en-US" altLang="ko-KR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종합 온라인 쇼핑몰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74A07A7-B67A-CDD9-48C4-7B6D16FCD5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751516" y="1469808"/>
              <a:ext cx="183876" cy="16302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B178DB-A6B6-C1F2-EC41-B6B027A3A7F1}"/>
              </a:ext>
            </a:extLst>
          </p:cNvPr>
          <p:cNvGrpSpPr/>
          <p:nvPr/>
        </p:nvGrpSpPr>
        <p:grpSpPr>
          <a:xfrm>
            <a:off x="2404536" y="1742352"/>
            <a:ext cx="1824653" cy="1061470"/>
            <a:chOff x="2404536" y="1742352"/>
            <a:chExt cx="1824653" cy="10614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9C6485A-3ACE-690E-46F3-90B0BB27B424}"/>
                </a:ext>
              </a:extLst>
            </p:cNvPr>
            <p:cNvGrpSpPr/>
            <p:nvPr/>
          </p:nvGrpSpPr>
          <p:grpSpPr>
            <a:xfrm>
              <a:off x="2404536" y="2074728"/>
              <a:ext cx="1695079" cy="729094"/>
              <a:chOff x="2408982" y="2388544"/>
              <a:chExt cx="1695079" cy="729094"/>
            </a:xfrm>
          </p:grpSpPr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29A1C80B-17DD-5726-B541-A3B8B25A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074" y="2835843"/>
                <a:ext cx="144925" cy="12683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오른쪽 대괄호 36">
                <a:extLst>
                  <a:ext uri="{FF2B5EF4-FFF2-40B4-BE49-F238E27FC236}">
                    <a16:creationId xmlns:a16="http://schemas.microsoft.com/office/drawing/2014/main" id="{1F43573D-EA96-A3E7-FB31-E6FBD285EB3E}"/>
                  </a:ext>
                </a:extLst>
              </p:cNvPr>
              <p:cNvSpPr/>
              <p:nvPr/>
            </p:nvSpPr>
            <p:spPr>
              <a:xfrm rot="5400000" flipV="1">
                <a:off x="2989196" y="2002773"/>
                <a:ext cx="630682" cy="159904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650E9C2-E285-7D5B-BF08-D69622BA0FF3}"/>
                  </a:ext>
                </a:extLst>
              </p:cNvPr>
              <p:cNvSpPr/>
              <p:nvPr/>
            </p:nvSpPr>
            <p:spPr>
              <a:xfrm flipV="1">
                <a:off x="2408982" y="2388544"/>
                <a:ext cx="196822" cy="19682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A86647-891A-7908-9BF2-981A2DA24C9D}"/>
                </a:ext>
              </a:extLst>
            </p:cNvPr>
            <p:cNvSpPr/>
            <p:nvPr/>
          </p:nvSpPr>
          <p:spPr>
            <a:xfrm>
              <a:off x="2515916" y="1742352"/>
              <a:ext cx="1713273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Http://43.201.35.110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:8080/Kmarket1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56A950-ED5D-F273-A676-91D228F71A09}"/>
              </a:ext>
            </a:extLst>
          </p:cNvPr>
          <p:cNvGrpSpPr/>
          <p:nvPr/>
        </p:nvGrpSpPr>
        <p:grpSpPr>
          <a:xfrm>
            <a:off x="4011551" y="1368584"/>
            <a:ext cx="2431028" cy="1737532"/>
            <a:chOff x="4011551" y="1368584"/>
            <a:chExt cx="2431028" cy="1737532"/>
          </a:xfrm>
        </p:grpSpPr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3CBE582B-1809-64A7-2301-2B762FAB6480}"/>
                </a:ext>
              </a:extLst>
            </p:cNvPr>
            <p:cNvSpPr/>
            <p:nvPr/>
          </p:nvSpPr>
          <p:spPr>
            <a:xfrm rot="16200000">
              <a:off x="4781437" y="691164"/>
              <a:ext cx="551675" cy="1906516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704F48"/>
              </a:solidFill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30AB22A-6CDC-2392-E31B-31FCB140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011489" y="1920260"/>
              <a:ext cx="0" cy="811778"/>
            </a:xfrm>
            <a:prstGeom prst="straightConnector1">
              <a:avLst/>
            </a:prstGeom>
            <a:ln w="25400">
              <a:solidFill>
                <a:srgbClr val="704F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16084-F200-CCE4-7AD3-EF788168E4FA}"/>
                </a:ext>
              </a:extLst>
            </p:cNvPr>
            <p:cNvSpPr/>
            <p:nvPr/>
          </p:nvSpPr>
          <p:spPr>
            <a:xfrm flipV="1">
              <a:off x="4011551" y="1820240"/>
              <a:ext cx="196822" cy="19682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6365AE-E859-09AA-3FAF-2674CD42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702" y="1469808"/>
              <a:ext cx="139144" cy="18362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548503-E37B-067A-85A4-A4821148EE23}"/>
                </a:ext>
              </a:extLst>
            </p:cNvPr>
            <p:cNvSpPr/>
            <p:nvPr/>
          </p:nvSpPr>
          <p:spPr>
            <a:xfrm>
              <a:off x="4300838" y="1830992"/>
              <a:ext cx="1599048" cy="32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2022.12.05 ~ 2022.12.23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95CCCA-2842-24C6-CE53-B01AB9A6F7E3}"/>
                </a:ext>
              </a:extLst>
            </p:cNvPr>
            <p:cNvSpPr/>
            <p:nvPr/>
          </p:nvSpPr>
          <p:spPr>
            <a:xfrm>
              <a:off x="5578487" y="2803822"/>
              <a:ext cx="864092" cy="3022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704F48"/>
                  </a:solidFill>
                </a:rPr>
                <a:t>GOAL</a:t>
              </a:r>
              <a:endParaRPr lang="ko-KR" altLang="en-US" sz="1200" b="1" dirty="0">
                <a:solidFill>
                  <a:srgbClr val="704F48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03453E-1567-CDCE-170D-76840AF8937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367BECA-01B1-4512-BC8E-C54A5FE5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377027"/>
            <a:ext cx="1240245" cy="33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0175B98-766A-143B-6A1F-FF1DEA6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7" name="object 15">
            <a:extLst>
              <a:ext uri="{FF2B5EF4-FFF2-40B4-BE49-F238E27FC236}">
                <a16:creationId xmlns:a16="http://schemas.microsoft.com/office/drawing/2014/main" id="{4A9493F9-9313-8D4D-8903-247613F1CE75}"/>
              </a:ext>
            </a:extLst>
          </p:cNvPr>
          <p:cNvSpPr txBox="1"/>
          <p:nvPr/>
        </p:nvSpPr>
        <p:spPr>
          <a:xfrm>
            <a:off x="407781" y="759321"/>
            <a:ext cx="6360574" cy="9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기존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전자상거래 플랫폼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(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이하 온라인 쇼핑몰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)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 가지고 있는 불편한 접근성과 복잡성을 개선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647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사용자에 친화적인 쇼핑몰 개발에 방점을 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Times New Roman"/>
              </a:rPr>
              <a:t> 보다 편리한 온라인 쇼핑 환경에 기여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A29961CC-B29B-8244-3AD7-74C377207FB7}"/>
              </a:ext>
            </a:extLst>
          </p:cNvPr>
          <p:cNvSpPr txBox="1"/>
          <p:nvPr/>
        </p:nvSpPr>
        <p:spPr>
          <a:xfrm>
            <a:off x="407781" y="2459126"/>
            <a:ext cx="6360574" cy="51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판매자의 소득 증대 및 수익창출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8D42C-CF61-4BB4-72A9-BC85875C395A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3AA7E-74A4-8C75-7225-F7D6917B4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6057F-263C-050B-8697-A79DD584B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99" y="937527"/>
            <a:ext cx="810364" cy="794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8993-CC23-EF65-9266-C9BC20D8D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937527"/>
            <a:ext cx="723570" cy="7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54CDE-452C-D7F6-99FA-EF5AFE455C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861001"/>
            <a:ext cx="810365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4B1B-6B6D-D937-BE04-95E8B001FEA2}"/>
              </a:ext>
            </a:extLst>
          </p:cNvPr>
          <p:cNvSpPr/>
          <p:nvPr/>
        </p:nvSpPr>
        <p:spPr>
          <a:xfrm>
            <a:off x="358755" y="1666446"/>
            <a:ext cx="1998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073198-7758-6464-B57B-2010B490A9AD}"/>
              </a:ext>
            </a:extLst>
          </p:cNvPr>
          <p:cNvSpPr/>
          <p:nvPr/>
        </p:nvSpPr>
        <p:spPr>
          <a:xfrm>
            <a:off x="4464099" y="1695026"/>
            <a:ext cx="19989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자주묻는질문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문의하기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FA705-259F-A148-04B7-C1BA317713C6}"/>
              </a:ext>
            </a:extLst>
          </p:cNvPr>
          <p:cNvSpPr/>
          <p:nvPr/>
        </p:nvSpPr>
        <p:spPr>
          <a:xfrm>
            <a:off x="2337644" y="1663711"/>
            <a:ext cx="19989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상품보기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FBA9-FA8C-21BF-6963-57363F653803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3809EF-F02D-48A2-076D-EE288747D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1623" cy="3887788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E1928C3A-5165-3803-19B6-49A0F9F1D8E4}"/>
              </a:ext>
            </a:extLst>
          </p:cNvPr>
          <p:cNvSpPr txBox="1"/>
          <p:nvPr/>
        </p:nvSpPr>
        <p:spPr>
          <a:xfrm>
            <a:off x="431651" y="647750"/>
            <a:ext cx="6360574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PC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웹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4345-9AED-1BC3-A662-A654A50E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652457"/>
            <a:ext cx="1368152" cy="8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3140-0E0E-E4DF-94EB-6E0E906D5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2" y="503734"/>
            <a:ext cx="1296144" cy="129614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C1A412C8-30E1-9EC8-5046-987E8E33BBA0}"/>
              </a:ext>
            </a:extLst>
          </p:cNvPr>
          <p:cNvSpPr txBox="1"/>
          <p:nvPr/>
        </p:nvSpPr>
        <p:spPr>
          <a:xfrm>
            <a:off x="2951931" y="70248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모바일 웹</a:t>
            </a: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/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앱 개발 예정</a:t>
            </a:r>
            <a:endParaRPr lang="en-US" altLang="ko-KR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  (Android, iOS)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4554" y="1991365"/>
            <a:ext cx="6360574" cy="1596242"/>
            <a:chOff x="444554" y="1991365"/>
            <a:chExt cx="6360574" cy="1596242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AB14A4CA-F055-711F-4671-D5D230FB0DFC}"/>
                </a:ext>
              </a:extLst>
            </p:cNvPr>
            <p:cNvSpPr txBox="1"/>
            <p:nvPr/>
          </p:nvSpPr>
          <p:spPr>
            <a:xfrm>
              <a:off x="444554" y="1991365"/>
              <a:ext cx="636057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sz="1200" kern="100" dirty="0">
                  <a:solidFill>
                    <a:srgbClr val="665653"/>
                  </a:solidFill>
                  <a:latin typeface="+mn-ea"/>
                  <a:cs typeface="IHPDMS+NanumGothic"/>
                </a:rPr>
                <a:t>·</a:t>
              </a:r>
              <a:r>
                <a:rPr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사용자의 요구사항이 빈번하게 변경됨에 따라 요구사항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설계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시험의 단계를</a:t>
              </a:r>
              <a:endPara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 반복 수행하여 개발을 진행하는 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Agile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개발방식 채택</a:t>
              </a:r>
              <a:endParaRPr lang="ko-KR" altLang="en-US" sz="1200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4ECCBC-5703-429D-D451-5243B523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395" y="2410885"/>
              <a:ext cx="2353444" cy="11767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E3F34BD-9560-44BC-C1FC-EC850057E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558" y="2410885"/>
              <a:ext cx="2353444" cy="117672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7C0266-4FDA-BE43-5944-DAFE3A40A329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233E-7B8F-5885-AA09-4A01009C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AAB7C0CA-6F11-C634-E411-2621781586C0}"/>
              </a:ext>
            </a:extLst>
          </p:cNvPr>
          <p:cNvSpPr txBox="1"/>
          <p:nvPr/>
        </p:nvSpPr>
        <p:spPr>
          <a:xfrm>
            <a:off x="431651" y="719758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신입 개발자가 빠르게 실무를 경험할 수 있도록 소규모 프로젝트 개발에 용이하고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의사결정이 빠른 조직 구조의 중앙 </a:t>
            </a:r>
            <a:r>
              <a:rPr lang="ko-KR" altLang="en-US" sz="1200" kern="100" dirty="0" err="1">
                <a:solidFill>
                  <a:srgbClr val="665653"/>
                </a:solidFill>
                <a:latin typeface="+mn-ea"/>
                <a:cs typeface="Times New Roman"/>
              </a:rPr>
              <a:t>집중식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팀 구성을 채택 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26A4F-EB42-7CCA-87B2-977C394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9" y="1367830"/>
            <a:ext cx="4104456" cy="172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42319-2E19-59D8-DE7F-18706B63750C}"/>
              </a:ext>
            </a:extLst>
          </p:cNvPr>
          <p:cNvCxnSpPr/>
          <p:nvPr/>
        </p:nvCxnSpPr>
        <p:spPr>
          <a:xfrm>
            <a:off x="3239963" y="2087910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C858B-C669-F20A-0C41-950F66E2F62A}"/>
              </a:ext>
            </a:extLst>
          </p:cNvPr>
          <p:cNvCxnSpPr>
            <a:cxnSpLocks/>
          </p:cNvCxnSpPr>
          <p:nvPr/>
        </p:nvCxnSpPr>
        <p:spPr>
          <a:xfrm>
            <a:off x="3455987" y="2087910"/>
            <a:ext cx="86409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7642A-4AE6-8291-C545-A10546EA00C6}"/>
              </a:ext>
            </a:extLst>
          </p:cNvPr>
          <p:cNvCxnSpPr>
            <a:cxnSpLocks/>
          </p:cNvCxnSpPr>
          <p:nvPr/>
        </p:nvCxnSpPr>
        <p:spPr>
          <a:xfrm flipH="1">
            <a:off x="2232138" y="2087910"/>
            <a:ext cx="791801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5B01D-4394-10B3-B46F-9948DE8B9734}"/>
              </a:ext>
            </a:extLst>
          </p:cNvPr>
          <p:cNvCxnSpPr/>
          <p:nvPr/>
        </p:nvCxnSpPr>
        <p:spPr>
          <a:xfrm>
            <a:off x="2303859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1FCF41-5AAC-1F27-658F-6B6E11AE4009}"/>
              </a:ext>
            </a:extLst>
          </p:cNvPr>
          <p:cNvCxnSpPr/>
          <p:nvPr/>
        </p:nvCxnSpPr>
        <p:spPr>
          <a:xfrm>
            <a:off x="3793167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D7A2F6-4D05-5F79-62EA-AA036634D7B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1171E8-80D0-8986-B580-E9D427FAD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6911623" cy="38877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FBA38-716B-C4C3-6FF1-0138EF87FA64}"/>
              </a:ext>
            </a:extLst>
          </p:cNvPr>
          <p:cNvGrpSpPr/>
          <p:nvPr/>
        </p:nvGrpSpPr>
        <p:grpSpPr>
          <a:xfrm>
            <a:off x="2303859" y="863774"/>
            <a:ext cx="1466444" cy="1872208"/>
            <a:chOff x="4894833" y="1139050"/>
            <a:chExt cx="2966079" cy="3786791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EA311BDA-AA5D-9D8F-AA6B-9081BD367938}"/>
                </a:ext>
              </a:extLst>
            </p:cNvPr>
            <p:cNvSpPr/>
            <p:nvPr/>
          </p:nvSpPr>
          <p:spPr>
            <a:xfrm>
              <a:off x="5231884" y="1457382"/>
              <a:ext cx="2201450" cy="3012510"/>
            </a:xfrm>
            <a:custGeom>
              <a:avLst/>
              <a:gdLst>
                <a:gd name="connsiteX0" fmla="*/ 775504 w 1979271"/>
                <a:gd name="connsiteY0" fmla="*/ 0 h 2708476"/>
                <a:gd name="connsiteX1" fmla="*/ 0 w 1979271"/>
                <a:gd name="connsiteY1" fmla="*/ 2176041 h 2708476"/>
                <a:gd name="connsiteX2" fmla="*/ 1794076 w 1979271"/>
                <a:gd name="connsiteY2" fmla="*/ 2708476 h 2708476"/>
                <a:gd name="connsiteX3" fmla="*/ 1979271 w 1979271"/>
                <a:gd name="connsiteY3" fmla="*/ 856527 h 2708476"/>
                <a:gd name="connsiteX4" fmla="*/ 775504 w 1979271"/>
                <a:gd name="connsiteY4" fmla="*/ 0 h 2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271" h="2708476">
                  <a:moveTo>
                    <a:pt x="775504" y="0"/>
                  </a:moveTo>
                  <a:lnTo>
                    <a:pt x="0" y="2176041"/>
                  </a:lnTo>
                  <a:lnTo>
                    <a:pt x="1794076" y="2708476"/>
                  </a:lnTo>
                  <a:lnTo>
                    <a:pt x="1979271" y="856527"/>
                  </a:lnTo>
                  <a:lnTo>
                    <a:pt x="775504" y="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D2D435-F583-9E4B-4B50-429C618B4855}"/>
                </a:ext>
              </a:extLst>
            </p:cNvPr>
            <p:cNvSpPr/>
            <p:nvPr/>
          </p:nvSpPr>
          <p:spPr>
            <a:xfrm>
              <a:off x="5779099" y="1139050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D07CD4-23C6-6343-6A43-9B1E6031159F}"/>
                </a:ext>
              </a:extLst>
            </p:cNvPr>
            <p:cNvSpPr/>
            <p:nvPr/>
          </p:nvSpPr>
          <p:spPr>
            <a:xfrm>
              <a:off x="6905767" y="4054343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DD5ED11-366A-A56D-8292-336B02A3A2C3}"/>
                </a:ext>
              </a:extLst>
            </p:cNvPr>
            <p:cNvSpPr/>
            <p:nvPr/>
          </p:nvSpPr>
          <p:spPr>
            <a:xfrm>
              <a:off x="7156322" y="2098874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AC82EF-1E29-3055-1158-C97BCBC5ACA9}"/>
                </a:ext>
              </a:extLst>
            </p:cNvPr>
            <p:cNvSpPr/>
            <p:nvPr/>
          </p:nvSpPr>
          <p:spPr>
            <a:xfrm>
              <a:off x="4894833" y="3505678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283E43-9DCF-F115-C3C1-20E612FCB44C}"/>
                </a:ext>
              </a:extLst>
            </p:cNvPr>
            <p:cNvSpPr/>
            <p:nvPr/>
          </p:nvSpPr>
          <p:spPr>
            <a:xfrm>
              <a:off x="5549597" y="12710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955B91-CC84-8E6D-4306-5E3CD8F2BBA4}"/>
                </a:ext>
              </a:extLst>
            </p:cNvPr>
            <p:cNvSpPr/>
            <p:nvPr/>
          </p:nvSpPr>
          <p:spPr>
            <a:xfrm>
              <a:off x="5117020" y="4301643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52C69E-2517-53B9-5E4F-669E0ACC0A9C}"/>
                </a:ext>
              </a:extLst>
            </p:cNvPr>
            <p:cNvSpPr/>
            <p:nvPr/>
          </p:nvSpPr>
          <p:spPr>
            <a:xfrm>
              <a:off x="7180943" y="4845759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95C56-9190-0C87-36B8-21185C20D005}"/>
                </a:ext>
              </a:extLst>
            </p:cNvPr>
            <p:cNvSpPr/>
            <p:nvPr/>
          </p:nvSpPr>
          <p:spPr>
            <a:xfrm>
              <a:off x="7780830" y="27324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75B625-EDC0-3F07-CA8C-36B351EF0F43}"/>
                </a:ext>
              </a:extLst>
            </p:cNvPr>
            <p:cNvSpPr/>
            <p:nvPr/>
          </p:nvSpPr>
          <p:spPr>
            <a:xfrm>
              <a:off x="5584385" y="2842904"/>
              <a:ext cx="1676642" cy="52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TEAM6</a:t>
              </a:r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8066AB-7A06-5FF7-5889-4C8A0A9D2E52}"/>
              </a:ext>
            </a:extLst>
          </p:cNvPr>
          <p:cNvSpPr/>
          <p:nvPr/>
        </p:nvSpPr>
        <p:spPr>
          <a:xfrm>
            <a:off x="3925007" y="1342013"/>
            <a:ext cx="2896547" cy="10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김동근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책임 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업무 분담 및 관리</a:t>
            </a:r>
            <a:endParaRPr lang="en-US" altLang="ko-KR" sz="9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(Product, Admin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main)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FED99-11E4-F4E1-8852-482406BDDB4D}"/>
              </a:ext>
            </a:extLst>
          </p:cNvPr>
          <p:cNvSpPr/>
          <p:nvPr/>
        </p:nvSpPr>
        <p:spPr>
          <a:xfrm>
            <a:off x="3275252" y="2753904"/>
            <a:ext cx="2896547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윤사랑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(CS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0ECAF-4980-DBEF-F784-1D19C2F999B0}"/>
              </a:ext>
            </a:extLst>
          </p:cNvPr>
          <p:cNvSpPr/>
          <p:nvPr/>
        </p:nvSpPr>
        <p:spPr>
          <a:xfrm>
            <a:off x="686067" y="2427375"/>
            <a:ext cx="1898199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임민지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7016F-405C-4B0F-EB6E-AEAD48827368}"/>
              </a:ext>
            </a:extLst>
          </p:cNvPr>
          <p:cNvSpPr/>
          <p:nvPr/>
        </p:nvSpPr>
        <p:spPr>
          <a:xfrm>
            <a:off x="700413" y="657595"/>
            <a:ext cx="1898199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김철학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665653"/>
                </a:solidFill>
              </a:rPr>
              <a:t>Project</a:t>
            </a:r>
            <a:r>
              <a:rPr lang="ko-KR" altLang="en-US" sz="1200" dirty="0">
                <a:solidFill>
                  <a:srgbClr val="665653"/>
                </a:solidFill>
              </a:rPr>
              <a:t> </a:t>
            </a:r>
            <a:r>
              <a:rPr lang="en-US" altLang="ko-KR" sz="1200" dirty="0">
                <a:solidFill>
                  <a:srgbClr val="665653"/>
                </a:solidFill>
              </a:rPr>
              <a:t>Manager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기획 및 계획 수립</a:t>
            </a:r>
            <a:endParaRPr lang="en-US" altLang="ko-KR" sz="9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및 일정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C637F8-0AFA-C08E-4A31-A8592A30C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F1380-F184-E233-D08F-F10250487E73}"/>
              </a:ext>
            </a:extLst>
          </p:cNvPr>
          <p:cNvGrpSpPr/>
          <p:nvPr/>
        </p:nvGrpSpPr>
        <p:grpSpPr>
          <a:xfrm>
            <a:off x="4400376" y="359719"/>
            <a:ext cx="2276804" cy="3021672"/>
            <a:chOff x="2879923" y="719758"/>
            <a:chExt cx="1997056" cy="25795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8F093B-ECF8-E82A-FC33-11330063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9923" y="719758"/>
              <a:ext cx="1997056" cy="257953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10C0DA4-E988-A9C5-5BB9-457E9A54CAF8}"/>
                </a:ext>
              </a:extLst>
            </p:cNvPr>
            <p:cNvSpPr txBox="1"/>
            <p:nvPr/>
          </p:nvSpPr>
          <p:spPr>
            <a:xfrm>
              <a:off x="2947926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B0F8C9-9F88-8883-56A2-654844701097}"/>
                </a:ext>
              </a:extLst>
            </p:cNvPr>
            <p:cNvSpPr txBox="1"/>
            <p:nvPr/>
          </p:nvSpPr>
          <p:spPr>
            <a:xfrm>
              <a:off x="3210318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296E10A-724C-070C-668C-9331BC19F063}"/>
                </a:ext>
              </a:extLst>
            </p:cNvPr>
            <p:cNvSpPr txBox="1"/>
            <p:nvPr/>
          </p:nvSpPr>
          <p:spPr>
            <a:xfrm>
              <a:off x="3753627" y="758654"/>
              <a:ext cx="228596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829C860-1393-844B-B5A8-933DEA015E35}"/>
                </a:ext>
              </a:extLst>
            </p:cNvPr>
            <p:cNvSpPr txBox="1"/>
            <p:nvPr/>
          </p:nvSpPr>
          <p:spPr>
            <a:xfrm>
              <a:off x="4284637" y="777875"/>
              <a:ext cx="487859" cy="2189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5851">
                <a:lnSpc>
                  <a:spcPts val="416"/>
                </a:lnSpc>
              </a:pPr>
              <a:endParaRPr sz="400" b="1" dirty="0">
                <a:solidFill>
                  <a:srgbClr val="000000"/>
                </a:solidFill>
                <a:latin typeface="EFWDSD+NanumGothicBold"/>
                <a:cs typeface="EFWDSD+NanumGothicBold"/>
              </a:endParaRPr>
            </a:p>
            <a:p>
              <a:pPr>
                <a:lnSpc>
                  <a:spcPts val="416"/>
                </a:lnSpc>
                <a:spcBef>
                  <a:spcPts val="44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400" spc="-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5.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42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E9A0DC-46F6-F6B1-F3D7-2214F60963E0}"/>
                </a:ext>
              </a:extLst>
            </p:cNvPr>
            <p:cNvSpPr txBox="1"/>
            <p:nvPr/>
          </p:nvSpPr>
          <p:spPr>
            <a:xfrm>
              <a:off x="3113238" y="860967"/>
              <a:ext cx="11680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5435148-38EF-0497-C940-CE6B6B1AEA61}"/>
                </a:ext>
              </a:extLst>
            </p:cNvPr>
            <p:cNvSpPr txBox="1"/>
            <p:nvPr/>
          </p:nvSpPr>
          <p:spPr>
            <a:xfrm>
              <a:off x="3444555" y="860967"/>
              <a:ext cx="29306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72DA4AA-274A-D020-4A39-971CE7E53C7B}"/>
                </a:ext>
              </a:extLst>
            </p:cNvPr>
            <p:cNvSpPr txBox="1"/>
            <p:nvPr/>
          </p:nvSpPr>
          <p:spPr>
            <a:xfrm>
              <a:off x="3113238" y="968031"/>
              <a:ext cx="22870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>
                <a:lnSpc>
                  <a:spcPts val="416"/>
                </a:lnSpc>
                <a:spcBef>
                  <a:spcPts val="44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5F645BE-198B-F468-A84B-C09746D2EBBC}"/>
                </a:ext>
              </a:extLst>
            </p:cNvPr>
            <p:cNvSpPr txBox="1"/>
            <p:nvPr/>
          </p:nvSpPr>
          <p:spPr>
            <a:xfrm>
              <a:off x="3444555" y="968031"/>
              <a:ext cx="61814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6179648F-8EED-0401-7C07-09D97342BF96}"/>
                </a:ext>
              </a:extLst>
            </p:cNvPr>
            <p:cNvSpPr txBox="1"/>
            <p:nvPr/>
          </p:nvSpPr>
          <p:spPr>
            <a:xfrm>
              <a:off x="3444555" y="1075095"/>
              <a:ext cx="50941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295676">
                <a:lnSpc>
                  <a:spcPts val="416"/>
                </a:lnSpc>
                <a:spcBef>
                  <a:spcPts val="39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F931791-AFF8-A407-F619-7CF1917BEA87}"/>
                </a:ext>
              </a:extLst>
            </p:cNvPr>
            <p:cNvSpPr txBox="1"/>
            <p:nvPr/>
          </p:nvSpPr>
          <p:spPr>
            <a:xfrm>
              <a:off x="4267325" y="1075095"/>
              <a:ext cx="50624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B91EDDA-1EFC-7895-1F25-F3283BE1F720}"/>
                </a:ext>
              </a:extLst>
            </p:cNvPr>
            <p:cNvSpPr txBox="1"/>
            <p:nvPr/>
          </p:nvSpPr>
          <p:spPr>
            <a:xfrm>
              <a:off x="3444555" y="1255940"/>
              <a:ext cx="186512" cy="297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>
                <a:lnSpc>
                  <a:spcPts val="416"/>
                </a:lnSpc>
                <a:spcBef>
                  <a:spcPts val="1921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A23440B3-3703-9CC8-733A-E4BC80A94854}"/>
                </a:ext>
              </a:extLst>
            </p:cNvPr>
            <p:cNvSpPr txBox="1"/>
            <p:nvPr/>
          </p:nvSpPr>
          <p:spPr>
            <a:xfrm>
              <a:off x="3740230" y="1255940"/>
              <a:ext cx="27644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54B7B603-35D6-0DDF-3E46-F93DF2075CAF}"/>
                </a:ext>
              </a:extLst>
            </p:cNvPr>
            <p:cNvSpPr txBox="1"/>
            <p:nvPr/>
          </p:nvSpPr>
          <p:spPr>
            <a:xfrm>
              <a:off x="3740230" y="1336377"/>
              <a:ext cx="20210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FE22148-DD26-A2DC-27C2-4FF873473FA9}"/>
                </a:ext>
              </a:extLst>
            </p:cNvPr>
            <p:cNvSpPr txBox="1"/>
            <p:nvPr/>
          </p:nvSpPr>
          <p:spPr>
            <a:xfrm>
              <a:off x="3113238" y="1423610"/>
              <a:ext cx="265110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A1605603-1A3D-D108-FD4B-01B754E5C607}"/>
                </a:ext>
              </a:extLst>
            </p:cNvPr>
            <p:cNvSpPr txBox="1"/>
            <p:nvPr/>
          </p:nvSpPr>
          <p:spPr>
            <a:xfrm>
              <a:off x="3740230" y="1430266"/>
              <a:ext cx="20921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69DBCEBB-78F3-ADBB-A811-3F4D44454E05}"/>
                </a:ext>
              </a:extLst>
            </p:cNvPr>
            <p:cNvSpPr txBox="1"/>
            <p:nvPr/>
          </p:nvSpPr>
          <p:spPr>
            <a:xfrm>
              <a:off x="4267325" y="1423610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3A8DBBDB-E6BA-28DC-C5E3-75CC9D0851F2}"/>
                </a:ext>
              </a:extLst>
            </p:cNvPr>
            <p:cNvSpPr txBox="1"/>
            <p:nvPr/>
          </p:nvSpPr>
          <p:spPr>
            <a:xfrm>
              <a:off x="3740230" y="1510148"/>
              <a:ext cx="16450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35434CE6-F067-7132-4011-FE1E768E3583}"/>
                </a:ext>
              </a:extLst>
            </p:cNvPr>
            <p:cNvSpPr txBox="1"/>
            <p:nvPr/>
          </p:nvSpPr>
          <p:spPr>
            <a:xfrm>
              <a:off x="3740230" y="1590586"/>
              <a:ext cx="378187" cy="1094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400" spc="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B4D7BC4F-7C20-6738-2976-A4D51620702A}"/>
                </a:ext>
              </a:extLst>
            </p:cNvPr>
            <p:cNvSpPr txBox="1"/>
            <p:nvPr/>
          </p:nvSpPr>
          <p:spPr>
            <a:xfrm>
              <a:off x="3444555" y="1809706"/>
              <a:ext cx="461921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F3D3BF35-763E-F859-7A22-5A45E6523120}"/>
                </a:ext>
              </a:extLst>
            </p:cNvPr>
            <p:cNvSpPr txBox="1"/>
            <p:nvPr/>
          </p:nvSpPr>
          <p:spPr>
            <a:xfrm>
              <a:off x="2955139" y="2042142"/>
              <a:ext cx="12794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8EEC47F4-651B-08BA-87F2-6783D575C7F4}"/>
                </a:ext>
              </a:extLst>
            </p:cNvPr>
            <p:cNvSpPr txBox="1"/>
            <p:nvPr/>
          </p:nvSpPr>
          <p:spPr>
            <a:xfrm>
              <a:off x="3444555" y="2050464"/>
              <a:ext cx="545739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2862037B-6E88-7835-3366-80C25DD0C60D}"/>
                </a:ext>
              </a:extLst>
            </p:cNvPr>
            <p:cNvSpPr txBox="1"/>
            <p:nvPr/>
          </p:nvSpPr>
          <p:spPr>
            <a:xfrm>
              <a:off x="3113238" y="2170841"/>
              <a:ext cx="196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2274E656-F0EF-A139-A613-DBAEE6A83890}"/>
                </a:ext>
              </a:extLst>
            </p:cNvPr>
            <p:cNvSpPr txBox="1"/>
            <p:nvPr/>
          </p:nvSpPr>
          <p:spPr>
            <a:xfrm>
              <a:off x="4267325" y="2170841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9" name="object 30">
              <a:extLst>
                <a:ext uri="{FF2B5EF4-FFF2-40B4-BE49-F238E27FC236}">
                  <a16:creationId xmlns:a16="http://schemas.microsoft.com/office/drawing/2014/main" id="{0AD6A800-48DA-D85A-E875-FD3898A7464A}"/>
                </a:ext>
              </a:extLst>
            </p:cNvPr>
            <p:cNvSpPr txBox="1"/>
            <p:nvPr/>
          </p:nvSpPr>
          <p:spPr>
            <a:xfrm>
              <a:off x="3444555" y="2291313"/>
              <a:ext cx="736641" cy="240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50" name="object 31">
              <a:extLst>
                <a:ext uri="{FF2B5EF4-FFF2-40B4-BE49-F238E27FC236}">
                  <a16:creationId xmlns:a16="http://schemas.microsoft.com/office/drawing/2014/main" id="{E1B55104-6DD3-7596-0ABB-EC81D58F5B00}"/>
                </a:ext>
              </a:extLst>
            </p:cNvPr>
            <p:cNvSpPr txBox="1"/>
            <p:nvPr/>
          </p:nvSpPr>
          <p:spPr>
            <a:xfrm>
              <a:off x="3113238" y="2688503"/>
              <a:ext cx="186559" cy="330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>
                <a:lnSpc>
                  <a:spcPts val="416"/>
                </a:lnSpc>
                <a:spcBef>
                  <a:spcPts val="217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51" name="object 32">
              <a:extLst>
                <a:ext uri="{FF2B5EF4-FFF2-40B4-BE49-F238E27FC236}">
                  <a16:creationId xmlns:a16="http://schemas.microsoft.com/office/drawing/2014/main" id="{7A028E62-9521-9A1C-C058-3F952FF46B1C}"/>
                </a:ext>
              </a:extLst>
            </p:cNvPr>
            <p:cNvSpPr txBox="1"/>
            <p:nvPr/>
          </p:nvSpPr>
          <p:spPr>
            <a:xfrm>
              <a:off x="3444555" y="2688503"/>
              <a:ext cx="28813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52" name="object 33">
              <a:extLst>
                <a:ext uri="{FF2B5EF4-FFF2-40B4-BE49-F238E27FC236}">
                  <a16:creationId xmlns:a16="http://schemas.microsoft.com/office/drawing/2014/main" id="{37BF9D6C-5FF8-21D6-FEA3-A2B91043ACD8}"/>
                </a:ext>
              </a:extLst>
            </p:cNvPr>
            <p:cNvSpPr txBox="1"/>
            <p:nvPr/>
          </p:nvSpPr>
          <p:spPr>
            <a:xfrm>
              <a:off x="4267325" y="2688503"/>
              <a:ext cx="39279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53" name="object 34">
              <a:extLst>
                <a:ext uri="{FF2B5EF4-FFF2-40B4-BE49-F238E27FC236}">
                  <a16:creationId xmlns:a16="http://schemas.microsoft.com/office/drawing/2014/main" id="{715DEBFD-954F-ECB9-19D7-1ECA884B5103}"/>
                </a:ext>
              </a:extLst>
            </p:cNvPr>
            <p:cNvSpPr txBox="1"/>
            <p:nvPr/>
          </p:nvSpPr>
          <p:spPr>
            <a:xfrm>
              <a:off x="3444555" y="2854925"/>
              <a:ext cx="618144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400" spc="-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2022-06(4.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8.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12.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4" name="object 35">
              <a:extLst>
                <a:ext uri="{FF2B5EF4-FFF2-40B4-BE49-F238E27FC236}">
                  <a16:creationId xmlns:a16="http://schemas.microsoft.com/office/drawing/2014/main" id="{9ABC0964-A3A8-DDF0-CCDE-18D8012E259B}"/>
                </a:ext>
              </a:extLst>
            </p:cNvPr>
            <p:cNvSpPr txBox="1"/>
            <p:nvPr/>
          </p:nvSpPr>
          <p:spPr>
            <a:xfrm>
              <a:off x="4267325" y="3015383"/>
              <a:ext cx="139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55" name="object 36">
              <a:extLst>
                <a:ext uri="{FF2B5EF4-FFF2-40B4-BE49-F238E27FC236}">
                  <a16:creationId xmlns:a16="http://schemas.microsoft.com/office/drawing/2014/main" id="{70FE9B87-6A55-504D-30CA-427AD51F3AB6}"/>
                </a:ext>
              </a:extLst>
            </p:cNvPr>
            <p:cNvSpPr txBox="1"/>
            <p:nvPr/>
          </p:nvSpPr>
          <p:spPr>
            <a:xfrm>
              <a:off x="3444555" y="3095822"/>
              <a:ext cx="23594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6" name="object 37">
              <a:extLst>
                <a:ext uri="{FF2B5EF4-FFF2-40B4-BE49-F238E27FC236}">
                  <a16:creationId xmlns:a16="http://schemas.microsoft.com/office/drawing/2014/main" id="{CC18D211-F2B9-4BC3-4751-B0896079ACC2}"/>
                </a:ext>
              </a:extLst>
            </p:cNvPr>
            <p:cNvSpPr txBox="1"/>
            <p:nvPr/>
          </p:nvSpPr>
          <p:spPr>
            <a:xfrm>
              <a:off x="3444555" y="3175702"/>
              <a:ext cx="20373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6F2E229-EE96-17BC-3CD4-F4B3AFDB7D67}"/>
              </a:ext>
            </a:extLst>
          </p:cNvPr>
          <p:cNvGrpSpPr/>
          <p:nvPr/>
        </p:nvGrpSpPr>
        <p:grpSpPr>
          <a:xfrm>
            <a:off x="526076" y="1052789"/>
            <a:ext cx="3874299" cy="1407223"/>
            <a:chOff x="342551" y="871428"/>
            <a:chExt cx="3874299" cy="1407223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8EB4D83B-ED77-0039-C76B-0428A1F268FE}"/>
                </a:ext>
              </a:extLst>
            </p:cNvPr>
            <p:cNvSpPr txBox="1"/>
            <p:nvPr/>
          </p:nvSpPr>
          <p:spPr>
            <a:xfrm>
              <a:off x="598076" y="872791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OS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183F443A-CC31-23D3-ACAD-2B5409A84B6F}"/>
                </a:ext>
              </a:extLst>
            </p:cNvPr>
            <p:cNvSpPr txBox="1"/>
            <p:nvPr/>
          </p:nvSpPr>
          <p:spPr>
            <a:xfrm>
              <a:off x="1695487" y="871429"/>
              <a:ext cx="131903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Browser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0" name="object 15">
              <a:extLst>
                <a:ext uri="{FF2B5EF4-FFF2-40B4-BE49-F238E27FC236}">
                  <a16:creationId xmlns:a16="http://schemas.microsoft.com/office/drawing/2014/main" id="{6DC0A5EB-D3C4-0135-031C-F1A7678B3FF1}"/>
                </a:ext>
              </a:extLst>
            </p:cNvPr>
            <p:cNvSpPr txBox="1"/>
            <p:nvPr/>
          </p:nvSpPr>
          <p:spPr>
            <a:xfrm>
              <a:off x="3352754" y="871428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WAS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8566938-5CAB-F070-25FE-876FEEE5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" y="1300066"/>
              <a:ext cx="940205" cy="94020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0CED215-B7D2-E6C3-E5D7-A0F51873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89" y="1335308"/>
              <a:ext cx="825686" cy="82568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4D8959F-180B-097D-81AA-C4C6DD3E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6" y="1306722"/>
              <a:ext cx="971929" cy="97192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8933DCC-D2D9-4966-6C95-D1B9640966D8}"/>
              </a:ext>
            </a:extLst>
          </p:cNvPr>
          <p:cNvGrpSpPr/>
          <p:nvPr/>
        </p:nvGrpSpPr>
        <p:grpSpPr>
          <a:xfrm>
            <a:off x="611374" y="757262"/>
            <a:ext cx="3353962" cy="2580070"/>
            <a:chOff x="570732" y="643303"/>
            <a:chExt cx="3353962" cy="2580070"/>
          </a:xfrm>
        </p:grpSpPr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8E291B03-3CDD-B093-BE21-28E225C5E0DD}"/>
                </a:ext>
              </a:extLst>
            </p:cNvPr>
            <p:cNvSpPr txBox="1"/>
            <p:nvPr/>
          </p:nvSpPr>
          <p:spPr>
            <a:xfrm>
              <a:off x="1888595" y="643303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Server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3" name="object 15">
              <a:extLst>
                <a:ext uri="{FF2B5EF4-FFF2-40B4-BE49-F238E27FC236}">
                  <a16:creationId xmlns:a16="http://schemas.microsoft.com/office/drawing/2014/main" id="{6655763B-45D7-85DF-A39B-2F6FBA03F1FE}"/>
                </a:ext>
              </a:extLst>
            </p:cNvPr>
            <p:cNvSpPr txBox="1"/>
            <p:nvPr/>
          </p:nvSpPr>
          <p:spPr>
            <a:xfrm>
              <a:off x="1839286" y="1924409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Client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21249B0-82D7-E62E-F2EA-51515181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463" y="995301"/>
              <a:ext cx="864095" cy="86409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572ADC-68A6-8484-A5EB-214D9A7A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58" y="1032122"/>
              <a:ext cx="1461425" cy="7672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DD73B94-65F5-EBFB-966A-471BDE3F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32" y="2323423"/>
              <a:ext cx="2375867" cy="89995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981ADAF-7BD6-DF04-A85C-194F5488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68" y="2323423"/>
              <a:ext cx="886926" cy="886926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33E1A67-6B09-11B1-A07C-01CE4A6A183B}"/>
              </a:ext>
            </a:extLst>
          </p:cNvPr>
          <p:cNvGrpSpPr/>
          <p:nvPr/>
        </p:nvGrpSpPr>
        <p:grpSpPr>
          <a:xfrm>
            <a:off x="281596" y="802092"/>
            <a:ext cx="3913756" cy="2777919"/>
            <a:chOff x="281596" y="802092"/>
            <a:chExt cx="3913756" cy="2777919"/>
          </a:xfrm>
        </p:grpSpPr>
        <p:sp>
          <p:nvSpPr>
            <p:cNvPr id="61" name="object 15">
              <a:extLst>
                <a:ext uri="{FF2B5EF4-FFF2-40B4-BE49-F238E27FC236}">
                  <a16:creationId xmlns:a16="http://schemas.microsoft.com/office/drawing/2014/main" id="{525C990E-83DB-5CEC-E437-8EB8B6CA61B0}"/>
                </a:ext>
              </a:extLst>
            </p:cNvPr>
            <p:cNvSpPr txBox="1"/>
            <p:nvPr/>
          </p:nvSpPr>
          <p:spPr>
            <a:xfrm>
              <a:off x="2047440" y="802092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Tool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555B013-4444-B52B-70BC-94A349BB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6" y="964249"/>
              <a:ext cx="1489185" cy="148918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034739E-DF76-7441-F7A6-30CAFA30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89" y="1257374"/>
              <a:ext cx="924432" cy="9244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DAC63B-CEDE-92C6-3313-BE322F6E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540" y="1192574"/>
              <a:ext cx="1010812" cy="101081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4C8C23E-33B3-A151-49E7-FD26DE50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9" y="2329311"/>
              <a:ext cx="1087234" cy="105208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88A3300-9911-ECBD-FFBC-16A1332B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76" y="2158073"/>
              <a:ext cx="1421938" cy="1421938"/>
            </a:xfrm>
            <a:prstGeom prst="rect">
              <a:avLst/>
            </a:prstGeom>
          </p:spPr>
        </p:pic>
      </p:grpSp>
      <p:sp>
        <p:nvSpPr>
          <p:cNvPr id="99" name="object 9">
            <a:extLst>
              <a:ext uri="{FF2B5EF4-FFF2-40B4-BE49-F238E27FC236}">
                <a16:creationId xmlns:a16="http://schemas.microsoft.com/office/drawing/2014/main" id="{C4A11633-4B91-303D-9796-261E8CCAF21C}"/>
              </a:ext>
            </a:extLst>
          </p:cNvPr>
          <p:cNvSpPr txBox="1"/>
          <p:nvPr/>
        </p:nvSpPr>
        <p:spPr>
          <a:xfrm>
            <a:off x="6159145" y="395779"/>
            <a:ext cx="260618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"/>
              </a:lnSpc>
            </a:pPr>
            <a:r>
              <a:rPr lang="ko-KR" altLang="en-US" sz="364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서비스</a:t>
            </a:r>
            <a:r>
              <a:rPr sz="364" b="1" dirty="0" err="1">
                <a:solidFill>
                  <a:srgbClr val="000000"/>
                </a:solidFill>
                <a:latin typeface="EFWDSD+NanumGothicBold"/>
                <a:cs typeface="EFWDSD+NanumGothicBold"/>
              </a:rPr>
              <a:t>환경</a:t>
            </a:r>
            <a:endParaRPr sz="364" b="1" dirty="0">
              <a:solidFill>
                <a:srgbClr val="000000"/>
              </a:solidFill>
              <a:latin typeface="EFWDSD+NanumGothicBold"/>
              <a:cs typeface="EFWDSD+Nanu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2603</Words>
  <Application>Microsoft Office PowerPoint</Application>
  <PresentationFormat>사용자 지정</PresentationFormat>
  <Paragraphs>2516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LUOGFN+NanumGothic</vt:lpstr>
      <vt:lpstr>맑은 고딕</vt:lpstr>
      <vt:lpstr>EFWDSD+NanumGothicBold</vt:lpstr>
      <vt:lpstr>Calibri</vt:lpstr>
      <vt:lpstr>Times New Roman</vt:lpstr>
      <vt:lpstr>IHPDMS+NanumGothic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160</cp:revision>
  <dcterms:modified xsi:type="dcterms:W3CDTF">2022-12-30T01:18:30Z</dcterms:modified>
</cp:coreProperties>
</file>