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5" r:id="rId2"/>
    <p:sldMasterId id="2147483678" r:id="rId3"/>
  </p:sldMasterIdLst>
  <p:notesMasterIdLst>
    <p:notesMasterId r:id="rId16"/>
  </p:notesMasterIdLst>
  <p:sldIdLst>
    <p:sldId id="256" r:id="rId4"/>
    <p:sldId id="257" r:id="rId5"/>
    <p:sldId id="269" r:id="rId6"/>
    <p:sldId id="270" r:id="rId7"/>
    <p:sldId id="258" r:id="rId8"/>
    <p:sldId id="261" r:id="rId9"/>
    <p:sldId id="260" r:id="rId10"/>
    <p:sldId id="265" r:id="rId11"/>
    <p:sldId id="263" r:id="rId12"/>
    <p:sldId id="266" r:id="rId13"/>
    <p:sldId id="267" r:id="rId14"/>
    <p:sldId id="268" r:id="rId1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591" autoAdjust="0"/>
  </p:normalViewPr>
  <p:slideViewPr>
    <p:cSldViewPr>
      <p:cViewPr varScale="1">
        <p:scale>
          <a:sx n="115" d="100"/>
          <a:sy n="115" d="100"/>
        </p:scale>
        <p:origin x="1458" y="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C27B5-1C5B-4F09-A7C0-020D61B79805}" type="datetimeFigureOut">
              <a:rPr lang="ko-KR" altLang="en-US" smtClean="0"/>
              <a:pPr/>
              <a:t>2023-02-27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5FC6C-CF9B-400A-B7B2-D752D6F85B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개체 틀 9"/>
          <p:cNvSpPr>
            <a:spLocks noGrp="1"/>
          </p:cNvSpPr>
          <p:nvPr>
            <p:ph type="title"/>
          </p:nvPr>
        </p:nvSpPr>
        <p:spPr>
          <a:xfrm>
            <a:off x="285428" y="1520205"/>
            <a:ext cx="846303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600" i="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6" name="Line 98"/>
          <p:cNvSpPr>
            <a:spLocks noChangeShapeType="1"/>
          </p:cNvSpPr>
          <p:nvPr userDrawn="1"/>
        </p:nvSpPr>
        <p:spPr bwMode="auto">
          <a:xfrm>
            <a:off x="1100758" y="1491630"/>
            <a:ext cx="7632848" cy="0"/>
          </a:xfrm>
          <a:prstGeom prst="line">
            <a:avLst/>
          </a:prstGeom>
          <a:noFill/>
          <a:ln w="57150" cmpd="sng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7" name="TextBox 26"/>
          <p:cNvSpPr txBox="1"/>
          <p:nvPr userDrawn="1"/>
        </p:nvSpPr>
        <p:spPr>
          <a:xfrm>
            <a:off x="289620" y="1362472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Storyboard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8" name="Group 99"/>
          <p:cNvGraphicFramePr>
            <a:graphicFrameLocks noGrp="1"/>
          </p:cNvGraphicFramePr>
          <p:nvPr userDrawn="1"/>
        </p:nvGraphicFramePr>
        <p:xfrm>
          <a:off x="395536" y="3552825"/>
          <a:ext cx="8210500" cy="5181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5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82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Document Version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Last Updated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Organization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Author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8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텍스트 개체 틀 17"/>
          <p:cNvSpPr>
            <a:spLocks noGrp="1"/>
          </p:cNvSpPr>
          <p:nvPr>
            <p:ph type="body" sz="quarter" idx="10"/>
          </p:nvPr>
        </p:nvSpPr>
        <p:spPr>
          <a:xfrm>
            <a:off x="399728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31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466653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32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4509517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33" name="텍스트 개체 틀 17"/>
          <p:cNvSpPr>
            <a:spLocks noGrp="1"/>
          </p:cNvSpPr>
          <p:nvPr>
            <p:ph type="body" sz="quarter" idx="13"/>
          </p:nvPr>
        </p:nvSpPr>
        <p:spPr>
          <a:xfrm>
            <a:off x="6569174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11" name="제목 5"/>
          <p:cNvSpPr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7761312" y="226888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800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4" name="Line 98"/>
          <p:cNvSpPr>
            <a:spLocks noChangeShapeType="1"/>
          </p:cNvSpPr>
          <p:nvPr userDrawn="1"/>
        </p:nvSpPr>
        <p:spPr bwMode="auto">
          <a:xfrm>
            <a:off x="107504" y="2128813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7761312" y="226888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800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Line 98"/>
          <p:cNvSpPr>
            <a:spLocks noChangeShapeType="1"/>
          </p:cNvSpPr>
          <p:nvPr userDrawn="1"/>
        </p:nvSpPr>
        <p:spPr bwMode="auto">
          <a:xfrm>
            <a:off x="107504" y="483518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940824" y="31402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800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7940824" y="31402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800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1936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800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80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466680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  <a:prstGeom prst="rect">
            <a:avLst/>
          </a:prstGeom>
        </p:spPr>
        <p:txBody>
          <a:bodyPr lIns="36000" rIns="0"/>
          <a:lstStyle>
            <a:lvl1pPr>
              <a:buFont typeface="+mj-ea"/>
              <a:buAutoNum type="circleNumDbPlain"/>
              <a:defRPr lang="ko-KR" altLang="en-US" sz="800" smtClean="0"/>
            </a:lvl1pPr>
            <a:lvl2pPr>
              <a:defRPr lang="ko-KR" altLang="en-US" sz="700" smtClean="0"/>
            </a:lvl2pPr>
            <a:lvl3pPr>
              <a:defRPr lang="ko-KR" altLang="en-US" sz="1050" smtClean="0"/>
            </a:lvl3pPr>
            <a:lvl4pPr>
              <a:defRPr lang="ko-KR" altLang="en-US" sz="1000" smtClean="0"/>
            </a:lvl4pPr>
            <a:lvl5pPr>
              <a:defRPr lang="ko-KR" altLang="en-US"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1000">
                <a:schemeClr val="bg1">
                  <a:lumMod val="93000"/>
                </a:schemeClr>
              </a:gs>
              <a:gs pos="100000">
                <a:schemeClr val="bg1">
                  <a:lumMod val="57000"/>
                  <a:alpha val="3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2400" i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77" r:id="rId3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-4605" y="0"/>
            <a:ext cx="112109" cy="2674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900" dirty="0"/>
          </a:p>
        </p:txBody>
      </p:sp>
      <p:sp>
        <p:nvSpPr>
          <p:cNvPr id="5" name="직사각형 4"/>
          <p:cNvSpPr/>
          <p:nvPr userDrawn="1"/>
        </p:nvSpPr>
        <p:spPr>
          <a:xfrm>
            <a:off x="6876256" y="4948014"/>
            <a:ext cx="2267744" cy="19548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800" b="0" dirty="0" err="1" smtClean="0">
                <a:solidFill>
                  <a:schemeClr val="bg1"/>
                </a:solidFill>
                <a:latin typeface="+mn-ea"/>
                <a:ea typeface="+mn-ea"/>
              </a:rPr>
              <a:t>쀼어</a:t>
            </a:r>
            <a:r>
              <a:rPr lang="en-US" altLang="ko-KR" sz="800" b="0" dirty="0" smtClean="0">
                <a:solidFill>
                  <a:schemeClr val="bg1"/>
                </a:solidFill>
                <a:latin typeface="+mn-ea"/>
                <a:ea typeface="+mn-ea"/>
              </a:rPr>
              <a:t>’s blog </a:t>
            </a:r>
            <a:r>
              <a:rPr lang="ko-KR" altLang="en-US" sz="800" b="0" dirty="0" smtClean="0">
                <a:solidFill>
                  <a:schemeClr val="bg1"/>
                </a:solidFill>
                <a:latin typeface="+mn-ea"/>
                <a:ea typeface="+mn-ea"/>
              </a:rPr>
              <a:t>기획이야기   </a:t>
            </a:r>
            <a:r>
              <a:rPr lang="en-US" altLang="ko-KR" sz="800" b="0" dirty="0" smtClean="0">
                <a:solidFill>
                  <a:schemeClr val="bg1"/>
                </a:solidFill>
                <a:latin typeface="+mn-ea"/>
                <a:ea typeface="+mn-ea"/>
              </a:rPr>
              <a:t>| Ver.1.0.0</a:t>
            </a:r>
            <a:endParaRPr lang="ko-KR" altLang="en-US" sz="800" b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" name="Line 98"/>
          <p:cNvSpPr>
            <a:spLocks noChangeShapeType="1"/>
          </p:cNvSpPr>
          <p:nvPr userDrawn="1"/>
        </p:nvSpPr>
        <p:spPr bwMode="auto">
          <a:xfrm>
            <a:off x="122744" y="268838"/>
            <a:ext cx="6696744" cy="0"/>
          </a:xfrm>
          <a:prstGeom prst="line">
            <a:avLst/>
          </a:prstGeom>
          <a:noFill/>
          <a:ln w="635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21877" y="0"/>
            <a:ext cx="1281771" cy="2674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054" y="31750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solidFill>
                  <a:schemeClr val="bg1"/>
                </a:solidFill>
              </a:rPr>
              <a:t>NO.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2" r:id="rId2"/>
  </p:sldLayoutIdLst>
  <p:txStyles>
    <p:titleStyle>
      <a:lvl1pPr algn="l" defTabSz="914400" rtl="0" eaLnBrk="1" latinLnBrk="1" hangingPunct="1">
        <a:spcBef>
          <a:spcPct val="0"/>
        </a:spcBef>
        <a:buNone/>
        <a:defRPr sz="1000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직방 클론 코딩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1.0.0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2023-02-27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개인 프로젝트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김동근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3.1 case A</a:t>
            </a:r>
          </a:p>
          <a:p>
            <a:r>
              <a:rPr lang="en-US" altLang="ko-KR" dirty="0" smtClean="0"/>
              <a:t>3.2 case B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Main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107504" y="4155927"/>
            <a:ext cx="6696744" cy="2125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6" name="그룹 85"/>
          <p:cNvGrpSpPr/>
          <p:nvPr/>
        </p:nvGrpSpPr>
        <p:grpSpPr>
          <a:xfrm>
            <a:off x="99752" y="898788"/>
            <a:ext cx="6708373" cy="2021043"/>
            <a:chOff x="99752" y="915566"/>
            <a:chExt cx="6708373" cy="2021043"/>
          </a:xfrm>
        </p:grpSpPr>
        <p:sp>
          <p:nvSpPr>
            <p:cNvPr id="47" name="직사각형 46"/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3" name="직선 연결선 82"/>
            <p:cNvCxnSpPr/>
            <p:nvPr/>
          </p:nvCxnSpPr>
          <p:spPr>
            <a:xfrm flipH="1">
              <a:off x="107504" y="915566"/>
              <a:ext cx="6696744" cy="201622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주요 홍보이미지 롤링 </a:t>
            </a:r>
            <a:r>
              <a:rPr lang="en-US" altLang="ko-KR" dirty="0" smtClean="0"/>
              <a:t>(Max. 5</a:t>
            </a:r>
            <a:r>
              <a:rPr lang="ko-KR" altLang="en-US" dirty="0" smtClean="0"/>
              <a:t>개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주요 제품 </a:t>
            </a:r>
            <a:r>
              <a:rPr lang="ko-KR" altLang="en-US" dirty="0" err="1" smtClean="0"/>
              <a:t>바로가기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Icon</a:t>
            </a:r>
            <a:br>
              <a:rPr lang="en-US" altLang="ko-KR" dirty="0" smtClean="0"/>
            </a:br>
            <a:r>
              <a:rPr lang="ko-KR" altLang="en-US" dirty="0" err="1" smtClean="0"/>
              <a:t>클릭시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제품소개로 </a:t>
            </a:r>
            <a:r>
              <a:rPr lang="ko-KR" altLang="en-US" dirty="0" err="1" smtClean="0"/>
              <a:t>바로가기</a:t>
            </a:r>
            <a:r>
              <a:rPr lang="en-US" altLang="ko-KR" dirty="0" smtClean="0"/>
              <a:t>link</a:t>
            </a:r>
          </a:p>
          <a:p>
            <a:r>
              <a:rPr lang="ko-KR" altLang="en-US" dirty="0" smtClean="0"/>
              <a:t>공지사항 </a:t>
            </a:r>
            <a:r>
              <a:rPr lang="en-US" altLang="ko-KR" dirty="0" smtClean="0"/>
              <a:t>(Max. 3 line)</a:t>
            </a:r>
            <a:endParaRPr lang="ko-KR" altLang="en-US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Case A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3.1</a:t>
            </a:r>
            <a:endParaRPr lang="ko-KR" altLang="en-US" dirty="0"/>
          </a:p>
        </p:txBody>
      </p:sp>
      <p:sp>
        <p:nvSpPr>
          <p:cNvPr id="70" name="갈매기형 수장 69"/>
          <p:cNvSpPr/>
          <p:nvPr/>
        </p:nvSpPr>
        <p:spPr>
          <a:xfrm>
            <a:off x="6513942" y="1646637"/>
            <a:ext cx="117594" cy="546931"/>
          </a:xfrm>
          <a:prstGeom prst="chevron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갈매기형 수장 70"/>
          <p:cNvSpPr/>
          <p:nvPr/>
        </p:nvSpPr>
        <p:spPr>
          <a:xfrm flipH="1">
            <a:off x="196553" y="1646637"/>
            <a:ext cx="121688" cy="546931"/>
          </a:xfrm>
          <a:prstGeom prst="chevron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885113" y="552737"/>
            <a:ext cx="28328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tx1"/>
                </a:solidFill>
                <a:latin typeface="+mn-ea"/>
                <a:ea typeface="+mn-ea"/>
              </a:rPr>
              <a:t>About US | </a:t>
            </a:r>
            <a:r>
              <a:rPr lang="ko-KR" altLang="en-US" sz="1050" dirty="0" smtClean="0">
                <a:solidFill>
                  <a:schemeClr val="tx1"/>
                </a:solidFill>
                <a:latin typeface="+mn-ea"/>
                <a:ea typeface="+mn-ea"/>
              </a:rPr>
              <a:t>사업소개 </a:t>
            </a:r>
            <a:r>
              <a:rPr lang="en-US" altLang="ko-KR" sz="105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dirty="0" smtClean="0">
                <a:solidFill>
                  <a:schemeClr val="tx1"/>
                </a:solidFill>
                <a:latin typeface="+mn-ea"/>
                <a:ea typeface="+mn-ea"/>
              </a:rPr>
              <a:t>제품소개 </a:t>
            </a:r>
            <a:r>
              <a:rPr lang="en-US" altLang="ko-KR" sz="105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dirty="0" smtClean="0">
                <a:solidFill>
                  <a:schemeClr val="tx1"/>
                </a:solidFill>
                <a:latin typeface="+mn-ea"/>
                <a:ea typeface="+mn-ea"/>
              </a:rPr>
              <a:t>고객센터</a:t>
            </a:r>
            <a:endParaRPr lang="ko-KR" altLang="en-US" sz="105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868144" y="306307"/>
            <a:ext cx="7120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Login | Join US</a:t>
            </a:r>
            <a:endParaRPr lang="ko-KR" altLang="en-US" sz="6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179512" y="391943"/>
            <a:ext cx="1296144" cy="432049"/>
            <a:chOff x="179512" y="411510"/>
            <a:chExt cx="1296144" cy="432049"/>
          </a:xfrm>
        </p:grpSpPr>
        <p:sp>
          <p:nvSpPr>
            <p:cNvPr id="79" name="직사각형 78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1331640" y="3075806"/>
            <a:ext cx="648072" cy="648072"/>
            <a:chOff x="323528" y="3075806"/>
            <a:chExt cx="648072" cy="648072"/>
          </a:xfrm>
        </p:grpSpPr>
        <p:sp>
          <p:nvSpPr>
            <p:cNvPr id="87" name="타원 86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0" name="직선 연결선 89"/>
            <p:cNvCxnSpPr>
              <a:stCxn id="87" idx="7"/>
              <a:endCxn id="87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그룹 93"/>
          <p:cNvGrpSpPr/>
          <p:nvPr/>
        </p:nvGrpSpPr>
        <p:grpSpPr>
          <a:xfrm>
            <a:off x="2246040" y="3075806"/>
            <a:ext cx="648072" cy="648072"/>
            <a:chOff x="323528" y="3075806"/>
            <a:chExt cx="648072" cy="648072"/>
          </a:xfrm>
        </p:grpSpPr>
        <p:sp>
          <p:nvSpPr>
            <p:cNvPr id="95" name="타원 94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6" name="직선 연결선 95"/>
            <p:cNvCxnSpPr>
              <a:stCxn id="95" idx="7"/>
              <a:endCxn id="95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그룹 96"/>
          <p:cNvGrpSpPr/>
          <p:nvPr/>
        </p:nvGrpSpPr>
        <p:grpSpPr>
          <a:xfrm>
            <a:off x="3203848" y="3075806"/>
            <a:ext cx="648072" cy="648072"/>
            <a:chOff x="323528" y="3075806"/>
            <a:chExt cx="648072" cy="648072"/>
          </a:xfrm>
        </p:grpSpPr>
        <p:sp>
          <p:nvSpPr>
            <p:cNvPr id="98" name="타원 97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9" name="직선 연결선 98"/>
            <p:cNvCxnSpPr>
              <a:stCxn id="98" idx="7"/>
              <a:endCxn id="98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/>
          <p:cNvGrpSpPr/>
          <p:nvPr/>
        </p:nvGrpSpPr>
        <p:grpSpPr>
          <a:xfrm>
            <a:off x="4139952" y="3075806"/>
            <a:ext cx="648072" cy="648072"/>
            <a:chOff x="323528" y="3075806"/>
            <a:chExt cx="648072" cy="648072"/>
          </a:xfrm>
        </p:grpSpPr>
        <p:sp>
          <p:nvSpPr>
            <p:cNvPr id="101" name="타원 100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2" name="직선 연결선 101"/>
            <p:cNvCxnSpPr>
              <a:stCxn id="101" idx="7"/>
              <a:endCxn id="101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그룹 102"/>
          <p:cNvGrpSpPr/>
          <p:nvPr/>
        </p:nvGrpSpPr>
        <p:grpSpPr>
          <a:xfrm>
            <a:off x="5076056" y="3075806"/>
            <a:ext cx="648072" cy="648072"/>
            <a:chOff x="323528" y="3075806"/>
            <a:chExt cx="648072" cy="648072"/>
          </a:xfrm>
        </p:grpSpPr>
        <p:sp>
          <p:nvSpPr>
            <p:cNvPr id="104" name="타원 103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5" name="직선 연결선 104"/>
            <p:cNvCxnSpPr>
              <a:stCxn id="104" idx="7"/>
              <a:endCxn id="104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모서리가 둥근 직사각형 105"/>
          <p:cNvSpPr/>
          <p:nvPr/>
        </p:nvSpPr>
        <p:spPr>
          <a:xfrm>
            <a:off x="1365196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</a:t>
            </a: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2308500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</a:t>
            </a: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3269497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</a:t>
            </a: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4212801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4</a:t>
            </a: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5110423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5</a:t>
            </a: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286509" y="4411359"/>
            <a:ext cx="3853443" cy="464647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 공지사항입니다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  2017.03.03</a:t>
            </a:r>
          </a:p>
          <a:p>
            <a:pPr>
              <a:lnSpc>
                <a:spcPct val="150000"/>
              </a:lnSpc>
            </a:pPr>
            <a:r>
              <a:rPr lang="ko-KR" altLang="en-US" sz="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오픈이벤트입니다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2017.02.03</a:t>
            </a:r>
          </a:p>
          <a:p>
            <a:pPr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홈페이지 </a:t>
            </a:r>
            <a:r>
              <a:rPr lang="ko-KR" altLang="en-US" sz="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오픈을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축하해 주세요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2017.01.31</a:t>
            </a: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1259632" y="314781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2</a:t>
            </a:r>
            <a:endParaRPr lang="ko-KR" altLang="en-US" sz="1050" b="1" dirty="0"/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3419872" y="177966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152286" y="4171271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3</a:t>
            </a:r>
            <a:endParaRPr lang="ko-KR" altLang="en-US" sz="105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주요 제품 </a:t>
            </a:r>
            <a:r>
              <a:rPr lang="ko-KR" altLang="en-US" dirty="0" err="1"/>
              <a:t>바로가기</a:t>
            </a:r>
            <a:r>
              <a:rPr lang="ko-KR" altLang="en-US" dirty="0"/>
              <a:t> </a:t>
            </a:r>
            <a:r>
              <a:rPr lang="en-US" altLang="ko-KR" dirty="0"/>
              <a:t>Icon</a:t>
            </a:r>
            <a:br>
              <a:rPr lang="en-US" altLang="ko-KR" dirty="0"/>
            </a:br>
            <a:r>
              <a:rPr lang="ko-KR" altLang="en-US" dirty="0" err="1"/>
              <a:t>클릭시</a:t>
            </a:r>
            <a:r>
              <a:rPr lang="en-US" altLang="ko-KR" dirty="0"/>
              <a:t>, </a:t>
            </a:r>
            <a:r>
              <a:rPr lang="ko-KR" altLang="en-US" dirty="0"/>
              <a:t>해당 제품소개로 </a:t>
            </a:r>
            <a:r>
              <a:rPr lang="ko-KR" altLang="en-US" dirty="0" err="1"/>
              <a:t>바로가기</a:t>
            </a:r>
            <a:r>
              <a:rPr lang="en-US" altLang="ko-KR" dirty="0"/>
              <a:t>link</a:t>
            </a:r>
            <a:br>
              <a:rPr lang="en-US" altLang="ko-KR" dirty="0"/>
            </a:br>
            <a:endParaRPr lang="en-US" altLang="ko-KR" dirty="0"/>
          </a:p>
          <a:p>
            <a:pPr lvl="0">
              <a:defRPr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Case A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3.1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4155927"/>
            <a:ext cx="6696744" cy="2125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99752" y="898788"/>
            <a:ext cx="6708373" cy="2021043"/>
            <a:chOff x="99752" y="915566"/>
            <a:chExt cx="6708373" cy="2021043"/>
          </a:xfrm>
        </p:grpSpPr>
        <p:sp>
          <p:nvSpPr>
            <p:cNvPr id="8" name="직사각형 7"/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 flipH="1">
              <a:off x="107504" y="915566"/>
              <a:ext cx="6696744" cy="201622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갈매기형 수장 10"/>
          <p:cNvSpPr/>
          <p:nvPr/>
        </p:nvSpPr>
        <p:spPr>
          <a:xfrm>
            <a:off x="6513942" y="1646637"/>
            <a:ext cx="117594" cy="546931"/>
          </a:xfrm>
          <a:prstGeom prst="chevron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갈매기형 수장 11"/>
          <p:cNvSpPr/>
          <p:nvPr/>
        </p:nvSpPr>
        <p:spPr>
          <a:xfrm flipH="1">
            <a:off x="196553" y="1646637"/>
            <a:ext cx="121688" cy="546931"/>
          </a:xfrm>
          <a:prstGeom prst="chevron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85113" y="552737"/>
            <a:ext cx="28328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tx1"/>
                </a:solidFill>
                <a:latin typeface="+mn-ea"/>
                <a:ea typeface="+mn-ea"/>
              </a:rPr>
              <a:t>About US | </a:t>
            </a:r>
            <a:r>
              <a:rPr lang="ko-KR" altLang="en-US" sz="1050" dirty="0" smtClean="0">
                <a:solidFill>
                  <a:schemeClr val="tx1"/>
                </a:solidFill>
                <a:latin typeface="+mn-ea"/>
                <a:ea typeface="+mn-ea"/>
              </a:rPr>
              <a:t>사업소개 </a:t>
            </a:r>
            <a:r>
              <a:rPr lang="en-US" altLang="ko-KR" sz="105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dirty="0" smtClean="0">
                <a:solidFill>
                  <a:schemeClr val="tx1"/>
                </a:solidFill>
                <a:latin typeface="+mn-ea"/>
                <a:ea typeface="+mn-ea"/>
              </a:rPr>
              <a:t>제품소개 </a:t>
            </a:r>
            <a:r>
              <a:rPr lang="en-US" altLang="ko-KR" sz="105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dirty="0" smtClean="0">
                <a:solidFill>
                  <a:schemeClr val="tx1"/>
                </a:solidFill>
                <a:latin typeface="+mn-ea"/>
                <a:ea typeface="+mn-ea"/>
              </a:rPr>
              <a:t>고객센터</a:t>
            </a:r>
            <a:endParaRPr lang="ko-KR" altLang="en-US" sz="105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68144" y="306307"/>
            <a:ext cx="7120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Login | Join US</a:t>
            </a:r>
            <a:endParaRPr lang="ko-KR" altLang="en-US" sz="6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79512" y="391943"/>
            <a:ext cx="1296144" cy="432049"/>
            <a:chOff x="179512" y="411510"/>
            <a:chExt cx="1296144" cy="432049"/>
          </a:xfrm>
        </p:grpSpPr>
        <p:sp>
          <p:nvSpPr>
            <p:cNvPr id="18" name="직사각형 17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331640" y="3075806"/>
            <a:ext cx="648072" cy="648072"/>
            <a:chOff x="323528" y="3075806"/>
            <a:chExt cx="648072" cy="648072"/>
          </a:xfrm>
        </p:grpSpPr>
        <p:sp>
          <p:nvSpPr>
            <p:cNvPr id="22" name="타원 21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22"/>
            <p:cNvCxnSpPr>
              <a:stCxn id="22" idx="7"/>
              <a:endCxn id="22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/>
          <p:cNvGrpSpPr/>
          <p:nvPr/>
        </p:nvGrpSpPr>
        <p:grpSpPr>
          <a:xfrm>
            <a:off x="2246040" y="3075806"/>
            <a:ext cx="648072" cy="648072"/>
            <a:chOff x="323528" y="3075806"/>
            <a:chExt cx="648072" cy="648072"/>
          </a:xfrm>
        </p:grpSpPr>
        <p:sp>
          <p:nvSpPr>
            <p:cNvPr id="25" name="타원 24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연결선 25"/>
            <p:cNvCxnSpPr>
              <a:stCxn id="25" idx="7"/>
              <a:endCxn id="25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/>
          <p:cNvGrpSpPr/>
          <p:nvPr/>
        </p:nvGrpSpPr>
        <p:grpSpPr>
          <a:xfrm>
            <a:off x="3203848" y="3075806"/>
            <a:ext cx="648072" cy="648072"/>
            <a:chOff x="323528" y="3075806"/>
            <a:chExt cx="648072" cy="648072"/>
          </a:xfrm>
        </p:grpSpPr>
        <p:sp>
          <p:nvSpPr>
            <p:cNvPr id="28" name="타원 27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/>
            <p:cNvCxnSpPr>
              <a:stCxn id="28" idx="7"/>
              <a:endCxn id="28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/>
          <p:cNvGrpSpPr/>
          <p:nvPr/>
        </p:nvGrpSpPr>
        <p:grpSpPr>
          <a:xfrm>
            <a:off x="4139952" y="3075806"/>
            <a:ext cx="648072" cy="648072"/>
            <a:chOff x="323528" y="3075806"/>
            <a:chExt cx="648072" cy="648072"/>
          </a:xfrm>
        </p:grpSpPr>
        <p:sp>
          <p:nvSpPr>
            <p:cNvPr id="31" name="타원 30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연결선 31"/>
            <p:cNvCxnSpPr>
              <a:stCxn id="31" idx="7"/>
              <a:endCxn id="31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/>
          <p:cNvGrpSpPr/>
          <p:nvPr/>
        </p:nvGrpSpPr>
        <p:grpSpPr>
          <a:xfrm>
            <a:off x="5076056" y="3075806"/>
            <a:ext cx="648072" cy="648072"/>
            <a:chOff x="323528" y="3075806"/>
            <a:chExt cx="648072" cy="648072"/>
          </a:xfrm>
        </p:grpSpPr>
        <p:sp>
          <p:nvSpPr>
            <p:cNvPr id="34" name="타원 33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" name="직선 연결선 34"/>
            <p:cNvCxnSpPr>
              <a:stCxn id="34" idx="7"/>
              <a:endCxn id="34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모서리가 둥근 직사각형 35"/>
          <p:cNvSpPr/>
          <p:nvPr/>
        </p:nvSpPr>
        <p:spPr>
          <a:xfrm>
            <a:off x="1365196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</a:t>
            </a: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308500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3269497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4212801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4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110423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5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86509" y="4411359"/>
            <a:ext cx="3853443" cy="464647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 공지사항입니다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  2017.03.03</a:t>
            </a:r>
          </a:p>
          <a:p>
            <a:pPr>
              <a:lnSpc>
                <a:spcPct val="150000"/>
              </a:lnSpc>
            </a:pPr>
            <a:r>
              <a:rPr lang="ko-KR" altLang="en-US" sz="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오픈이벤트입니다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2017.02.03</a:t>
            </a:r>
          </a:p>
          <a:p>
            <a:pPr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홈페이지 </a:t>
            </a:r>
            <a:r>
              <a:rPr lang="ko-KR" altLang="en-US" sz="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오픈을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축하해 주세요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2017.01.31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2851004" y="1851670"/>
            <a:ext cx="1576980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홍보이미지 롤링 </a:t>
            </a:r>
            <a:r>
              <a:rPr lang="en-US" altLang="ko-KR" sz="7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(Max. 5</a:t>
            </a:r>
            <a:r>
              <a:rPr lang="ko-KR" altLang="en-US" sz="7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개</a:t>
            </a:r>
            <a:r>
              <a:rPr lang="en-US" altLang="ko-KR" sz="7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)</a:t>
            </a:r>
            <a:endParaRPr lang="en-US" altLang="ko-KR" sz="7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51520" y="4397117"/>
            <a:ext cx="2448272" cy="504056"/>
          </a:xfrm>
          <a:prstGeom prst="round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2483768" y="4502591"/>
            <a:ext cx="1105076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공지사항 </a:t>
            </a:r>
            <a:r>
              <a:rPr lang="en-US" altLang="ko-KR" sz="7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(Max. 3 line)</a:t>
            </a:r>
            <a:endParaRPr lang="en-US" altLang="ko-KR" sz="7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1187624" y="321982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Document History</a:t>
            </a:r>
            <a:endParaRPr lang="ko-KR" altLang="en-US" dirty="0"/>
          </a:p>
        </p:txBody>
      </p:sp>
      <p:graphicFrame>
        <p:nvGraphicFramePr>
          <p:cNvPr id="8" name="Group 3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709835"/>
              </p:ext>
            </p:extLst>
          </p:nvPr>
        </p:nvGraphicFramePr>
        <p:xfrm>
          <a:off x="217612" y="622201"/>
          <a:ext cx="8631436" cy="4096067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03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10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1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98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Version</a:t>
                      </a:r>
                    </a:p>
                  </a:txBody>
                  <a:tcPr marL="90333" marR="90333" marT="32641" marB="32641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Page</a:t>
                      </a: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Name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1.0.0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2023.02.27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최초배포</a:t>
                      </a:r>
                      <a:endParaRPr lang="ko-KR" altLang="en-US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최초배포</a:t>
                      </a:r>
                      <a:endParaRPr lang="ko-KR" altLang="en-US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김동근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299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299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41179"/>
                  </a:ext>
                </a:extLst>
              </a:tr>
              <a:tr h="258299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1462559"/>
                  </a:ext>
                </a:extLst>
              </a:tr>
              <a:tr h="258299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405766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373"/>
          <p:cNvGraphicFramePr>
            <a:graphicFrameLocks noGrp="1"/>
          </p:cNvGraphicFramePr>
          <p:nvPr>
            <p:extLst/>
          </p:nvPr>
        </p:nvGraphicFramePr>
        <p:xfrm>
          <a:off x="217612" y="622201"/>
          <a:ext cx="8631436" cy="4096067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03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10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1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98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Version</a:t>
                      </a:r>
                    </a:p>
                  </a:txBody>
                  <a:tcPr marL="90333" marR="90333" marT="32641" marB="32641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Page</a:t>
                      </a: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Name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1.0.0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2023.02.27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최초배포</a:t>
                      </a:r>
                      <a:endParaRPr lang="ko-KR" altLang="en-US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최초배포</a:t>
                      </a:r>
                      <a:endParaRPr lang="ko-KR" altLang="en-US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김동근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299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299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41179"/>
                  </a:ext>
                </a:extLst>
              </a:tr>
              <a:tr h="258299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1462559"/>
                  </a:ext>
                </a:extLst>
              </a:tr>
              <a:tr h="258299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405766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99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419872" y="771550"/>
            <a:ext cx="1008112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메인화면</a:t>
            </a:r>
            <a:endParaRPr lang="ko-KR" altLang="en-US" sz="12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4427984" y="1275606"/>
            <a:ext cx="1008112" cy="36004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로그인</a:t>
            </a:r>
            <a:endParaRPr lang="en-US" altLang="ko-KR" sz="1200" dirty="0" smtClean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580112" y="1275606"/>
            <a:ext cx="1008112" cy="36004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회원가입</a:t>
            </a:r>
            <a:endParaRPr lang="en-US" altLang="ko-KR" sz="1200" dirty="0" smtClean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267289" y="1885873"/>
            <a:ext cx="1008112" cy="36004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지도</a:t>
            </a:r>
            <a:endParaRPr lang="en-US" altLang="ko-KR" sz="1200" dirty="0" smtClean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444248" y="1885873"/>
            <a:ext cx="1008112" cy="36004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마이페이지</a:t>
            </a:r>
            <a:endParaRPr lang="en-US" altLang="ko-KR" sz="1200" dirty="0" smtClean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707904" y="1885873"/>
            <a:ext cx="1008112" cy="36004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고객센터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4089303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3" name="부제목 1"/>
          <p:cNvSpPr txBox="1">
            <a:spLocks/>
          </p:cNvSpPr>
          <p:nvPr/>
        </p:nvSpPr>
        <p:spPr>
          <a:xfrm>
            <a:off x="251520" y="699542"/>
            <a:ext cx="4248472" cy="4176464"/>
          </a:xfrm>
          <a:prstGeom prst="rect">
            <a:avLst/>
          </a:prstGeom>
        </p:spPr>
        <p:txBody>
          <a:bodyPr/>
          <a:lstStyle/>
          <a:p>
            <a:pPr marL="228600" lvl="0" indent="-228600">
              <a:lnSpc>
                <a:spcPct val="120000"/>
              </a:lnSpc>
              <a:buFontTx/>
              <a:buAutoNum type="arabicPeriod"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ahoma" pitchFamily="34" charset="0"/>
              </a:rPr>
              <a:t>Information Architecture</a:t>
            </a:r>
          </a:p>
          <a:p>
            <a:pPr marL="228600" lvl="0" indent="-228600">
              <a:lnSpc>
                <a:spcPct val="120000"/>
              </a:lnSpc>
              <a:buFontTx/>
              <a:buAutoNum type="arabicPeriod"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General Rule</a:t>
            </a:r>
            <a:b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</a:br>
            <a:r>
              <a:rPr lang="en-US" altLang="ko-KR" sz="1050" dirty="0" smtClean="0">
                <a:latin typeface="+mn-ea"/>
              </a:rPr>
              <a:t>2.1 Screen Definition</a:t>
            </a:r>
            <a:br>
              <a:rPr lang="en-US" altLang="ko-KR" sz="105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2.2 Popup type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ahoma" pitchFamily="34" charset="0"/>
            </a:endParaRPr>
          </a:p>
          <a:p>
            <a:pPr marL="228600" lvl="0" indent="-228600">
              <a:lnSpc>
                <a:spcPct val="120000"/>
              </a:lnSpc>
              <a:buFontTx/>
              <a:buAutoNum type="arabicPeriod"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Main</a:t>
            </a:r>
            <a:b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</a:br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3.1 case A</a:t>
            </a:r>
            <a:b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</a:br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3.2 case B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ahoma" pitchFamily="34" charset="0"/>
            </a:endParaRPr>
          </a:p>
          <a:p>
            <a:pPr marL="228600" lvl="0" indent="-228600">
              <a:lnSpc>
                <a:spcPct val="120000"/>
              </a:lnSpc>
              <a:buFontTx/>
              <a:buAutoNum type="arabicPeriod"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Login</a:t>
            </a:r>
            <a:b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</a:br>
            <a:r>
              <a:rPr lang="en-US" altLang="ko-KR" sz="1050" dirty="0" smtClean="0">
                <a:latin typeface="+mn-ea"/>
              </a:rPr>
              <a:t>4.1 Login </a:t>
            </a:r>
            <a:br>
              <a:rPr lang="en-US" altLang="ko-KR" sz="105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4.2 login &gt; </a:t>
            </a:r>
            <a:r>
              <a:rPr lang="ko-KR" altLang="en-US" sz="1050" dirty="0" smtClean="0">
                <a:latin typeface="+mn-ea"/>
              </a:rPr>
              <a:t>회원가입</a:t>
            </a:r>
            <a:r>
              <a:rPr lang="en-US" altLang="ko-KR" sz="1050" dirty="0" smtClean="0">
                <a:latin typeface="+mn-ea"/>
              </a:rPr>
              <a:t/>
            </a:r>
            <a:br>
              <a:rPr lang="en-US" altLang="ko-KR" sz="105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4.3 Login &gt; error </a:t>
            </a:r>
            <a:r>
              <a:rPr lang="en-US" altLang="ko-KR" sz="1050" dirty="0" err="1" smtClean="0">
                <a:latin typeface="+mn-ea"/>
              </a:rPr>
              <a:t>msg</a:t>
            </a:r>
            <a:r>
              <a:rPr lang="en-US" altLang="ko-KR" sz="1050" dirty="0" smtClean="0">
                <a:latin typeface="+mn-ea"/>
              </a:rPr>
              <a:t/>
            </a:r>
            <a:br>
              <a:rPr lang="en-US" altLang="ko-KR" sz="105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4.3.1 Login &gt; error </a:t>
            </a:r>
            <a:r>
              <a:rPr lang="en-US" altLang="ko-KR" sz="1050" dirty="0" err="1" smtClean="0">
                <a:latin typeface="+mn-ea"/>
              </a:rPr>
              <a:t>msg</a:t>
            </a:r>
            <a:r>
              <a:rPr lang="en-US" altLang="ko-KR" sz="1050" dirty="0" smtClean="0">
                <a:latin typeface="+mn-ea"/>
              </a:rPr>
              <a:t> &gt; ID </a:t>
            </a:r>
            <a:r>
              <a:rPr lang="ko-KR" altLang="en-US" sz="1050" dirty="0" smtClean="0">
                <a:latin typeface="+mn-ea"/>
              </a:rPr>
              <a:t>찾기</a:t>
            </a:r>
            <a:r>
              <a:rPr lang="en-US" altLang="ko-KR" sz="1050" dirty="0" smtClean="0">
                <a:latin typeface="+mn-ea"/>
              </a:rPr>
              <a:t/>
            </a:r>
            <a:br>
              <a:rPr lang="en-US" altLang="ko-KR" sz="105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4.3.2 Login &gt; error </a:t>
            </a:r>
            <a:r>
              <a:rPr lang="en-US" altLang="ko-KR" sz="1050" dirty="0" err="1" smtClean="0">
                <a:latin typeface="+mn-ea"/>
              </a:rPr>
              <a:t>msg</a:t>
            </a:r>
            <a:r>
              <a:rPr lang="en-US" altLang="ko-KR" sz="1050" dirty="0" smtClean="0">
                <a:latin typeface="+mn-ea"/>
              </a:rPr>
              <a:t> &gt; </a:t>
            </a:r>
            <a:r>
              <a:rPr lang="ko-KR" altLang="en-US" sz="1050" dirty="0" err="1" smtClean="0">
                <a:latin typeface="+mn-ea"/>
              </a:rPr>
              <a:t>비밀번호찾기</a:t>
            </a:r>
            <a:endParaRPr lang="en-US" altLang="ko-KR" sz="1200" dirty="0" smtClean="0">
              <a:latin typeface="+mn-ea"/>
            </a:endParaRPr>
          </a:p>
          <a:p>
            <a:pPr marL="228600" lvl="0" indent="-228600">
              <a:lnSpc>
                <a:spcPct val="120000"/>
              </a:lnSpc>
              <a:buFontTx/>
              <a:buAutoNum type="arabicPeriod"/>
            </a:pPr>
            <a:r>
              <a:rPr lang="ko-KR" altLang="en-US" sz="1200" b="1" dirty="0" smtClean="0">
                <a:latin typeface="+mn-ea"/>
              </a:rPr>
              <a:t>주요기능</a:t>
            </a:r>
            <a:r>
              <a:rPr lang="en-US" altLang="ko-KR" sz="1200" b="1" dirty="0" smtClean="0">
                <a:latin typeface="+mn-ea"/>
              </a:rPr>
              <a:t>1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5.1 </a:t>
            </a:r>
            <a:r>
              <a:rPr lang="ko-KR" altLang="en-US" sz="1050" dirty="0" smtClean="0">
                <a:latin typeface="+mn-ea"/>
              </a:rPr>
              <a:t>주요기능</a:t>
            </a:r>
            <a:r>
              <a:rPr lang="en-US" altLang="ko-KR" sz="1050" dirty="0" smtClean="0">
                <a:latin typeface="+mn-ea"/>
              </a:rPr>
              <a:t>1 &gt; </a:t>
            </a:r>
            <a:r>
              <a:rPr lang="ko-KR" altLang="en-US" sz="1050" dirty="0" smtClean="0">
                <a:latin typeface="+mn-ea"/>
              </a:rPr>
              <a:t>하부기능</a:t>
            </a:r>
            <a:r>
              <a:rPr lang="en-US" altLang="ko-KR" sz="1050" dirty="0" smtClean="0">
                <a:latin typeface="+mn-ea"/>
              </a:rPr>
              <a:t>1</a:t>
            </a:r>
            <a:br>
              <a:rPr lang="en-US" altLang="ko-KR" sz="105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5.1.1 </a:t>
            </a:r>
            <a:r>
              <a:rPr lang="ko-KR" altLang="en-US" sz="1050" dirty="0" smtClean="0">
                <a:latin typeface="+mn-ea"/>
              </a:rPr>
              <a:t>주요기능</a:t>
            </a:r>
            <a:r>
              <a:rPr lang="en-US" altLang="ko-KR" sz="1050" dirty="0" smtClean="0">
                <a:latin typeface="+mn-ea"/>
              </a:rPr>
              <a:t>1 &gt; </a:t>
            </a:r>
            <a:r>
              <a:rPr lang="ko-KR" altLang="en-US" sz="1050" dirty="0" smtClean="0">
                <a:latin typeface="+mn-ea"/>
              </a:rPr>
              <a:t>하부기능</a:t>
            </a:r>
            <a:r>
              <a:rPr lang="en-US" altLang="ko-KR" sz="1050" dirty="0" smtClean="0">
                <a:latin typeface="+mn-ea"/>
              </a:rPr>
              <a:t>1 &gt; </a:t>
            </a:r>
            <a:r>
              <a:rPr lang="ko-KR" altLang="en-US" sz="1050" dirty="0" smtClean="0">
                <a:latin typeface="+mn-ea"/>
              </a:rPr>
              <a:t>상세기능</a:t>
            </a:r>
            <a:r>
              <a:rPr lang="en-US" altLang="ko-KR" sz="1050" dirty="0" smtClean="0">
                <a:latin typeface="+mn-ea"/>
              </a:rPr>
              <a:t>1</a:t>
            </a:r>
            <a:br>
              <a:rPr lang="en-US" altLang="ko-KR" sz="105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5.1.2 </a:t>
            </a:r>
            <a:r>
              <a:rPr lang="ko-KR" altLang="en-US" sz="1050" dirty="0" smtClean="0">
                <a:latin typeface="+mn-ea"/>
              </a:rPr>
              <a:t>주요기능</a:t>
            </a:r>
            <a:r>
              <a:rPr lang="en-US" altLang="ko-KR" sz="1050" dirty="0" smtClean="0">
                <a:latin typeface="+mn-ea"/>
              </a:rPr>
              <a:t>1 &gt; </a:t>
            </a:r>
            <a:r>
              <a:rPr lang="ko-KR" altLang="en-US" sz="1050" dirty="0" smtClean="0">
                <a:latin typeface="+mn-ea"/>
              </a:rPr>
              <a:t>하부기능</a:t>
            </a:r>
            <a:r>
              <a:rPr lang="en-US" altLang="ko-KR" sz="1050" dirty="0" smtClean="0">
                <a:latin typeface="+mn-ea"/>
              </a:rPr>
              <a:t>1 &gt; </a:t>
            </a:r>
            <a:r>
              <a:rPr lang="ko-KR" altLang="en-US" sz="1050" dirty="0" smtClean="0">
                <a:latin typeface="+mn-ea"/>
              </a:rPr>
              <a:t>상세기능</a:t>
            </a:r>
            <a:r>
              <a:rPr lang="en-US" altLang="ko-KR" sz="1050" dirty="0" smtClean="0">
                <a:latin typeface="+mn-ea"/>
              </a:rPr>
              <a:t>2</a:t>
            </a:r>
            <a:br>
              <a:rPr lang="en-US" altLang="ko-KR" sz="105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5.2 </a:t>
            </a:r>
            <a:r>
              <a:rPr lang="ko-KR" altLang="en-US" sz="1050" dirty="0" smtClean="0">
                <a:latin typeface="+mn-ea"/>
              </a:rPr>
              <a:t>주요기능</a:t>
            </a:r>
            <a:r>
              <a:rPr lang="en-US" altLang="ko-KR" sz="1050" dirty="0" smtClean="0">
                <a:latin typeface="+mn-ea"/>
              </a:rPr>
              <a:t>1 &gt; </a:t>
            </a:r>
            <a:r>
              <a:rPr lang="ko-KR" altLang="en-US" sz="1050" dirty="0" smtClean="0">
                <a:latin typeface="+mn-ea"/>
              </a:rPr>
              <a:t>하부기능</a:t>
            </a:r>
            <a:r>
              <a:rPr lang="en-US" altLang="ko-KR" sz="1050" dirty="0" smtClean="0">
                <a:latin typeface="+mn-ea"/>
              </a:rPr>
              <a:t>2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endParaRPr lang="ko-KR" altLang="en-US" dirty="0" smtClean="0">
              <a:solidFill>
                <a:schemeClr val="tx1">
                  <a:lumMod val="75000"/>
                  <a:lumOff val="25000"/>
                </a:schemeClr>
              </a:solidFill>
              <a:cs typeface="Tahoma" pitchFamily="34" charset="0"/>
            </a:endParaRP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cs typeface="Tahoma" pitchFamily="34" charset="0"/>
            </a:endParaRPr>
          </a:p>
        </p:txBody>
      </p:sp>
      <p:sp>
        <p:nvSpPr>
          <p:cNvPr id="4" name="부제목 1"/>
          <p:cNvSpPr txBox="1">
            <a:spLocks/>
          </p:cNvSpPr>
          <p:nvPr/>
        </p:nvSpPr>
        <p:spPr>
          <a:xfrm>
            <a:off x="4613970" y="699542"/>
            <a:ext cx="4248472" cy="4176464"/>
          </a:xfrm>
          <a:prstGeom prst="rect">
            <a:avLst/>
          </a:prstGeom>
        </p:spPr>
        <p:txBody>
          <a:bodyPr/>
          <a:lstStyle/>
          <a:p>
            <a:pPr marL="228600" lvl="0" indent="-228600">
              <a:lnSpc>
                <a:spcPct val="120000"/>
              </a:lnSpc>
              <a:buFont typeface="+mj-lt"/>
              <a:buAutoNum type="arabicPeriod" startAt="6"/>
            </a:pP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주요기능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2</a:t>
            </a:r>
          </a:p>
          <a:p>
            <a:pPr marL="228600" lvl="0" indent="-228600">
              <a:lnSpc>
                <a:spcPct val="120000"/>
              </a:lnSpc>
              <a:buFont typeface="+mj-lt"/>
              <a:buAutoNum type="arabicPeriod" startAt="6"/>
            </a:pP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주요기능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3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cs typeface="Tahoma" pitchFamily="34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/>
          <p:cNvSpPr/>
          <p:nvPr/>
        </p:nvSpPr>
        <p:spPr>
          <a:xfrm>
            <a:off x="6906319" y="2158628"/>
            <a:ext cx="1224135" cy="14932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5972813" y="3651870"/>
            <a:ext cx="993574" cy="313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4370515" y="2949882"/>
            <a:ext cx="993574" cy="6299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79512" y="164801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Information Architecture</a:t>
            </a:r>
            <a:endParaRPr lang="ko-KR" altLang="en-US" dirty="0"/>
          </a:p>
        </p:txBody>
      </p:sp>
      <p:sp>
        <p:nvSpPr>
          <p:cNvPr id="69" name="텍스트 개체 틀 6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1.0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327593" y="987574"/>
            <a:ext cx="1254722" cy="304625"/>
          </a:xfrm>
          <a:prstGeom prst="roundRect">
            <a:avLst>
              <a:gd name="adj" fmla="val 47935"/>
            </a:avLst>
          </a:prstGeom>
          <a:solidFill>
            <a:schemeClr val="tx1">
              <a:lumMod val="65000"/>
              <a:lumOff val="35000"/>
            </a:schemeClr>
          </a:solidFill>
          <a:ln w="9525" cmpd="sng">
            <a:solidFill>
              <a:schemeClr val="bg1">
                <a:lumMod val="50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bg1"/>
                </a:solidFill>
                <a:latin typeface="+mn-ea"/>
              </a:rPr>
              <a:t>Home</a:t>
            </a:r>
            <a:endParaRPr kumimoji="0"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6" name="직선 연결선 15"/>
          <p:cNvCxnSpPr>
            <a:stCxn id="22" idx="2"/>
            <a:endCxn id="116" idx="0"/>
          </p:cNvCxnSpPr>
          <p:nvPr/>
        </p:nvCxnSpPr>
        <p:spPr>
          <a:xfrm>
            <a:off x="1540856" y="2484884"/>
            <a:ext cx="8346" cy="125997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 bwMode="auto">
          <a:xfrm>
            <a:off x="6863714" y="1131590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latin typeface="+mn-ea"/>
              </a:rPr>
              <a:t>회원가입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951329" y="2211710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en-US" altLang="ko-KR" sz="900" b="1" dirty="0" smtClean="0">
                <a:solidFill>
                  <a:schemeClr val="bg1"/>
                </a:solidFill>
                <a:latin typeface="+mn-ea"/>
              </a:rPr>
              <a:t>About US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55" name="꺾인 연결선 54"/>
          <p:cNvCxnSpPr>
            <a:stCxn id="214" idx="3"/>
            <a:endCxn id="21" idx="1"/>
          </p:cNvCxnSpPr>
          <p:nvPr/>
        </p:nvCxnSpPr>
        <p:spPr>
          <a:xfrm flipV="1">
            <a:off x="6090823" y="1239602"/>
            <a:ext cx="772891" cy="16578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stCxn id="214" idx="3"/>
            <a:endCxn id="80" idx="1"/>
          </p:cNvCxnSpPr>
          <p:nvPr/>
        </p:nvCxnSpPr>
        <p:spPr>
          <a:xfrm>
            <a:off x="6090823" y="1405385"/>
            <a:ext cx="772891" cy="11996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모서리가 둥근 직사각형 79"/>
          <p:cNvSpPr/>
          <p:nvPr/>
        </p:nvSpPr>
        <p:spPr bwMode="auto">
          <a:xfrm>
            <a:off x="6863714" y="1417340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en-US" altLang="ko-KR" sz="900" dirty="0" smtClean="0">
                <a:latin typeface="+mn-ea"/>
              </a:rPr>
              <a:t>ID/PW</a:t>
            </a:r>
            <a:r>
              <a:rPr lang="ko-KR" altLang="en-US" sz="900" dirty="0" smtClean="0">
                <a:latin typeface="+mn-ea"/>
              </a:rPr>
              <a:t>찾기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3" name="모서리가 둥근 직사각형 112"/>
          <p:cNvSpPr/>
          <p:nvPr/>
        </p:nvSpPr>
        <p:spPr bwMode="auto">
          <a:xfrm>
            <a:off x="1091364" y="26780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latin typeface="+mn-ea"/>
              </a:rPr>
              <a:t>회사소개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4" name="모서리가 둥근 직사각형 113"/>
          <p:cNvSpPr/>
          <p:nvPr/>
        </p:nvSpPr>
        <p:spPr bwMode="auto">
          <a:xfrm>
            <a:off x="1091364" y="30209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연혁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5" name="모서리가 둥근 직사각형 114"/>
          <p:cNvSpPr/>
          <p:nvPr/>
        </p:nvSpPr>
        <p:spPr bwMode="auto">
          <a:xfrm>
            <a:off x="1091364" y="338291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조직도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6" name="모서리가 둥근 직사각형 115"/>
          <p:cNvSpPr/>
          <p:nvPr/>
        </p:nvSpPr>
        <p:spPr bwMode="auto">
          <a:xfrm>
            <a:off x="1091364" y="37448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err="1" smtClean="0">
                <a:solidFill>
                  <a:schemeClr val="tx1"/>
                </a:solidFill>
                <a:latin typeface="+mn-ea"/>
              </a:rPr>
              <a:t>찾아오시는길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0" name="직선 연결선 129"/>
          <p:cNvCxnSpPr>
            <a:stCxn id="131" idx="2"/>
            <a:endCxn id="134" idx="0"/>
          </p:cNvCxnSpPr>
          <p:nvPr/>
        </p:nvCxnSpPr>
        <p:spPr>
          <a:xfrm>
            <a:off x="2981016" y="2484884"/>
            <a:ext cx="8346" cy="89802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모서리가 둥근 직사각형 130"/>
          <p:cNvSpPr/>
          <p:nvPr/>
        </p:nvSpPr>
        <p:spPr>
          <a:xfrm>
            <a:off x="2391489" y="2211710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bg1"/>
                </a:solidFill>
                <a:latin typeface="+mn-ea"/>
              </a:rPr>
              <a:t>사업소개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2" name="모서리가 둥근 직사각형 131"/>
          <p:cNvSpPr/>
          <p:nvPr/>
        </p:nvSpPr>
        <p:spPr bwMode="auto">
          <a:xfrm>
            <a:off x="2531524" y="26780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latin typeface="+mn-ea"/>
              </a:rPr>
              <a:t>사업영역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3" name="모서리가 둥근 직사각형 132"/>
          <p:cNvSpPr/>
          <p:nvPr/>
        </p:nvSpPr>
        <p:spPr bwMode="auto">
          <a:xfrm>
            <a:off x="2531524" y="30209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사업소개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4" name="모서리가 둥근 직사각형 133"/>
          <p:cNvSpPr/>
          <p:nvPr/>
        </p:nvSpPr>
        <p:spPr bwMode="auto">
          <a:xfrm>
            <a:off x="2531524" y="338291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사업소개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8" name="꺾인 연결선 137"/>
          <p:cNvCxnSpPr>
            <a:stCxn id="12" idx="2"/>
            <a:endCxn id="131" idx="0"/>
          </p:cNvCxnSpPr>
          <p:nvPr/>
        </p:nvCxnSpPr>
        <p:spPr>
          <a:xfrm rot="5400000">
            <a:off x="3008230" y="1264985"/>
            <a:ext cx="919511" cy="97393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/>
          <p:cNvCxnSpPr>
            <a:stCxn id="147" idx="2"/>
            <a:endCxn id="52" idx="0"/>
          </p:cNvCxnSpPr>
          <p:nvPr/>
        </p:nvCxnSpPr>
        <p:spPr>
          <a:xfrm>
            <a:off x="5933344" y="2486359"/>
            <a:ext cx="8346" cy="152555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모서리가 둥근 직사각형 146"/>
          <p:cNvSpPr/>
          <p:nvPr/>
        </p:nvSpPr>
        <p:spPr>
          <a:xfrm>
            <a:off x="5343817" y="2213185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bg1"/>
                </a:solidFill>
                <a:latin typeface="+mn-ea"/>
              </a:rPr>
              <a:t>고객센터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8" name="모서리가 둥근 직사각형 147"/>
          <p:cNvSpPr/>
          <p:nvPr/>
        </p:nvSpPr>
        <p:spPr bwMode="auto">
          <a:xfrm>
            <a:off x="5483852" y="267953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공지사항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9" name="모서리가 둥근 직사각형 148"/>
          <p:cNvSpPr/>
          <p:nvPr/>
        </p:nvSpPr>
        <p:spPr bwMode="auto">
          <a:xfrm>
            <a:off x="5483852" y="302243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FAQ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0" name="모서리가 둥근 직사각형 149"/>
          <p:cNvSpPr/>
          <p:nvPr/>
        </p:nvSpPr>
        <p:spPr bwMode="auto">
          <a:xfrm>
            <a:off x="5483852" y="338438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Q&amp;A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55" name="직선 연결선 154"/>
          <p:cNvCxnSpPr>
            <a:stCxn id="156" idx="2"/>
            <a:endCxn id="158" idx="0"/>
          </p:cNvCxnSpPr>
          <p:nvPr/>
        </p:nvCxnSpPr>
        <p:spPr>
          <a:xfrm>
            <a:off x="4328897" y="2484884"/>
            <a:ext cx="8346" cy="12138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모서리가 둥근 직사각형 155"/>
          <p:cNvSpPr/>
          <p:nvPr/>
        </p:nvSpPr>
        <p:spPr>
          <a:xfrm>
            <a:off x="3739370" y="2211710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bg1"/>
                </a:solidFill>
                <a:latin typeface="+mn-ea"/>
              </a:rPr>
              <a:t>제품소개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7" name="모서리가 둥근 직사각형 156"/>
          <p:cNvSpPr/>
          <p:nvPr/>
        </p:nvSpPr>
        <p:spPr bwMode="auto">
          <a:xfrm>
            <a:off x="3879405" y="26780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제품소개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8" name="모서리가 둥근 직사각형 157"/>
          <p:cNvSpPr/>
          <p:nvPr/>
        </p:nvSpPr>
        <p:spPr bwMode="auto">
          <a:xfrm>
            <a:off x="3879405" y="3698711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제품소개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60" name="꺾인 연결선 159"/>
          <p:cNvCxnSpPr>
            <a:stCxn id="12" idx="2"/>
            <a:endCxn id="22" idx="0"/>
          </p:cNvCxnSpPr>
          <p:nvPr/>
        </p:nvCxnSpPr>
        <p:spPr>
          <a:xfrm rot="5400000">
            <a:off x="2288150" y="544905"/>
            <a:ext cx="919511" cy="241409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꺾인 연결선 163"/>
          <p:cNvCxnSpPr>
            <a:stCxn id="12" idx="2"/>
            <a:endCxn id="156" idx="0"/>
          </p:cNvCxnSpPr>
          <p:nvPr/>
        </p:nvCxnSpPr>
        <p:spPr>
          <a:xfrm rot="16200000" flipH="1">
            <a:off x="3682170" y="1564982"/>
            <a:ext cx="919511" cy="37394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꺾인 연결선 177"/>
          <p:cNvCxnSpPr>
            <a:stCxn id="12" idx="2"/>
            <a:endCxn id="147" idx="0"/>
          </p:cNvCxnSpPr>
          <p:nvPr/>
        </p:nvCxnSpPr>
        <p:spPr>
          <a:xfrm rot="16200000" flipH="1">
            <a:off x="4483656" y="763497"/>
            <a:ext cx="920986" cy="197839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모서리가 둥근 직사각형 183"/>
          <p:cNvSpPr/>
          <p:nvPr/>
        </p:nvSpPr>
        <p:spPr bwMode="auto">
          <a:xfrm>
            <a:off x="5986859" y="3699495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1:1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문의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88" name="꺾인 연결선 187"/>
          <p:cNvCxnSpPr>
            <a:stCxn id="150" idx="2"/>
            <a:endCxn id="184" idx="1"/>
          </p:cNvCxnSpPr>
          <p:nvPr/>
        </p:nvCxnSpPr>
        <p:spPr>
          <a:xfrm rot="16200000" flipH="1">
            <a:off x="5860726" y="3681374"/>
            <a:ext cx="207096" cy="45169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모서리가 둥근 직사각형 213"/>
          <p:cNvSpPr/>
          <p:nvPr/>
        </p:nvSpPr>
        <p:spPr>
          <a:xfrm>
            <a:off x="4911769" y="1268798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en-US" altLang="ko-KR" sz="900" b="1" dirty="0" smtClean="0">
                <a:solidFill>
                  <a:schemeClr val="bg1"/>
                </a:solidFill>
                <a:latin typeface="+mn-ea"/>
              </a:rPr>
              <a:t>Login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36" name="꺾인 연결선 235"/>
          <p:cNvCxnSpPr>
            <a:stCxn id="12" idx="2"/>
            <a:endCxn id="214" idx="1"/>
          </p:cNvCxnSpPr>
          <p:nvPr/>
        </p:nvCxnSpPr>
        <p:spPr>
          <a:xfrm rot="16200000" flipH="1">
            <a:off x="4376768" y="870384"/>
            <a:ext cx="113186" cy="956815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꺾인 연결선 266"/>
          <p:cNvCxnSpPr>
            <a:stCxn id="12" idx="2"/>
            <a:endCxn id="271" idx="0"/>
          </p:cNvCxnSpPr>
          <p:nvPr/>
        </p:nvCxnSpPr>
        <p:spPr>
          <a:xfrm rot="16200000" flipH="1">
            <a:off x="5275744" y="-28591"/>
            <a:ext cx="920986" cy="3562566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연결선 269"/>
          <p:cNvCxnSpPr>
            <a:stCxn id="271" idx="2"/>
            <a:endCxn id="274" idx="0"/>
          </p:cNvCxnSpPr>
          <p:nvPr/>
        </p:nvCxnSpPr>
        <p:spPr>
          <a:xfrm>
            <a:off x="7517520" y="2486359"/>
            <a:ext cx="8346" cy="89802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모서리가 둥근 직사각형 270"/>
          <p:cNvSpPr/>
          <p:nvPr/>
        </p:nvSpPr>
        <p:spPr>
          <a:xfrm>
            <a:off x="6927993" y="2213185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ko-KR" altLang="en-US" sz="900" b="1" dirty="0" smtClean="0">
                <a:solidFill>
                  <a:schemeClr val="bg1"/>
                </a:solidFill>
                <a:latin typeface="+mn-ea"/>
              </a:rPr>
              <a:t>회원정보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2" name="모서리가 둥근 직사각형 271"/>
          <p:cNvSpPr/>
          <p:nvPr/>
        </p:nvSpPr>
        <p:spPr bwMode="auto">
          <a:xfrm>
            <a:off x="7068028" y="267953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정보수정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3" name="모서리가 둥근 직사각형 272"/>
          <p:cNvSpPr/>
          <p:nvPr/>
        </p:nvSpPr>
        <p:spPr bwMode="auto">
          <a:xfrm>
            <a:off x="7068028" y="302243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비밀번호 수정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4" name="모서리가 둥근 직사각형 273"/>
          <p:cNvSpPr/>
          <p:nvPr/>
        </p:nvSpPr>
        <p:spPr bwMode="auto">
          <a:xfrm>
            <a:off x="7068028" y="338438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구매예약내역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2" name="모서리가 둥근 직사각형 51"/>
          <p:cNvSpPr/>
          <p:nvPr/>
        </p:nvSpPr>
        <p:spPr bwMode="auto">
          <a:xfrm>
            <a:off x="5483852" y="4011910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Q&amp;A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8" name="모서리가 둥근 직사각형 57"/>
          <p:cNvSpPr/>
          <p:nvPr/>
        </p:nvSpPr>
        <p:spPr bwMode="auto">
          <a:xfrm>
            <a:off x="4376173" y="3003208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latin typeface="+mn-ea"/>
              </a:rPr>
              <a:t>구매문의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9" name="꺾인 연결선 187"/>
          <p:cNvCxnSpPr>
            <a:stCxn id="157" idx="2"/>
            <a:endCxn id="58" idx="1"/>
          </p:cNvCxnSpPr>
          <p:nvPr/>
        </p:nvCxnSpPr>
        <p:spPr>
          <a:xfrm rot="16200000" flipH="1">
            <a:off x="4248141" y="2983188"/>
            <a:ext cx="217134" cy="38930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모서리가 둥근 직사각형 60"/>
          <p:cNvSpPr/>
          <p:nvPr/>
        </p:nvSpPr>
        <p:spPr bwMode="auto">
          <a:xfrm>
            <a:off x="4376173" y="3321989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구매예약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2" name="꺾인 연결선 187"/>
          <p:cNvCxnSpPr>
            <a:stCxn id="157" idx="2"/>
            <a:endCxn id="61" idx="1"/>
          </p:cNvCxnSpPr>
          <p:nvPr/>
        </p:nvCxnSpPr>
        <p:spPr>
          <a:xfrm rot="16200000" flipH="1">
            <a:off x="4088751" y="3142578"/>
            <a:ext cx="535915" cy="38930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251520" y="483518"/>
            <a:ext cx="432048" cy="1440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643026" y="458351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회원인증화면</a:t>
            </a:r>
            <a:endParaRPr lang="ko-KR" alt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2.1 Screen Definition</a:t>
            </a:r>
          </a:p>
          <a:p>
            <a:r>
              <a:rPr lang="en-US" altLang="ko-KR" dirty="0" smtClean="0"/>
              <a:t>2.2 Popup type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General Rule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1AA835D-8947-4686-9B80-1C1BEEAA91EC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제목 6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 </a:t>
            </a:r>
            <a:r>
              <a:rPr lang="en-US" altLang="ko-KR" dirty="0" smtClean="0"/>
              <a:t>type</a:t>
            </a:r>
            <a:endParaRPr lang="ko-KR" altLang="en-US" dirty="0"/>
          </a:p>
        </p:txBody>
      </p:sp>
      <p:sp>
        <p:nvSpPr>
          <p:cNvPr id="68" name="텍스트 개체 틀 6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2.1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685037" y="1164758"/>
            <a:ext cx="12618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+mn-ea"/>
              </a:rPr>
              <a:t>[type3] </a:t>
            </a:r>
            <a:r>
              <a:rPr lang="en-US" altLang="ko-KR" sz="900" dirty="0" smtClean="0">
                <a:latin typeface="+mn-ea"/>
              </a:rPr>
              <a:t>2depth </a:t>
            </a:r>
            <a:r>
              <a:rPr lang="ko-KR" altLang="en-US" sz="900" dirty="0" smtClean="0">
                <a:latin typeface="+mn-ea"/>
              </a:rPr>
              <a:t>이상</a:t>
            </a:r>
            <a:endParaRPr lang="ko-KR" altLang="en-US" sz="900" dirty="0">
              <a:latin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65932" y="1164758"/>
            <a:ext cx="9909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+mn-ea"/>
              </a:rPr>
              <a:t>[type2] </a:t>
            </a:r>
            <a:r>
              <a:rPr lang="en-US" altLang="ko-KR" sz="900" dirty="0" smtClean="0">
                <a:latin typeface="+mn-ea"/>
              </a:rPr>
              <a:t>1depth</a:t>
            </a:r>
            <a:endParaRPr lang="ko-KR" altLang="en-US" sz="900" dirty="0">
              <a:latin typeface="+mn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300192" y="1164758"/>
            <a:ext cx="12618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+mn-ea"/>
              </a:rPr>
              <a:t>[type4] </a:t>
            </a:r>
            <a:r>
              <a:rPr lang="en-US" altLang="ko-KR" sz="900" dirty="0" smtClean="0">
                <a:latin typeface="+mn-ea"/>
              </a:rPr>
              <a:t>2depth </a:t>
            </a:r>
            <a:r>
              <a:rPr lang="ko-KR" altLang="en-US" sz="900" dirty="0" smtClean="0">
                <a:latin typeface="+mn-ea"/>
              </a:rPr>
              <a:t>이상</a:t>
            </a:r>
            <a:endParaRPr lang="ko-KR" altLang="en-US" sz="900" dirty="0">
              <a:latin typeface="+mn-ea"/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1557027" y="1385438"/>
            <a:ext cx="1512168" cy="2664296"/>
            <a:chOff x="467544" y="1385438"/>
            <a:chExt cx="1512168" cy="2664296"/>
          </a:xfrm>
        </p:grpSpPr>
        <p:sp>
          <p:nvSpPr>
            <p:cNvPr id="69" name="직사각형 68"/>
            <p:cNvSpPr/>
            <p:nvPr/>
          </p:nvSpPr>
          <p:spPr>
            <a:xfrm>
              <a:off x="467544" y="1385438"/>
              <a:ext cx="1512168" cy="2664296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6" name="Picture 2" descr="F:\00.블로그\storyboard sample\mokup\statebar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390344"/>
              <a:ext cx="1512167" cy="100810"/>
            </a:xfrm>
            <a:prstGeom prst="rect">
              <a:avLst/>
            </a:prstGeom>
            <a:noFill/>
          </p:spPr>
        </p:pic>
      </p:grpSp>
      <p:sp>
        <p:nvSpPr>
          <p:cNvPr id="71" name="직사각형 70"/>
          <p:cNvSpPr/>
          <p:nvPr/>
        </p:nvSpPr>
        <p:spPr>
          <a:xfrm>
            <a:off x="1561790" y="1491630"/>
            <a:ext cx="1508400" cy="1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 descr="G:\Image\android\ic_draw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1336" y="1515446"/>
            <a:ext cx="108000" cy="108000"/>
          </a:xfrm>
          <a:prstGeom prst="rect">
            <a:avLst/>
          </a:prstGeom>
          <a:noFill/>
        </p:spPr>
      </p:pic>
      <p:sp>
        <p:nvSpPr>
          <p:cNvPr id="72" name="TextBox 71"/>
          <p:cNvSpPr txBox="1"/>
          <p:nvPr/>
        </p:nvSpPr>
        <p:spPr>
          <a:xfrm>
            <a:off x="2020727" y="1467252"/>
            <a:ext cx="6447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 smtClean="0"/>
              <a:t>App Name</a:t>
            </a:r>
            <a:endParaRPr lang="ko-KR" altLang="en-US" sz="7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1451384" y="1164758"/>
            <a:ext cx="9188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+mn-ea"/>
              </a:rPr>
              <a:t>[type1] </a:t>
            </a:r>
            <a:r>
              <a:rPr lang="en-US" altLang="ko-KR" sz="900" dirty="0" smtClean="0">
                <a:latin typeface="+mn-ea"/>
              </a:rPr>
              <a:t>home</a:t>
            </a:r>
            <a:endParaRPr lang="ko-KR" altLang="en-US" sz="900" dirty="0">
              <a:latin typeface="+mn-ea"/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3157227" y="1385438"/>
            <a:ext cx="1512168" cy="2664296"/>
            <a:chOff x="467544" y="1385438"/>
            <a:chExt cx="1512168" cy="2664296"/>
          </a:xfrm>
        </p:grpSpPr>
        <p:sp>
          <p:nvSpPr>
            <p:cNvPr id="75" name="직사각형 74"/>
            <p:cNvSpPr/>
            <p:nvPr/>
          </p:nvSpPr>
          <p:spPr>
            <a:xfrm>
              <a:off x="467544" y="1385438"/>
              <a:ext cx="1512168" cy="2664296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6" name="Picture 2" descr="F:\00.블로그\storyboard sample\mokup\statebar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390344"/>
              <a:ext cx="1512167" cy="100810"/>
            </a:xfrm>
            <a:prstGeom prst="rect">
              <a:avLst/>
            </a:prstGeom>
            <a:noFill/>
          </p:spPr>
        </p:pic>
      </p:grpSp>
      <p:sp>
        <p:nvSpPr>
          <p:cNvPr id="77" name="직사각형 76"/>
          <p:cNvSpPr/>
          <p:nvPr/>
        </p:nvSpPr>
        <p:spPr>
          <a:xfrm>
            <a:off x="3161990" y="1491630"/>
            <a:ext cx="1508400" cy="1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8" name="Picture 3" descr="G:\Image\android\ic_draw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11536" y="1515446"/>
            <a:ext cx="108000" cy="108000"/>
          </a:xfrm>
          <a:prstGeom prst="rect">
            <a:avLst/>
          </a:prstGeom>
          <a:noFill/>
        </p:spPr>
      </p:pic>
      <p:sp>
        <p:nvSpPr>
          <p:cNvPr id="79" name="TextBox 78"/>
          <p:cNvSpPr txBox="1"/>
          <p:nvPr/>
        </p:nvSpPr>
        <p:spPr>
          <a:xfrm>
            <a:off x="3595760" y="1467252"/>
            <a:ext cx="6479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 smtClean="0"/>
              <a:t>Menu Title</a:t>
            </a:r>
            <a:endParaRPr lang="ko-KR" altLang="en-US" sz="700" b="1" dirty="0"/>
          </a:p>
        </p:txBody>
      </p:sp>
      <p:grpSp>
        <p:nvGrpSpPr>
          <p:cNvPr id="80" name="그룹 79"/>
          <p:cNvGrpSpPr/>
          <p:nvPr/>
        </p:nvGrpSpPr>
        <p:grpSpPr>
          <a:xfrm>
            <a:off x="4780287" y="1385438"/>
            <a:ext cx="1512168" cy="2664296"/>
            <a:chOff x="467544" y="1385438"/>
            <a:chExt cx="1512168" cy="2664296"/>
          </a:xfrm>
        </p:grpSpPr>
        <p:sp>
          <p:nvSpPr>
            <p:cNvPr id="81" name="직사각형 80"/>
            <p:cNvSpPr/>
            <p:nvPr/>
          </p:nvSpPr>
          <p:spPr>
            <a:xfrm>
              <a:off x="467544" y="1385438"/>
              <a:ext cx="1512168" cy="2664296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2" name="Picture 2" descr="F:\00.블로그\storyboard sample\mokup\statebar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390344"/>
              <a:ext cx="1512167" cy="100810"/>
            </a:xfrm>
            <a:prstGeom prst="rect">
              <a:avLst/>
            </a:prstGeom>
            <a:noFill/>
          </p:spPr>
        </p:pic>
      </p:grpSp>
      <p:sp>
        <p:nvSpPr>
          <p:cNvPr id="83" name="직사각형 82"/>
          <p:cNvSpPr/>
          <p:nvPr/>
        </p:nvSpPr>
        <p:spPr>
          <a:xfrm>
            <a:off x="4785050" y="1491630"/>
            <a:ext cx="1508400" cy="1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5218820" y="1467252"/>
            <a:ext cx="6479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 smtClean="0"/>
              <a:t>Menu Title</a:t>
            </a:r>
            <a:endParaRPr lang="ko-KR" altLang="en-US" sz="700" b="1" dirty="0"/>
          </a:p>
        </p:txBody>
      </p:sp>
      <p:grpSp>
        <p:nvGrpSpPr>
          <p:cNvPr id="86" name="그룹 85"/>
          <p:cNvGrpSpPr/>
          <p:nvPr/>
        </p:nvGrpSpPr>
        <p:grpSpPr>
          <a:xfrm>
            <a:off x="6380487" y="1385438"/>
            <a:ext cx="1512168" cy="2664296"/>
            <a:chOff x="467544" y="1385438"/>
            <a:chExt cx="1512168" cy="2664296"/>
          </a:xfrm>
        </p:grpSpPr>
        <p:sp>
          <p:nvSpPr>
            <p:cNvPr id="87" name="직사각형 86"/>
            <p:cNvSpPr/>
            <p:nvPr/>
          </p:nvSpPr>
          <p:spPr>
            <a:xfrm>
              <a:off x="467544" y="1385438"/>
              <a:ext cx="1512168" cy="2664296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8" name="Picture 2" descr="F:\00.블로그\storyboard sample\mokup\statebar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390344"/>
              <a:ext cx="1512167" cy="100810"/>
            </a:xfrm>
            <a:prstGeom prst="rect">
              <a:avLst/>
            </a:prstGeom>
            <a:noFill/>
          </p:spPr>
        </p:pic>
      </p:grpSp>
      <p:pic>
        <p:nvPicPr>
          <p:cNvPr id="2050" name="Picture 2" descr="G:\xiness\01. image(기획서용)\icon_android\Android_Design_Icons_20131106\Android Design - Icons 20131120\Action Bar Icons\holo_light\02_navigation_previous_item\drawable-xxhdpi\ic_action_previous_ite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5705" y="1479642"/>
            <a:ext cx="179814" cy="179814"/>
          </a:xfrm>
          <a:prstGeom prst="rect">
            <a:avLst/>
          </a:prstGeom>
          <a:noFill/>
        </p:spPr>
      </p:pic>
      <p:pic>
        <p:nvPicPr>
          <p:cNvPr id="92" name="Picture 2" descr="G:\xiness\01. image(기획서용)\icon_android\Android_Design_Icons_20131106\Android Design - Icons 20131120\Action Bar Icons\holo_light\02_navigation_previous_item\drawable-xxhdpi\ic_action_previous_ite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95430" y="1479642"/>
            <a:ext cx="179814" cy="179814"/>
          </a:xfrm>
          <a:prstGeom prst="rect">
            <a:avLst/>
          </a:prstGeom>
          <a:noFill/>
        </p:spPr>
      </p:pic>
      <p:cxnSp>
        <p:nvCxnSpPr>
          <p:cNvPr id="93" name="직선 화살표 연결선 92"/>
          <p:cNvCxnSpPr/>
          <p:nvPr/>
        </p:nvCxnSpPr>
        <p:spPr>
          <a:xfrm>
            <a:off x="1373368" y="1652022"/>
            <a:ext cx="0" cy="237963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그룹 93"/>
          <p:cNvGrpSpPr/>
          <p:nvPr/>
        </p:nvGrpSpPr>
        <p:grpSpPr>
          <a:xfrm>
            <a:off x="1284864" y="1652022"/>
            <a:ext cx="226423" cy="2377185"/>
            <a:chOff x="81651" y="2484880"/>
            <a:chExt cx="313332" cy="3036520"/>
          </a:xfrm>
        </p:grpSpPr>
        <p:cxnSp>
          <p:nvCxnSpPr>
            <p:cNvPr id="95" name="직선 연결선 94"/>
            <p:cNvCxnSpPr/>
            <p:nvPr/>
          </p:nvCxnSpPr>
          <p:spPr>
            <a:xfrm>
              <a:off x="81651" y="2484880"/>
              <a:ext cx="313332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81651" y="5521400"/>
              <a:ext cx="313332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모서리가 둥근 직사각형 96"/>
          <p:cNvSpPr/>
          <p:nvPr/>
        </p:nvSpPr>
        <p:spPr>
          <a:xfrm>
            <a:off x="1156370" y="2748577"/>
            <a:ext cx="369364" cy="194569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Scroll</a:t>
            </a:r>
            <a:endParaRPr lang="ko-KR" altLang="en-US" sz="8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1535052" y="1468891"/>
            <a:ext cx="205857" cy="213123"/>
          </a:xfrm>
          <a:prstGeom prst="round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99" name="꺾인 연결선 140"/>
          <p:cNvCxnSpPr>
            <a:stCxn id="98" idx="2"/>
            <a:endCxn id="100" idx="1"/>
          </p:cNvCxnSpPr>
          <p:nvPr/>
        </p:nvCxnSpPr>
        <p:spPr>
          <a:xfrm rot="16200000" flipH="1">
            <a:off x="1464706" y="1855288"/>
            <a:ext cx="554956" cy="208407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모서리가 둥근 직사각형 99"/>
          <p:cNvSpPr/>
          <p:nvPr/>
        </p:nvSpPr>
        <p:spPr>
          <a:xfrm>
            <a:off x="1846388" y="2122108"/>
            <a:ext cx="1023341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err="1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Navi</a:t>
            </a:r>
            <a:r>
              <a:rPr lang="en-US" altLang="ko-KR" sz="7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4764814" y="1468891"/>
            <a:ext cx="205857" cy="213123"/>
          </a:xfrm>
          <a:prstGeom prst="round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103" name="꺾인 연결선 140"/>
          <p:cNvCxnSpPr>
            <a:stCxn id="102" idx="2"/>
            <a:endCxn id="104" idx="1"/>
          </p:cNvCxnSpPr>
          <p:nvPr/>
        </p:nvCxnSpPr>
        <p:spPr>
          <a:xfrm rot="16200000" flipH="1">
            <a:off x="4694468" y="1855288"/>
            <a:ext cx="554956" cy="208407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모서리가 둥근 직사각형 103"/>
          <p:cNvSpPr/>
          <p:nvPr/>
        </p:nvSpPr>
        <p:spPr>
          <a:xfrm>
            <a:off x="5076150" y="2122108"/>
            <a:ext cx="1023341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Back button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9752" y="1019070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Top menu</a:t>
            </a:r>
          </a:p>
          <a:p>
            <a:r>
              <a:rPr lang="ko-KR" altLang="en-US" dirty="0" smtClean="0"/>
              <a:t>메뉴에 </a:t>
            </a:r>
            <a:r>
              <a:rPr lang="en-US" altLang="ko-KR" dirty="0" smtClean="0"/>
              <a:t>mouse over </a:t>
            </a:r>
            <a:r>
              <a:rPr lang="ko-KR" altLang="en-US" dirty="0" smtClean="0"/>
              <a:t>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메뉴명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Bold &amp; Sub </a:t>
            </a:r>
            <a:r>
              <a:rPr lang="ko-KR" altLang="en-US" dirty="0" smtClean="0"/>
              <a:t>메뉴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하단에 표기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Home </a:t>
            </a:r>
            <a:r>
              <a:rPr lang="ko-KR" altLang="en-US" dirty="0" smtClean="0"/>
              <a:t>화면구조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2.1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1971" y="4011910"/>
            <a:ext cx="6708373" cy="71720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36022" y="4094614"/>
            <a:ext cx="21691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공지사항 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| 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이용약관  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ko-KR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개인정보취급방침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3371" y="4317677"/>
            <a:ext cx="4265911" cy="377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쀼어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’s blog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경기 고양시 일산서구 </a:t>
            </a:r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강선로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000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 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t. 031-000-0000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 | 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F. 031-000-0000</a:t>
            </a:r>
          </a:p>
          <a:p>
            <a:pPr algn="ctr">
              <a:spcBef>
                <a:spcPts val="300"/>
              </a:spcBef>
            </a:pPr>
            <a:r>
              <a:rPr lang="en-US" altLang="ko-KR" sz="800" b="0" i="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Copyright </a:t>
            </a:r>
            <a:r>
              <a:rPr lang="ko-KR" altLang="en-US" sz="800" b="0" i="0" kern="1200" dirty="0" err="1" smtClean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쀼어</a:t>
            </a:r>
            <a:r>
              <a:rPr lang="en-US" altLang="ko-KR" sz="800" b="0" i="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’s blog  2017. All Rights Reserved.</a:t>
            </a:r>
            <a:endParaRPr lang="en-US" altLang="ko-KR" sz="800" dirty="0" smtClean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9752" y="1019070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85113" y="1251872"/>
            <a:ext cx="28039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About US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사업소개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제품소개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고객센터</a:t>
            </a:r>
            <a:endParaRPr lang="ko-KR" altLang="en-US" sz="105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868144" y="1005442"/>
            <a:ext cx="7120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Login | Join US</a:t>
            </a:r>
            <a:endParaRPr lang="ko-KR" altLang="en-US" sz="6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79512" y="1091078"/>
            <a:ext cx="1296144" cy="432049"/>
            <a:chOff x="179512" y="411510"/>
            <a:chExt cx="1296144" cy="432049"/>
          </a:xfrm>
        </p:grpSpPr>
        <p:sp>
          <p:nvSpPr>
            <p:cNvPr id="24" name="직사각형 23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85633" y="1163086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707904" y="127354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2</a:t>
            </a:r>
            <a:endParaRPr lang="ko-KR" altLang="en-US" sz="1050" b="1" dirty="0"/>
          </a:p>
        </p:txBody>
      </p:sp>
      <p:sp>
        <p:nvSpPr>
          <p:cNvPr id="49" name="직사각형 48"/>
          <p:cNvSpPr/>
          <p:nvPr/>
        </p:nvSpPr>
        <p:spPr>
          <a:xfrm>
            <a:off x="99752" y="2067694"/>
            <a:ext cx="6708373" cy="792088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99752" y="2067694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85113" y="2300496"/>
            <a:ext cx="28039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About US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사업소개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제품소개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고객센터</a:t>
            </a:r>
            <a:endParaRPr lang="ko-KR" altLang="en-US" sz="105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868144" y="2054066"/>
            <a:ext cx="7120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Login | Join US</a:t>
            </a:r>
            <a:endParaRPr lang="ko-KR" altLang="en-US" sz="6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179512" y="2139702"/>
            <a:ext cx="1296144" cy="432049"/>
            <a:chOff x="179512" y="411510"/>
            <a:chExt cx="1296144" cy="432049"/>
          </a:xfrm>
        </p:grpSpPr>
        <p:sp>
          <p:nvSpPr>
            <p:cNvPr id="54" name="직사각형 53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185633" y="2211710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99752" y="2643758"/>
            <a:ext cx="6711492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2472573" y="2630473"/>
            <a:ext cx="36793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 latinLnBrk="0"/>
            <a:r>
              <a:rPr lang="ko-KR" altLang="en-US" sz="900" dirty="0" smtClean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회사소개      연혁    조직도</a:t>
            </a:r>
            <a:r>
              <a:rPr lang="ko-KR" altLang="en-US" sz="9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ko-KR" altLang="en-US" sz="90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찾아가는길</a:t>
            </a:r>
            <a:endParaRPr lang="ko-KR" altLang="en-US" sz="9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711254" y="2816346"/>
            <a:ext cx="648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2733348" y="2605306"/>
            <a:ext cx="3096344" cy="288032"/>
          </a:xfrm>
          <a:prstGeom prst="roundRect">
            <a:avLst>
              <a:gd name="adj" fmla="val 9813"/>
            </a:avLst>
          </a:prstGeom>
          <a:noFill/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7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3707904" y="2322170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2</a:t>
            </a:r>
            <a:endParaRPr lang="ko-KR" altLang="en-US" sz="1050" b="1" dirty="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5679317" y="91556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100668" y="731038"/>
            <a:ext cx="2311092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Header – </a:t>
            </a:r>
            <a:r>
              <a:rPr lang="en-US" altLang="ko-KR" sz="7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sub menu </a:t>
            </a:r>
            <a:r>
              <a:rPr lang="ko-KR" altLang="en-US" sz="7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없는 경우</a:t>
            </a:r>
            <a:endParaRPr lang="en-US" altLang="ko-KR" sz="7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100668" y="1779662"/>
            <a:ext cx="2311092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Header – </a:t>
            </a:r>
            <a:r>
              <a:rPr lang="en-US" altLang="ko-KR" sz="7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sub menu </a:t>
            </a:r>
            <a:r>
              <a:rPr lang="ko-KR" altLang="en-US" sz="7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있는 경우</a:t>
            </a:r>
            <a:endParaRPr lang="en-US" altLang="ko-KR" sz="7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100668" y="3693695"/>
            <a:ext cx="2311092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Footer</a:t>
            </a:r>
            <a:r>
              <a:rPr lang="en-US" altLang="ko-KR" sz="7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표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간지등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7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</TotalTime>
  <Words>357</Words>
  <Application>Microsoft Office PowerPoint</Application>
  <PresentationFormat>화면 슬라이드 쇼(16:9)</PresentationFormat>
  <Paragraphs>165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나눔고딕</vt:lpstr>
      <vt:lpstr>맑은 고딕</vt:lpstr>
      <vt:lpstr>Arial</vt:lpstr>
      <vt:lpstr>Tahoma</vt:lpstr>
      <vt:lpstr>표지</vt:lpstr>
      <vt:lpstr>간지등</vt:lpstr>
      <vt:lpstr>1_디자인 사용자 지정</vt:lpstr>
      <vt:lpstr>직방 클론 코딩</vt:lpstr>
      <vt:lpstr>Document History</vt:lpstr>
      <vt:lpstr>PowerPoint 프레젠테이션</vt:lpstr>
      <vt:lpstr>PowerPoint 프레젠테이션</vt:lpstr>
      <vt:lpstr>Index</vt:lpstr>
      <vt:lpstr>Information Architecture</vt:lpstr>
      <vt:lpstr>2. General Rule</vt:lpstr>
      <vt:lpstr>화면 type</vt:lpstr>
      <vt:lpstr>Home 화면구조</vt:lpstr>
      <vt:lpstr>3. Main</vt:lpstr>
      <vt:lpstr>Case A</vt:lpstr>
      <vt:lpstr>Case A</vt:lpstr>
    </vt:vector>
  </TitlesOfParts>
  <Company>쀼어blog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쀼어</dc:creator>
  <cp:lastModifiedBy>java1</cp:lastModifiedBy>
  <cp:revision>84</cp:revision>
  <dcterms:created xsi:type="dcterms:W3CDTF">2006-10-05T04:04:58Z</dcterms:created>
  <dcterms:modified xsi:type="dcterms:W3CDTF">2023-02-27T04:11:57Z</dcterms:modified>
</cp:coreProperties>
</file>