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89" r:id="rId2"/>
    <p:sldId id="966" r:id="rId3"/>
    <p:sldId id="963" r:id="rId4"/>
    <p:sldId id="964" r:id="rId5"/>
    <p:sldId id="965" r:id="rId6"/>
    <p:sldId id="512" r:id="rId7"/>
  </p:sldIdLst>
  <p:sldSz cx="9144000" cy="6858000" type="screen4x3"/>
  <p:notesSz cx="6805613" cy="9939338"/>
  <p:embeddedFontLst>
    <p:embeddedFont>
      <p:font typeface="맑은 고딕" panose="020B0503020000020004" pitchFamily="34" charset="-127"/>
      <p:regular r:id="rId10"/>
      <p:bold r:id="rId11"/>
    </p:embeddedFont>
    <p:embeddedFont>
      <p:font typeface="나눔고딕" panose="020D0604000000000000" pitchFamily="34" charset="-127"/>
      <p:regular r:id="rId12"/>
      <p:bold r:id="rId13"/>
    </p:embeddedFont>
    <p:embeddedFont>
      <p:font typeface="Meiryo" panose="020B0604030504040204" pitchFamily="34" charset="-128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2523" userDrawn="1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1814" userDrawn="1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314E"/>
    <a:srgbClr val="3D3C3E"/>
    <a:srgbClr val="4F5387"/>
    <a:srgbClr val="444774"/>
    <a:srgbClr val="08456E"/>
    <a:srgbClr val="8DBDF7"/>
    <a:srgbClr val="063656"/>
    <a:srgbClr val="569CF0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6" autoAdjust="0"/>
    <p:restoredTop sz="86364" autoAdjust="0"/>
  </p:normalViewPr>
  <p:slideViewPr>
    <p:cSldViewPr snapToGrid="0">
      <p:cViewPr varScale="1">
        <p:scale>
          <a:sx n="157" d="100"/>
          <a:sy n="157" d="100"/>
        </p:scale>
        <p:origin x="2528" y="168"/>
      </p:cViewPr>
      <p:guideLst>
        <p:guide orient="horz" pos="2166"/>
        <p:guide orient="horz" pos="2523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181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4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4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8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3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액자 7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3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1697" y="2555092"/>
            <a:ext cx="8250006" cy="1021478"/>
          </a:xfrm>
        </p:spPr>
        <p:txBody>
          <a:bodyPr anchor="t">
            <a:normAutofit/>
          </a:bodyPr>
          <a:lstStyle/>
          <a:p>
            <a:r>
              <a:rPr lang="en-US" altLang="ko-KR" sz="6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ES </a:t>
            </a:r>
            <a:r>
              <a:rPr lang="ko-KR" altLang="en-US" sz="6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작성 포인트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470" y="201061"/>
            <a:ext cx="6581532" cy="457049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b="1" kern="100" dirty="0"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1.</a:t>
            </a:r>
            <a:r>
              <a:rPr lang="ja-JP" altLang="ko-KR" sz="2400" b="1" kern="100" dirty="0">
                <a:latin typeface="Meiryo" panose="020B0604030504040204" pitchFamily="34" charset="-128"/>
                <a:ea typeface="Meiryo" panose="020B0604030504040204" pitchFamily="34" charset="-128"/>
              </a:rPr>
              <a:t>自己紹介</a:t>
            </a:r>
            <a:endParaRPr lang="ko-KR" altLang="en-US" sz="2400" b="1" kern="100" dirty="0">
              <a:latin typeface="Meiryo" panose="020B0604030504040204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D4DAEB-9EE2-4815-ABC3-C08783A13657}"/>
              </a:ext>
            </a:extLst>
          </p:cNvPr>
          <p:cNvGrpSpPr/>
          <p:nvPr/>
        </p:nvGrpSpPr>
        <p:grpSpPr>
          <a:xfrm>
            <a:off x="533711" y="728774"/>
            <a:ext cx="8076577" cy="457049"/>
            <a:chOff x="860612" y="1000117"/>
            <a:chExt cx="7026504" cy="457049"/>
          </a:xfrm>
        </p:grpSpPr>
        <p:sp>
          <p:nvSpPr>
            <p:cNvPr id="3" name="제목 1">
              <a:extLst>
                <a:ext uri="{FF2B5EF4-FFF2-40B4-BE49-F238E27FC236}">
                  <a16:creationId xmlns:a16="http://schemas.microsoft.com/office/drawing/2014/main" id="{75C81FAC-C0C3-4E3D-BDEA-5AC7D9050FAD}"/>
                </a:ext>
              </a:extLst>
            </p:cNvPr>
            <p:cNvSpPr txBox="1">
              <a:spLocks/>
            </p:cNvSpPr>
            <p:nvPr/>
          </p:nvSpPr>
          <p:spPr>
            <a:xfrm>
              <a:off x="1305584" y="1000117"/>
              <a:ext cx="6581532" cy="4570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800" spc="-250" dirty="0">
                  <a:latin typeface="+mn-ea"/>
                  <a:ea typeface="+mn-ea"/>
                </a:rPr>
                <a:t>기본정보 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영진전문대학교  </a:t>
              </a:r>
              <a:r>
                <a:rPr lang="en-US" altLang="ko-KR" sz="1800" spc="-250" dirty="0">
                  <a:latin typeface="+mn-ea"/>
                  <a:ea typeface="+mn-ea"/>
                </a:rPr>
                <a:t>00</a:t>
              </a:r>
              <a:r>
                <a:rPr lang="ko-KR" altLang="en-US" sz="1800" spc="-250" dirty="0">
                  <a:latin typeface="+mn-ea"/>
                  <a:ea typeface="+mn-ea"/>
                </a:rPr>
                <a:t>계열 </a:t>
              </a:r>
              <a:r>
                <a:rPr lang="en-US" altLang="ko-KR" sz="1800" spc="-250" dirty="0">
                  <a:latin typeface="+mn-ea"/>
                  <a:ea typeface="+mn-ea"/>
                </a:rPr>
                <a:t>00</a:t>
              </a:r>
              <a:r>
                <a:rPr lang="ko-KR" altLang="en-US" sz="1800" spc="-250" dirty="0">
                  <a:latin typeface="+mn-ea"/>
                  <a:ea typeface="+mn-ea"/>
                </a:rPr>
                <a:t>전공 등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일본어 </a:t>
              </a:r>
              <a:r>
                <a:rPr lang="en-US" altLang="ko-KR" sz="1800" spc="-250" dirty="0">
                  <a:latin typeface="+mn-ea"/>
                  <a:ea typeface="+mn-ea"/>
                </a:rPr>
                <a:t>N2(2021.12 </a:t>
              </a:r>
              <a:r>
                <a:rPr lang="ko-KR" altLang="en-US" sz="1800" spc="-250" dirty="0">
                  <a:latin typeface="+mn-ea"/>
                  <a:ea typeface="+mn-ea"/>
                </a:rPr>
                <a:t>취득</a:t>
              </a:r>
              <a:r>
                <a:rPr lang="en-US" altLang="ko-KR" sz="1800" spc="-250" dirty="0">
                  <a:latin typeface="+mn-ea"/>
                  <a:ea typeface="+mn-ea"/>
                </a:rPr>
                <a:t>) </a:t>
              </a:r>
              <a:r>
                <a:rPr lang="ko-KR" altLang="en-US" sz="1800" spc="-250" dirty="0">
                  <a:latin typeface="+mn-ea"/>
                  <a:ea typeface="+mn-ea"/>
                </a:rPr>
                <a:t>일본어를 학습하기 시작한지 </a:t>
              </a:r>
              <a:r>
                <a:rPr lang="en-US" altLang="ko-KR" sz="1800" spc="-250" dirty="0">
                  <a:latin typeface="+mn-ea"/>
                  <a:ea typeface="+mn-ea"/>
                </a:rPr>
                <a:t>2 </a:t>
              </a:r>
              <a:r>
                <a:rPr lang="ko-KR" altLang="en-US" sz="1800" spc="-250" dirty="0">
                  <a:latin typeface="+mn-ea"/>
                  <a:ea typeface="+mn-ea"/>
                </a:rPr>
                <a:t>년</a:t>
              </a:r>
              <a:r>
                <a:rPr lang="en-US" altLang="ko-KR" sz="1800" spc="-250" dirty="0">
                  <a:latin typeface="+mn-ea"/>
                  <a:ea typeface="+mn-ea"/>
                </a:rPr>
                <a:t>…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기술 </a:t>
              </a:r>
              <a:r>
                <a:rPr lang="en-US" altLang="ko-KR" sz="1800" spc="-250" dirty="0">
                  <a:latin typeface="+mn-ea"/>
                  <a:ea typeface="+mn-ea"/>
                </a:rPr>
                <a:t>: </a:t>
              </a:r>
              <a:r>
                <a:rPr lang="ko-KR" altLang="en-US" sz="1800" spc="-250" dirty="0">
                  <a:latin typeface="+mn-ea"/>
                  <a:ea typeface="+mn-ea"/>
                </a:rPr>
                <a:t>관심있게 학습하고 있거나 학습한  분야는</a:t>
              </a:r>
              <a:r>
                <a:rPr lang="en-US" altLang="ko-KR" sz="1800" spc="-250" dirty="0">
                  <a:latin typeface="+mn-ea"/>
                  <a:ea typeface="+mn-ea"/>
                </a:rPr>
                <a:t>… / </a:t>
              </a:r>
              <a:r>
                <a:rPr lang="ko-KR" altLang="en-US" sz="1800" spc="-250" dirty="0">
                  <a:latin typeface="+mn-ea"/>
                  <a:ea typeface="+mn-ea"/>
                </a:rPr>
                <a:t>제일 자신 있는 분야</a:t>
              </a:r>
              <a:r>
                <a:rPr lang="en-US" altLang="ko-KR" sz="1800" spc="-250" dirty="0">
                  <a:latin typeface="+mn-ea"/>
                  <a:ea typeface="+mn-ea"/>
                </a:rPr>
                <a:t>…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~</a:t>
              </a:r>
              <a:r>
                <a:rPr lang="ko-KR" altLang="en-US" sz="1800" spc="-250" dirty="0">
                  <a:latin typeface="+mn-ea"/>
                  <a:ea typeface="+mn-ea"/>
                </a:rPr>
                <a:t>과 관련된 자격증 취득</a:t>
              </a:r>
              <a:r>
                <a:rPr lang="en-US" altLang="ko-KR" sz="1800" spc="-250" dirty="0">
                  <a:latin typeface="+mn-ea"/>
                  <a:ea typeface="+mn-ea"/>
                </a:rPr>
                <a:t>, </a:t>
              </a:r>
              <a:r>
                <a:rPr lang="ko-KR" altLang="en-US" sz="1800" spc="-250" dirty="0">
                  <a:latin typeface="+mn-ea"/>
                  <a:ea typeface="+mn-ea"/>
                </a:rPr>
                <a:t>이를 활용한 프로젝트 등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marL="285750" indent="-285750" algn="l">
                <a:lnSpc>
                  <a:spcPct val="150000"/>
                </a:lnSpc>
                <a:buFontTx/>
                <a:buChar char="-"/>
              </a:pPr>
              <a:r>
                <a:rPr lang="ko-KR" altLang="en-US" sz="1800" spc="-250" dirty="0">
                  <a:latin typeface="+mn-ea"/>
                  <a:ea typeface="+mn-ea"/>
                </a:rPr>
                <a:t>졸업연구 </a:t>
              </a:r>
              <a:r>
                <a:rPr lang="en-US" altLang="ko-KR" sz="1800" spc="-250" dirty="0">
                  <a:latin typeface="+mn-ea"/>
                  <a:ea typeface="+mn-ea"/>
                </a:rPr>
                <a:t>:  </a:t>
              </a:r>
              <a:r>
                <a:rPr lang="ko-KR" altLang="en-US" sz="1800" spc="-250" dirty="0">
                  <a:latin typeface="+mn-ea"/>
                  <a:ea typeface="+mn-ea"/>
                </a:rPr>
                <a:t>진행한 프로젝트</a:t>
              </a:r>
              <a:r>
                <a:rPr lang="en-US" altLang="ko-KR" sz="1800" spc="-250" dirty="0">
                  <a:latin typeface="+mn-ea"/>
                  <a:ea typeface="+mn-ea"/>
                </a:rPr>
                <a:t>, </a:t>
              </a:r>
              <a:r>
                <a:rPr lang="ko-KR" altLang="en-US" sz="1800" spc="-250" dirty="0">
                  <a:latin typeface="+mn-ea"/>
                  <a:ea typeface="+mn-ea"/>
                </a:rPr>
                <a:t>담당 분야 등</a:t>
              </a:r>
              <a:endParaRPr lang="en-US" altLang="ko-KR" sz="1800" spc="-250" dirty="0">
                <a:latin typeface="+mn-ea"/>
                <a:ea typeface="+mn-ea"/>
              </a:endParaRP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E080CF0-26DF-467D-9436-0924E7B0137B}"/>
                </a:ext>
              </a:extLst>
            </p:cNvPr>
            <p:cNvSpPr/>
            <p:nvPr/>
          </p:nvSpPr>
          <p:spPr>
            <a:xfrm>
              <a:off x="860612" y="1125220"/>
              <a:ext cx="279699" cy="281492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6CF87C-9A01-4241-9829-A5B66CED7F11}"/>
              </a:ext>
            </a:extLst>
          </p:cNvPr>
          <p:cNvGrpSpPr/>
          <p:nvPr/>
        </p:nvGrpSpPr>
        <p:grpSpPr>
          <a:xfrm>
            <a:off x="533711" y="3307133"/>
            <a:ext cx="8076577" cy="457049"/>
            <a:chOff x="860612" y="1000117"/>
            <a:chExt cx="7026504" cy="457049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34BB31F9-B567-4D47-8509-76A366D08E25}"/>
                </a:ext>
              </a:extLst>
            </p:cNvPr>
            <p:cNvSpPr txBox="1">
              <a:spLocks/>
            </p:cNvSpPr>
            <p:nvPr/>
          </p:nvSpPr>
          <p:spPr>
            <a:xfrm>
              <a:off x="1305584" y="1000117"/>
              <a:ext cx="6581532" cy="4570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800" spc="-250" dirty="0">
                  <a:latin typeface="+mn-ea"/>
                  <a:ea typeface="+mn-ea"/>
                </a:rPr>
                <a:t>캐릭터 선정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&lt; </a:t>
              </a:r>
              <a:r>
                <a:rPr lang="ko-KR" altLang="en-US" sz="1800" spc="-250" dirty="0">
                  <a:latin typeface="+mn-ea"/>
                  <a:ea typeface="+mn-ea"/>
                </a:rPr>
                <a:t>일본 학생들이 부족한 점 </a:t>
              </a:r>
              <a:r>
                <a:rPr lang="en-US" altLang="ko-KR" sz="1800" spc="-250" dirty="0">
                  <a:latin typeface="+mn-ea"/>
                  <a:ea typeface="+mn-ea"/>
                </a:rPr>
                <a:t>&gt;</a:t>
              </a:r>
            </a:p>
            <a:p>
              <a:pPr marL="171450" indent="-171450" algn="l">
                <a:lnSpc>
                  <a:spcPct val="150000"/>
                </a:lnSpc>
                <a:buFontTx/>
                <a:buChar char="-"/>
              </a:pPr>
              <a:r>
                <a:rPr lang="ko-KR" altLang="en-US" sz="1800" spc="-250" dirty="0">
                  <a:latin typeface="+mn-ea"/>
                  <a:ea typeface="+mn-ea"/>
                </a:rPr>
                <a:t>도전정신이 강하고 실패를 두려워하지 않는 인재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스스로 사고 하고 행동하는 주체성 있는 인재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팀워크를 중시하는 협조성이 강한 인재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성장 지향이 강한 인재</a:t>
              </a:r>
              <a:r>
                <a:rPr lang="en-US" altLang="ko-KR" sz="1800" spc="-250" dirty="0">
                  <a:latin typeface="+mn-ea"/>
                  <a:ea typeface="+mn-ea"/>
                </a:rPr>
                <a:t>, </a:t>
              </a:r>
              <a:r>
                <a:rPr lang="ko-KR" altLang="en-US" sz="1800" spc="-250" dirty="0">
                  <a:latin typeface="+mn-ea"/>
                  <a:ea typeface="+mn-ea"/>
                </a:rPr>
                <a:t>여러 가지를 궁리하여 창의성을 발휘하는 인재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marL="171450" indent="-171450" algn="l">
                <a:lnSpc>
                  <a:spcPct val="150000"/>
                </a:lnSpc>
                <a:buFontTx/>
                <a:buChar char="-"/>
              </a:pPr>
              <a:r>
                <a:rPr lang="ko-KR" altLang="en-US" sz="1800" spc="-250" dirty="0">
                  <a:latin typeface="+mn-ea"/>
                  <a:ea typeface="+mn-ea"/>
                </a:rPr>
                <a:t>인내심이 강하고 쉽게 포기하지 않는 인재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800" spc="-250" dirty="0">
                  <a:latin typeface="+mn-ea"/>
                  <a:ea typeface="+mn-ea"/>
                </a:rPr>
                <a:t>-  </a:t>
              </a:r>
              <a:r>
                <a:rPr lang="ko-KR" altLang="en-US" sz="1800" spc="-250" dirty="0">
                  <a:latin typeface="+mn-ea"/>
                  <a:ea typeface="+mn-ea"/>
                </a:rPr>
                <a:t>심사숙고하여 행동으로 옮겨가는 인재 </a:t>
              </a:r>
              <a:endParaRPr lang="en-US" altLang="ko-KR" sz="1800" spc="-250" dirty="0">
                <a:latin typeface="+mn-ea"/>
                <a:ea typeface="+mn-ea"/>
              </a:endParaRPr>
            </a:p>
            <a:p>
              <a:pPr algn="l"/>
              <a:endParaRPr lang="ko-KR" altLang="en-US" sz="1800" b="1" spc="-250" dirty="0">
                <a:solidFill>
                  <a:schemeClr val="accent4">
                    <a:lumMod val="50000"/>
                  </a:schemeClr>
                </a:solidFill>
                <a:latin typeface="Meiryo" panose="020B0604030504040204" pitchFamily="34" charset="-128"/>
                <a:ea typeface="+mn-ea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598FF08A-4018-44E0-89B8-CB431806C701}"/>
                </a:ext>
              </a:extLst>
            </p:cNvPr>
            <p:cNvSpPr/>
            <p:nvPr/>
          </p:nvSpPr>
          <p:spPr>
            <a:xfrm>
              <a:off x="860612" y="1125220"/>
              <a:ext cx="279699" cy="281492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94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60D513-DD92-45CB-98A8-A1E82D31207E}"/>
              </a:ext>
            </a:extLst>
          </p:cNvPr>
          <p:cNvSpPr txBox="1">
            <a:spLocks/>
          </p:cNvSpPr>
          <p:nvPr/>
        </p:nvSpPr>
        <p:spPr>
          <a:xfrm>
            <a:off x="186455" y="168162"/>
            <a:ext cx="6581532" cy="4570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400" b="1" kern="100"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altLang="ko-KR" dirty="0"/>
              <a:t>2.</a:t>
            </a:r>
            <a:r>
              <a:rPr lang="ja-JP" altLang="ko-KR" dirty="0"/>
              <a:t>日本就職の動機 </a:t>
            </a:r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799BDA-C298-4607-B14B-EB7309F136A4}"/>
              </a:ext>
            </a:extLst>
          </p:cNvPr>
          <p:cNvGrpSpPr/>
          <p:nvPr/>
        </p:nvGrpSpPr>
        <p:grpSpPr>
          <a:xfrm>
            <a:off x="694197" y="809445"/>
            <a:ext cx="7960659" cy="889895"/>
            <a:chOff x="860612" y="2551206"/>
            <a:chExt cx="7960659" cy="889895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DCD70C78-AF3A-4B62-8549-B3FB30D62552}"/>
                </a:ext>
              </a:extLst>
            </p:cNvPr>
            <p:cNvSpPr/>
            <p:nvPr/>
          </p:nvSpPr>
          <p:spPr>
            <a:xfrm>
              <a:off x="860612" y="2853989"/>
              <a:ext cx="279699" cy="281492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B52E32C-5B13-4539-9D03-1B88AE7BA12C}"/>
                </a:ext>
              </a:extLst>
            </p:cNvPr>
            <p:cNvSpPr txBox="1">
              <a:spLocks/>
            </p:cNvSpPr>
            <p:nvPr/>
          </p:nvSpPr>
          <p:spPr>
            <a:xfrm>
              <a:off x="1281234" y="2551206"/>
              <a:ext cx="7540037" cy="8898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일본의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인사담당자들은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외국인을 고용하였을 때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일본에서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문제에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부딪히게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되면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출신국으로 귀국할 수 있다는 우려를 가지고 있기 때문에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지원자의 일본취업에 대한 마인드 확인</a:t>
              </a:r>
              <a:endParaRPr lang="ko-KR" altLang="en-US" sz="2400" b="1" spc="-250" dirty="0">
                <a:solidFill>
                  <a:schemeClr val="accent4">
                    <a:lumMod val="50000"/>
                  </a:schemeClr>
                </a:solidFill>
                <a:latin typeface="Meiryo" panose="020B0604030504040204" pitchFamily="34" charset="-128"/>
                <a:ea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EE8AE2-D975-4883-8F75-5B6561AEBEF1}"/>
              </a:ext>
            </a:extLst>
          </p:cNvPr>
          <p:cNvGrpSpPr/>
          <p:nvPr/>
        </p:nvGrpSpPr>
        <p:grpSpPr>
          <a:xfrm>
            <a:off x="694197" y="1806360"/>
            <a:ext cx="7960659" cy="889895"/>
            <a:chOff x="860612" y="2551206"/>
            <a:chExt cx="7960659" cy="889895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C9E01849-1F31-472F-9B88-69792DF2C716}"/>
                </a:ext>
              </a:extLst>
            </p:cNvPr>
            <p:cNvSpPr/>
            <p:nvPr/>
          </p:nvSpPr>
          <p:spPr>
            <a:xfrm>
              <a:off x="860612" y="2853989"/>
              <a:ext cx="279699" cy="281492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4F61279-C355-4400-A1B6-908B8E134711}"/>
                </a:ext>
              </a:extLst>
            </p:cNvPr>
            <p:cNvSpPr txBox="1">
              <a:spLocks/>
            </p:cNvSpPr>
            <p:nvPr/>
          </p:nvSpPr>
          <p:spPr>
            <a:xfrm>
              <a:off x="1281234" y="2551206"/>
              <a:ext cx="7540037" cy="8898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일본에서의 사회생활은 여행이나 유학과는 다르며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회사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생활이나 사회 생활에서 언어적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표현이나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문화차이로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인해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여러가지 문제에 부딪힐 수 있는데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이를 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극복할만한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 동기가 있는지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?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파악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C241F0-EB22-4CFD-9DD8-717D9B55F4FD}"/>
              </a:ext>
            </a:extLst>
          </p:cNvPr>
          <p:cNvGrpSpPr/>
          <p:nvPr/>
        </p:nvGrpSpPr>
        <p:grpSpPr>
          <a:xfrm>
            <a:off x="694196" y="2890012"/>
            <a:ext cx="7960658" cy="699544"/>
            <a:chOff x="860612" y="2644963"/>
            <a:chExt cx="7960658" cy="699544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7FF0D44-EDE3-431E-9120-34A46BEFE101}"/>
                </a:ext>
              </a:extLst>
            </p:cNvPr>
            <p:cNvSpPr/>
            <p:nvPr/>
          </p:nvSpPr>
          <p:spPr>
            <a:xfrm>
              <a:off x="860612" y="2853989"/>
              <a:ext cx="279699" cy="281492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A30935A9-A9BC-4ADE-8355-B8A8FC2BE9C1}"/>
                </a:ext>
              </a:extLst>
            </p:cNvPr>
            <p:cNvSpPr txBox="1">
              <a:spLocks/>
            </p:cNvSpPr>
            <p:nvPr/>
          </p:nvSpPr>
          <p:spPr>
            <a:xfrm>
              <a:off x="1281233" y="2644963"/>
              <a:ext cx="7540037" cy="69954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인생에서 가장 중요한 시기를 일본에서 시작하는 것에 대해 지원자가 심사숙고 하여 결정하였는가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?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에 대해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파악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EE5CCC7-A6A9-4C5C-B3E1-147EEB9AAADB}"/>
              </a:ext>
            </a:extLst>
          </p:cNvPr>
          <p:cNvSpPr/>
          <p:nvPr/>
        </p:nvSpPr>
        <p:spPr>
          <a:xfrm>
            <a:off x="694196" y="4021813"/>
            <a:ext cx="279699" cy="281492"/>
          </a:xfrm>
          <a:prstGeom prst="rightArrow">
            <a:avLst/>
          </a:prstGeom>
          <a:solidFill>
            <a:srgbClr val="1D314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BA0CE4C-9ECB-4214-B501-D0AE554F72AB}"/>
              </a:ext>
            </a:extLst>
          </p:cNvPr>
          <p:cNvSpPr txBox="1">
            <a:spLocks/>
          </p:cNvSpPr>
          <p:nvPr/>
        </p:nvSpPr>
        <p:spPr>
          <a:xfrm>
            <a:off x="1114816" y="3696767"/>
            <a:ext cx="7540037" cy="2898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lvl="0" algn="l" latinLnBrk="1">
              <a:spcAft>
                <a:spcPts val="1000"/>
              </a:spcAft>
            </a:pP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「나의 목표를 달성하기 위하여 일본에서 ◯◯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배우고 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싶다」라고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하는 것이 좋음 </a:t>
            </a:r>
            <a:endParaRPr lang="en-US" altLang="ko-KR" sz="18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000"/>
              </a:spcAft>
            </a:pPr>
            <a:r>
              <a:rPr lang="en-US" altLang="ko-KR" sz="900" dirty="0"/>
              <a:t>·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계기」와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「취업 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동기」를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구별하여 작성할 것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>
              <a:spcAft>
                <a:spcPts val="1000"/>
              </a:spcAft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계기（처음에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흥미를 가진 이유 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 만으로는 부족） </a:t>
            </a:r>
            <a:endParaRPr lang="en-US" altLang="ko-KR" sz="18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000"/>
              </a:spcAft>
            </a:pP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일본문화를 좋아했다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여행에서 좋은 인상을 가지게 되었다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일본의 기술에 대해 알게 되었다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spcAft>
                <a:spcPts val="1000"/>
              </a:spcAft>
            </a:pP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 </a:t>
            </a:r>
            <a:r>
              <a:rPr lang="ko-KR" altLang="en-US" sz="18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동기（실제로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일해 보려고 하는 이유 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명확한 목표） </a:t>
            </a:r>
            <a:endParaRPr lang="en-US" altLang="ko-KR" sz="18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000"/>
              </a:spcAft>
            </a:pP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일본에서 ◯◯엔지니어로서 활약하고 싶다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~</a:t>
            </a:r>
            <a:r>
              <a:rPr lang="ko-KR" altLang="en-US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배우고 싶다</a:t>
            </a:r>
            <a:r>
              <a:rPr lang="en-US" altLang="ko-KR" sz="18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8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0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60D513-DD92-45CB-98A8-A1E82D31207E}"/>
              </a:ext>
            </a:extLst>
          </p:cNvPr>
          <p:cNvSpPr txBox="1">
            <a:spLocks/>
          </p:cNvSpPr>
          <p:nvPr/>
        </p:nvSpPr>
        <p:spPr>
          <a:xfrm>
            <a:off x="186455" y="168162"/>
            <a:ext cx="9032190" cy="4570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400" b="1" kern="100"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altLang="ko-KR" dirty="0"/>
              <a:t>3. IT</a:t>
            </a:r>
            <a:r>
              <a:rPr lang="ja-JP" altLang="ko-KR" dirty="0"/>
              <a:t>エンジニアとして、日本でどのように成長していきたいか</a:t>
            </a:r>
            <a:endParaRPr lang="ko-KR" altLang="ko-KR" dirty="0"/>
          </a:p>
          <a:p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A62610-DD80-4C5A-B5D3-56BE6E858971}"/>
              </a:ext>
            </a:extLst>
          </p:cNvPr>
          <p:cNvGrpSpPr/>
          <p:nvPr/>
        </p:nvGrpSpPr>
        <p:grpSpPr>
          <a:xfrm>
            <a:off x="591671" y="1367102"/>
            <a:ext cx="7960657" cy="4123796"/>
            <a:chOff x="740850" y="1173730"/>
            <a:chExt cx="7960657" cy="283542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799BDA-C298-4607-B14B-EB7309F136A4}"/>
                </a:ext>
              </a:extLst>
            </p:cNvPr>
            <p:cNvGrpSpPr/>
            <p:nvPr/>
          </p:nvGrpSpPr>
          <p:grpSpPr>
            <a:xfrm>
              <a:off x="740851" y="1173730"/>
              <a:ext cx="7960655" cy="676929"/>
              <a:chOff x="860612" y="2723795"/>
              <a:chExt cx="7960655" cy="676929"/>
            </a:xfrm>
          </p:grpSpPr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DCD70C78-AF3A-4B62-8549-B3FB30D62552}"/>
                  </a:ext>
                </a:extLst>
              </p:cNvPr>
              <p:cNvSpPr/>
              <p:nvPr/>
            </p:nvSpPr>
            <p:spPr>
              <a:xfrm>
                <a:off x="860612" y="2853989"/>
                <a:ext cx="279699" cy="281492"/>
              </a:xfrm>
              <a:prstGeom prst="rightArrow">
                <a:avLst/>
              </a:prstGeom>
              <a:solidFill>
                <a:srgbClr val="1D314E"/>
              </a:solidFill>
              <a:ln>
                <a:solidFill>
                  <a:srgbClr val="3D3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9B52E32C-5B13-4539-9D03-1B88AE7B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230" y="2723795"/>
                <a:ext cx="7540037" cy="6769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pPr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「</a:t>
                </a:r>
                <a:r>
                  <a:rPr lang="ko-KR" altLang="en-US" sz="1800" kern="1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엔지니어로서의</a:t>
                </a: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kern="1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목표」를</a:t>
                </a: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생각</a:t>
                </a:r>
                <a:r>
                  <a:rPr lang="en-US" altLang="ko-KR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「일본에서」</a:t>
                </a:r>
                <a:r>
                  <a:rPr lang="en-US" altLang="ko-KR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직접적인 연관이 생각나지 않는다면 나중에 생각해도 됨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AEE8AE2-D975-4883-8F75-5B6561AEBEF1}"/>
                </a:ext>
              </a:extLst>
            </p:cNvPr>
            <p:cNvGrpSpPr/>
            <p:nvPr/>
          </p:nvGrpSpPr>
          <p:grpSpPr>
            <a:xfrm>
              <a:off x="740851" y="2199658"/>
              <a:ext cx="7960655" cy="596132"/>
              <a:chOff x="860612" y="2752808"/>
              <a:chExt cx="7960655" cy="596132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C9E01849-1F31-472F-9B88-69792DF2C716}"/>
                  </a:ext>
                </a:extLst>
              </p:cNvPr>
              <p:cNvSpPr/>
              <p:nvPr/>
            </p:nvSpPr>
            <p:spPr>
              <a:xfrm>
                <a:off x="860612" y="2853989"/>
                <a:ext cx="279699" cy="281492"/>
              </a:xfrm>
              <a:prstGeom prst="rightArrow">
                <a:avLst/>
              </a:prstGeom>
              <a:solidFill>
                <a:srgbClr val="1D314E"/>
              </a:solidFill>
              <a:ln>
                <a:solidFill>
                  <a:srgbClr val="3D3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4F61279-C355-4400-A1B6-908B8E13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230" y="2752808"/>
                <a:ext cx="7540037" cy="5961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pPr lvl="0"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목표를 달성하기 위해 일본에서 무엇을 경험하고 싶은가</a:t>
                </a:r>
                <a:r>
                  <a:rPr lang="en-US" altLang="ko-KR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 </a:t>
                </a:r>
              </a:p>
              <a:p>
                <a:pPr lvl="0"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목표를 이루기 위해 해야만 하는 과정은 무엇인가</a:t>
                </a:r>
                <a:r>
                  <a:rPr lang="en-US" altLang="ko-KR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ko-KR" sz="1800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BC241F0-EB22-4CFD-9DD8-717D9B55F4FD}"/>
                </a:ext>
              </a:extLst>
            </p:cNvPr>
            <p:cNvGrpSpPr/>
            <p:nvPr/>
          </p:nvGrpSpPr>
          <p:grpSpPr>
            <a:xfrm>
              <a:off x="740850" y="3112711"/>
              <a:ext cx="7960657" cy="896448"/>
              <a:chOff x="860612" y="2675966"/>
              <a:chExt cx="7960657" cy="896448"/>
            </a:xfrm>
          </p:grpSpPr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37FF0D44-EDE3-431E-9120-34A46BEFE101}"/>
                  </a:ext>
                </a:extLst>
              </p:cNvPr>
              <p:cNvSpPr/>
              <p:nvPr/>
            </p:nvSpPr>
            <p:spPr>
              <a:xfrm>
                <a:off x="860612" y="2853989"/>
                <a:ext cx="279699" cy="281492"/>
              </a:xfrm>
              <a:prstGeom prst="rightArrow">
                <a:avLst/>
              </a:prstGeom>
              <a:solidFill>
                <a:srgbClr val="1D314E"/>
              </a:solidFill>
              <a:ln>
                <a:solidFill>
                  <a:srgbClr val="3D3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A30935A9-A9BC-4ADE-8355-B8A8FC2BE9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232" y="2675966"/>
                <a:ext cx="7540037" cy="89644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pPr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자신이 걸어갈 커리어에 대한 정보수집 후</a:t>
                </a:r>
                <a:r>
                  <a:rPr lang="en-US" altLang="ko-KR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이것에 기초하여 자신의 미래상에 대하여 객관적으로 표현할 수 있도록 준비</a:t>
                </a:r>
                <a:endParaRPr lang="en-US" altLang="ko-KR" sz="1800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800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이것이 일본취업 이유로 이어지면 좋음</a:t>
                </a:r>
                <a:endParaRPr lang="ko-KR" altLang="ko-KR" sz="1800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81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965" y="375026"/>
            <a:ext cx="9045035" cy="4570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ko-KR" sz="2400" b="1" kern="100" dirty="0">
                <a:latin typeface="Meiryo" panose="020B0604030504040204" pitchFamily="34" charset="-128"/>
                <a:ea typeface="Meiryo" panose="020B0604030504040204" pitchFamily="34" charset="-128"/>
              </a:rPr>
              <a:t>4.</a:t>
            </a:r>
            <a:r>
              <a:rPr lang="ja-JP" altLang="ko-KR" sz="2400" b="1" kern="100" dirty="0">
                <a:latin typeface="Meiryo" panose="020B0604030504040204" pitchFamily="34" charset="-128"/>
                <a:ea typeface="Meiryo" panose="020B0604030504040204" pitchFamily="34" charset="-128"/>
              </a:rPr>
              <a:t>リーダシップを発揮し、組織やチームに影響を与えた経験</a:t>
            </a:r>
            <a:endParaRPr lang="ko-KR" altLang="en-US" sz="2400" b="1" kern="100" dirty="0">
              <a:latin typeface="Meiryo" panose="020B0604030504040204" pitchFamily="34" charset="-12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2F3129-98B5-EB45-17BC-486D971790F8}"/>
              </a:ext>
            </a:extLst>
          </p:cNvPr>
          <p:cNvGrpSpPr/>
          <p:nvPr/>
        </p:nvGrpSpPr>
        <p:grpSpPr>
          <a:xfrm>
            <a:off x="389810" y="1575730"/>
            <a:ext cx="8364379" cy="3706539"/>
            <a:chOff x="406396" y="1164041"/>
            <a:chExt cx="8364379" cy="3174688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DCDEA9B1-A710-4816-8336-01B59FC25CE5}"/>
                </a:ext>
              </a:extLst>
            </p:cNvPr>
            <p:cNvSpPr txBox="1">
              <a:spLocks/>
            </p:cNvSpPr>
            <p:nvPr/>
          </p:nvSpPr>
          <p:spPr>
            <a:xfrm>
              <a:off x="773202" y="1164041"/>
              <a:ext cx="7997573" cy="216173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질문 의도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: 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리더쉽을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 발휘하여 조직의 목표 달성에 공헌하거나 조직을 변화시킨 경험이 있는가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?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경험을 통해 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리더쉽이란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 무엇이라고 생각하게 되었으며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?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이 경험은 향후 어떻게 활용할 수 있는가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?</a:t>
              </a:r>
              <a:endPara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이 질문에 대한 답변으로 군대 경험은 언급하지 않는 것이 좋음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일본에는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군생활을 경험한 사람들이 없으므로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군대에서의 경험 어필은 공감을 얻거나 이해시키기 어려움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EAC6DEA9-1CBF-41AD-B65B-139BBD4B1C6F}"/>
                </a:ext>
              </a:extLst>
            </p:cNvPr>
            <p:cNvSpPr txBox="1">
              <a:spLocks/>
            </p:cNvSpPr>
            <p:nvPr/>
          </p:nvSpPr>
          <p:spPr>
            <a:xfrm>
              <a:off x="773202" y="3251138"/>
              <a:ext cx="7997573" cy="10875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서론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: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저는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~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한 행동을 통하여 조직을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~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하게 변화시켰습니다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.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또는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~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라는 조직의 목표 달성에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~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한 공헌을 하였습니다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.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이러한 경험을 통하여 리더는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~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을 하여야 된다는 것을 알게 되었습니다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19AF2750-62D1-4EF4-9F4F-12F6A9C32858}"/>
                </a:ext>
              </a:extLst>
            </p:cNvPr>
            <p:cNvSpPr/>
            <p:nvPr/>
          </p:nvSpPr>
          <p:spPr>
            <a:xfrm>
              <a:off x="415595" y="1252787"/>
              <a:ext cx="228789" cy="313524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44ECFCE0-A777-4607-89A8-7936A033C02C}"/>
                </a:ext>
              </a:extLst>
            </p:cNvPr>
            <p:cNvSpPr/>
            <p:nvPr/>
          </p:nvSpPr>
          <p:spPr>
            <a:xfrm>
              <a:off x="406396" y="3280518"/>
              <a:ext cx="228789" cy="313524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6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965" y="375026"/>
            <a:ext cx="9045035" cy="4570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ko-KR" sz="2400" b="1" kern="100" dirty="0">
                <a:latin typeface="Meiryo" panose="020B0604030504040204" pitchFamily="34" charset="-128"/>
                <a:ea typeface="Meiryo" panose="020B0604030504040204" pitchFamily="34" charset="-128"/>
              </a:rPr>
              <a:t>4.</a:t>
            </a:r>
            <a:r>
              <a:rPr lang="ja-JP" altLang="ko-KR" sz="2400" b="1" kern="100" dirty="0">
                <a:latin typeface="Meiryo" panose="020B0604030504040204" pitchFamily="34" charset="-128"/>
                <a:ea typeface="Meiryo" panose="020B0604030504040204" pitchFamily="34" charset="-128"/>
              </a:rPr>
              <a:t>リーダシップを発揮し、組織やチームに影響を与えた経験</a:t>
            </a:r>
            <a:endParaRPr lang="ko-KR" altLang="en-US" sz="2400" b="1" kern="100" dirty="0">
              <a:latin typeface="Meiryo" panose="020B0604030504040204" pitchFamily="34" charset="-128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3525EF-1A70-D5E9-A7C0-EB749CDDA115}"/>
              </a:ext>
            </a:extLst>
          </p:cNvPr>
          <p:cNvGrpSpPr/>
          <p:nvPr/>
        </p:nvGrpSpPr>
        <p:grpSpPr>
          <a:xfrm>
            <a:off x="537023" y="1357887"/>
            <a:ext cx="8364381" cy="4343118"/>
            <a:chOff x="611668" y="1227258"/>
            <a:chExt cx="8364381" cy="4007215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5A68F10E-52C0-49A5-839F-5F289321299E}"/>
                </a:ext>
              </a:extLst>
            </p:cNvPr>
            <p:cNvSpPr txBox="1">
              <a:spLocks/>
            </p:cNvSpPr>
            <p:nvPr/>
          </p:nvSpPr>
          <p:spPr>
            <a:xfrm>
              <a:off x="978476" y="1227258"/>
              <a:ext cx="7997573" cy="26822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본론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: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근거 제시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(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리더쉽과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관련된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에피소드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바탕체" panose="02030609000101010101" pitchFamily="17" charset="-127"/>
                </a:rPr>
                <a:t>)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  <a:p>
              <a:pPr marL="342900" lvl="0" indent="-342900" algn="l" latinLnBrk="1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arenR"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언제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어떠한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목적으로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조직이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구성되었는가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?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lvl="0" indent="-342900" algn="l" latinLnBrk="1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arenR"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조직에서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자신이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맡은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역할은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무엇인가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?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lvl="0" indent="-342900" algn="l" latinLnBrk="1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arenR"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조직의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목표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달성에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방해되는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요인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(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문제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)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어떠한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것인가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?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lvl="0" indent="-342900" algn="l" latinLnBrk="1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arenR"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문제는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자신의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어떠한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행동으로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해결하였는가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?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lvl="0" indent="-342900" algn="l" latinLnBrk="1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arenR"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문제를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해결한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결과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조직의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목적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달성은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어떻게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되었는가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Meiryo" panose="020B0604030504040204" pitchFamily="34" charset="-128"/>
                </a:rPr>
                <a:t>?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89D780F4-6D8D-44C0-B441-32CB5E7EA17C}"/>
                </a:ext>
              </a:extLst>
            </p:cNvPr>
            <p:cNvSpPr/>
            <p:nvPr/>
          </p:nvSpPr>
          <p:spPr>
            <a:xfrm>
              <a:off x="611669" y="1287907"/>
              <a:ext cx="228789" cy="313524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CB97E638-572F-4E2E-9C07-5E9FCF93AAEE}"/>
                </a:ext>
              </a:extLst>
            </p:cNvPr>
            <p:cNvSpPr/>
            <p:nvPr/>
          </p:nvSpPr>
          <p:spPr>
            <a:xfrm>
              <a:off x="611668" y="4614556"/>
              <a:ext cx="228789" cy="313524"/>
            </a:xfrm>
            <a:prstGeom prst="rightArrow">
              <a:avLst/>
            </a:prstGeom>
            <a:solidFill>
              <a:srgbClr val="1D314E"/>
            </a:solidFill>
            <a:ln>
              <a:solidFill>
                <a:srgbClr val="3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9F0FD52-3C54-AB61-AB72-B1D465159B74}"/>
                </a:ext>
              </a:extLst>
            </p:cNvPr>
            <p:cNvSpPr txBox="1">
              <a:spLocks/>
            </p:cNvSpPr>
            <p:nvPr/>
          </p:nvSpPr>
          <p:spPr>
            <a:xfrm>
              <a:off x="978475" y="4468090"/>
              <a:ext cx="7997573" cy="7663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lvl="0" algn="l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결론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Meiryo" panose="020B0604030504040204" pitchFamily="34" charset="-128"/>
                </a:rPr>
                <a:t>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Meiryo" panose="020B0604030504040204" pitchFamily="34" charset="-128"/>
                </a:rPr>
                <a:t>: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서론과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본론의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내용을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바탕으로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한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바탕체" panose="02030609000101010101" pitchFamily="17" charset="-127"/>
                </a:rPr>
                <a:t> 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리더쉽에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 대한 자신만의 생각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이 경험을 향후 어떻게 </a:t>
              </a:r>
              <a:r>
                <a:rPr lang="ko-KR" altLang="ko-KR" sz="1800" kern="10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살려나갈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 것인가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?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에 대해 기술할 것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21908</TotalTime>
  <Words>530</Words>
  <Application>Microsoft Macintosh PowerPoint</Application>
  <PresentationFormat>화면 슬라이드 쇼(4:3)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나눔고딕</vt:lpstr>
      <vt:lpstr>Meiryo</vt:lpstr>
      <vt:lpstr>Wingdings</vt:lpstr>
      <vt:lpstr>맑은 고딕</vt:lpstr>
      <vt:lpstr>Office 테마</vt:lpstr>
      <vt:lpstr>ES 작성 포인트</vt:lpstr>
      <vt:lpstr>1.自己紹介</vt:lpstr>
      <vt:lpstr>PowerPoint 프레젠테이션</vt:lpstr>
      <vt:lpstr>PowerPoint 프레젠테이션</vt:lpstr>
      <vt:lpstr>4.リーダシップを発揮し、組織やチームに影響を与えた経験</vt:lpstr>
      <vt:lpstr>4.リーダシップを発揮し、組織やチームに影響を与えた経験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김동겸</cp:lastModifiedBy>
  <cp:revision>223</cp:revision>
  <cp:lastPrinted>2011-08-28T13:13:29Z</cp:lastPrinted>
  <dcterms:created xsi:type="dcterms:W3CDTF">2011-08-24T01:05:33Z</dcterms:created>
  <dcterms:modified xsi:type="dcterms:W3CDTF">2022-11-23T05:24:44Z</dcterms:modified>
</cp:coreProperties>
</file>