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73"/>
  </p:notesMasterIdLst>
  <p:handoutMasterIdLst>
    <p:handoutMasterId r:id="rId74"/>
  </p:handoutMasterIdLst>
  <p:sldIdLst>
    <p:sldId id="257" r:id="rId2"/>
    <p:sldId id="351" r:id="rId3"/>
    <p:sldId id="345" r:id="rId4"/>
    <p:sldId id="346" r:id="rId5"/>
    <p:sldId id="347" r:id="rId6"/>
    <p:sldId id="339" r:id="rId7"/>
    <p:sldId id="338" r:id="rId8"/>
    <p:sldId id="350" r:id="rId9"/>
    <p:sldId id="409" r:id="rId10"/>
    <p:sldId id="410" r:id="rId11"/>
    <p:sldId id="411" r:id="rId12"/>
    <p:sldId id="412" r:id="rId13"/>
    <p:sldId id="413" r:id="rId14"/>
    <p:sldId id="414" r:id="rId15"/>
    <p:sldId id="352" r:id="rId16"/>
    <p:sldId id="354" r:id="rId17"/>
    <p:sldId id="355" r:id="rId18"/>
    <p:sldId id="356" r:id="rId19"/>
    <p:sldId id="357" r:id="rId20"/>
    <p:sldId id="361" r:id="rId21"/>
    <p:sldId id="362" r:id="rId22"/>
    <p:sldId id="415" r:id="rId23"/>
    <p:sldId id="416" r:id="rId24"/>
    <p:sldId id="417" r:id="rId25"/>
    <p:sldId id="420" r:id="rId26"/>
    <p:sldId id="364" r:id="rId27"/>
    <p:sldId id="366" r:id="rId28"/>
    <p:sldId id="367" r:id="rId29"/>
    <p:sldId id="368" r:id="rId30"/>
    <p:sldId id="418" r:id="rId31"/>
    <p:sldId id="419" r:id="rId32"/>
    <p:sldId id="421" r:id="rId33"/>
    <p:sldId id="422" r:id="rId34"/>
    <p:sldId id="370" r:id="rId35"/>
    <p:sldId id="372" r:id="rId36"/>
    <p:sldId id="373" r:id="rId37"/>
    <p:sldId id="374" r:id="rId38"/>
    <p:sldId id="379" r:id="rId39"/>
    <p:sldId id="380" r:id="rId40"/>
    <p:sldId id="381" r:id="rId41"/>
    <p:sldId id="382" r:id="rId42"/>
    <p:sldId id="383" r:id="rId43"/>
    <p:sldId id="384" r:id="rId44"/>
    <p:sldId id="385" r:id="rId45"/>
    <p:sldId id="386" r:id="rId46"/>
    <p:sldId id="387" r:id="rId47"/>
    <p:sldId id="388" r:id="rId48"/>
    <p:sldId id="389" r:id="rId49"/>
    <p:sldId id="390" r:id="rId50"/>
    <p:sldId id="391" r:id="rId51"/>
    <p:sldId id="392" r:id="rId52"/>
    <p:sldId id="423" r:id="rId53"/>
    <p:sldId id="427" r:id="rId54"/>
    <p:sldId id="393" r:id="rId55"/>
    <p:sldId id="395" r:id="rId56"/>
    <p:sldId id="396" r:id="rId57"/>
    <p:sldId id="397" r:id="rId58"/>
    <p:sldId id="398" r:id="rId59"/>
    <p:sldId id="399" r:id="rId60"/>
    <p:sldId id="400" r:id="rId61"/>
    <p:sldId id="401" r:id="rId62"/>
    <p:sldId id="402" r:id="rId63"/>
    <p:sldId id="403" r:id="rId64"/>
    <p:sldId id="404" r:id="rId65"/>
    <p:sldId id="405" r:id="rId66"/>
    <p:sldId id="406" r:id="rId67"/>
    <p:sldId id="407" r:id="rId68"/>
    <p:sldId id="408" r:id="rId69"/>
    <p:sldId id="424" r:id="rId70"/>
    <p:sldId id="425" r:id="rId71"/>
    <p:sldId id="426" r:id="rId72"/>
  </p:sldIdLst>
  <p:sldSz cx="9144000" cy="6858000" type="screen4x3"/>
  <p:notesSz cx="6805613" cy="9939338"/>
  <p:embeddedFontLst>
    <p:embeddedFont>
      <p:font typeface="맑은 고딕" panose="020B0503020000020004" pitchFamily="34" charset="-127"/>
      <p:regular r:id="rId75"/>
      <p:bold r:id="rId76"/>
    </p:embeddedFont>
    <p:embeddedFont>
      <p:font typeface="나눔고딕" panose="020D0604000000000000" pitchFamily="34" charset="-127"/>
      <p:regular r:id="rId77"/>
      <p:bold r:id="rId78"/>
    </p:embeddedFont>
    <p:embeddedFont>
      <p:font typeface="Algerian" pitchFamily="82" charset="0"/>
      <p:regular r:id="rId79"/>
    </p:embeddedFont>
    <p:embeddedFont>
      <p:font typeface="Dotum" panose="020B0600000101010101" pitchFamily="34" charset="-127"/>
      <p:regular r:id="rId80"/>
    </p:embeddedFont>
    <p:embeddedFont>
      <p:font typeface="Meiryo" panose="020B0604030504040204" pitchFamily="34" charset="-128"/>
      <p:regular r:id="rId81"/>
      <p:bold r:id="rId82"/>
      <p:italic r:id="rId83"/>
      <p:boldItalic r:id="rId84"/>
    </p:embeddedFont>
    <p:embeddedFont>
      <p:font typeface="Meiryo" panose="020B0604030504040204" pitchFamily="34" charset="-128"/>
      <p:regular r:id="rId81"/>
      <p:bold r:id="rId82"/>
      <p:italic r:id="rId83"/>
      <p:boldItalic r:id="rId8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47" autoAdjust="0"/>
    <p:restoredTop sz="86364" autoAdjust="0"/>
  </p:normalViewPr>
  <p:slideViewPr>
    <p:cSldViewPr snapToGrid="0">
      <p:cViewPr varScale="1">
        <p:scale>
          <a:sx n="110" d="100"/>
          <a:sy n="110" d="100"/>
        </p:scale>
        <p:origin x="2032" y="184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71" d="100"/>
          <a:sy n="71" d="100"/>
        </p:scale>
        <p:origin x="-3701" y="-109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10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handoutMaster" Target="handoutMasters/handoutMaster1.xml"/><Relationship Id="rId79" Type="http://schemas.openxmlformats.org/officeDocument/2006/relationships/font" Target="fonts/font5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6.fntdata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1.fntdata"/><Relationship Id="rId83" Type="http://schemas.openxmlformats.org/officeDocument/2006/relationships/font" Target="fonts/font9.fntdata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font" Target="fonts/font4.fntdata"/><Relationship Id="rId81" Type="http://schemas.openxmlformats.org/officeDocument/2006/relationships/font" Target="fonts/font7.fntdata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2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font" Target="fonts/font8.fntdata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6.xml"/><Relationship Id="rId2" Type="http://schemas.openxmlformats.org/officeDocument/2006/relationships/slide" Target="slides/slide15.xml"/><Relationship Id="rId1" Type="http://schemas.openxmlformats.org/officeDocument/2006/relationships/slide" Target="slides/slide1.xml"/><Relationship Id="rId5" Type="http://schemas.openxmlformats.org/officeDocument/2006/relationships/slide" Target="slides/slide54.xml"/><Relationship Id="rId4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1" y="1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2023. 3. 16.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1" y="9440647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1" y="1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2023. 3. 16.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5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647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1" y="9440647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60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C191A-3443-47D8-951F-2A21D9E8721B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4128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026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682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888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2023. 3. 16.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2023. 3. 16.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2023. 3. 16.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2023. 3. 16.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액자 6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826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2023. 3. 16.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2023. 3. 16.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액자 7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826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8250006" cy="1969017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5400" b="1" spc="-250" dirty="0">
                <a:solidFill>
                  <a:schemeClr val="accent4">
                    <a:lumMod val="50000"/>
                  </a:schemeClr>
                </a:solidFill>
              </a:rPr>
              <a:t>Entry Sheet </a:t>
            </a:r>
            <a:r>
              <a:rPr lang="en-US" altLang="ko-KR" sz="5400" b="1" spc="-250" dirty="0" err="1">
                <a:solidFill>
                  <a:schemeClr val="accent4">
                    <a:lumMod val="50000"/>
                  </a:schemeClr>
                </a:solidFill>
              </a:rPr>
              <a:t>Thema</a:t>
            </a:r>
            <a:r>
              <a:rPr lang="ko-KR" altLang="en-US" sz="5400" b="1" spc="-25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5400" b="1" spc="-250" dirty="0">
                <a:solidFill>
                  <a:schemeClr val="accent4">
                    <a:lumMod val="50000"/>
                  </a:schemeClr>
                </a:solidFill>
              </a:rPr>
              <a:t>5</a:t>
            </a:r>
            <a:br>
              <a:rPr lang="en-US" altLang="ko-KR" sz="5400" b="1" spc="-25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altLang="ko-KR" sz="4000" b="1" spc="-250" dirty="0">
                <a:solidFill>
                  <a:schemeClr val="accent4">
                    <a:lumMod val="50000"/>
                  </a:schemeClr>
                </a:solidFill>
              </a:rPr>
              <a:t>- IT </a:t>
            </a:r>
            <a:r>
              <a:rPr lang="ko-KR" altLang="en-US" sz="4000" b="1" spc="-250" dirty="0">
                <a:solidFill>
                  <a:schemeClr val="accent4">
                    <a:lumMod val="50000"/>
                  </a:schemeClr>
                </a:solidFill>
              </a:rPr>
              <a:t>엔지니어 역량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㈜ 글로벌터치코리아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3" y="195231"/>
            <a:ext cx="25888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ko-KR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예시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en-US" altLang="ko-KR" sz="4000" b="1" spc="-150" dirty="0">
                <a:solidFill>
                  <a:srgbClr val="1D314E"/>
                </a:solidFill>
                <a:latin typeface="+mn-ea"/>
              </a:rPr>
              <a:t>IT </a:t>
            </a:r>
            <a:r>
              <a:rPr lang="ko-KR" altLang="en-US" sz="4000" b="1" spc="-150" dirty="0">
                <a:solidFill>
                  <a:srgbClr val="1D314E"/>
                </a:solidFill>
                <a:latin typeface="+mn-ea"/>
              </a:rPr>
              <a:t>엔지니어 역량 예시 </a:t>
            </a:r>
            <a:r>
              <a:rPr lang="en-US" altLang="ko-KR" sz="4000" b="1" spc="-150" dirty="0">
                <a:solidFill>
                  <a:srgbClr val="1D314E"/>
                </a:solidFill>
                <a:latin typeface="+mn-ea"/>
              </a:rPr>
              <a:t>- 4</a:t>
            </a:r>
            <a:endParaRPr lang="ko-KR" altLang="en-US" sz="4000" b="1" spc="-150" dirty="0">
              <a:solidFill>
                <a:srgbClr val="1D314E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4616" y="1336822"/>
            <a:ext cx="8196044" cy="30469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ko-KR" sz="1600" dirty="0"/>
              <a:t>제가</a:t>
            </a:r>
            <a:r>
              <a:rPr lang="en-US" altLang="ko-KR" sz="1600" dirty="0"/>
              <a:t> IT </a:t>
            </a:r>
            <a:r>
              <a:rPr lang="ko-KR" altLang="ko-KR" sz="1600" dirty="0"/>
              <a:t>엔지니어로서</a:t>
            </a:r>
            <a:r>
              <a:rPr lang="en-US" altLang="ko-KR" sz="1600" dirty="0"/>
              <a:t> </a:t>
            </a:r>
            <a:r>
              <a:rPr lang="ko-KR" altLang="ko-KR" sz="1600" dirty="0"/>
              <a:t>가장 자신 있는 분야는 서버</a:t>
            </a:r>
            <a:r>
              <a:rPr lang="en-US" altLang="ko-KR" sz="1600" dirty="0"/>
              <a:t> </a:t>
            </a:r>
            <a:r>
              <a:rPr lang="ko-KR" altLang="ko-KR" sz="1600" dirty="0"/>
              <a:t>사이드이고</a:t>
            </a:r>
            <a:r>
              <a:rPr lang="en-US" altLang="ko-KR" sz="1600" dirty="0"/>
              <a:t> </a:t>
            </a:r>
            <a:r>
              <a:rPr lang="ko-KR" altLang="ko-KR" sz="1600" dirty="0"/>
              <a:t>언어는</a:t>
            </a:r>
            <a:r>
              <a:rPr lang="en-US" altLang="ko-KR" sz="1600" dirty="0"/>
              <a:t> PHP</a:t>
            </a:r>
            <a:r>
              <a:rPr lang="ko-KR" altLang="ko-KR" sz="1600" dirty="0"/>
              <a:t>입니다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r>
              <a:rPr lang="ko-KR" altLang="ko-KR" sz="1600" dirty="0"/>
              <a:t>팀 프로젝트를</a:t>
            </a:r>
            <a:r>
              <a:rPr lang="en-US" altLang="ko-KR" sz="1600" dirty="0"/>
              <a:t> </a:t>
            </a:r>
            <a:r>
              <a:rPr lang="ko-KR" altLang="ko-KR" sz="1600" dirty="0"/>
              <a:t>진행하면서</a:t>
            </a:r>
            <a:r>
              <a:rPr lang="en-US" altLang="ko-KR" sz="1600" dirty="0"/>
              <a:t> PHP</a:t>
            </a:r>
            <a:r>
              <a:rPr lang="ko-KR" altLang="ko-KR" sz="1600" dirty="0"/>
              <a:t>를 이용하면</a:t>
            </a:r>
            <a:r>
              <a:rPr lang="en-US" altLang="ko-KR" sz="1600" dirty="0"/>
              <a:t>, MySQL, JS, CSS </a:t>
            </a:r>
            <a:r>
              <a:rPr lang="ko-KR" altLang="ko-KR" sz="1600" dirty="0"/>
              <a:t>등과의</a:t>
            </a:r>
            <a:r>
              <a:rPr lang="en-US" altLang="ko-KR" sz="1600" dirty="0"/>
              <a:t> </a:t>
            </a:r>
            <a:r>
              <a:rPr lang="ko-KR" altLang="ko-KR" sz="1600" dirty="0" err="1"/>
              <a:t>상호연동이</a:t>
            </a:r>
            <a:r>
              <a:rPr lang="ko-KR" altLang="ko-KR" sz="1600" dirty="0"/>
              <a:t> 뛰어나 빠르게 동적 </a:t>
            </a:r>
            <a:r>
              <a:rPr lang="ko-KR" altLang="ko-KR" sz="1600" dirty="0" err="1"/>
              <a:t>웹페이지를</a:t>
            </a:r>
            <a:r>
              <a:rPr lang="ko-KR" altLang="ko-KR" sz="1600" dirty="0"/>
              <a:t> 만드는 것에 매력을 느꼈습니다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취업 프로그램을 통해서</a:t>
            </a:r>
            <a:r>
              <a:rPr lang="en-US" altLang="ko-KR" sz="1600" dirty="0"/>
              <a:t> PHP</a:t>
            </a:r>
            <a:r>
              <a:rPr lang="ko-KR" altLang="ko-KR" sz="1600" dirty="0"/>
              <a:t>의 기본적인 기능과</a:t>
            </a:r>
            <a:r>
              <a:rPr lang="en-US" altLang="ko-KR" sz="1600" dirty="0"/>
              <a:t> MySQL</a:t>
            </a:r>
            <a:r>
              <a:rPr lang="ko-KR" altLang="ko-KR" sz="1600" dirty="0"/>
              <a:t>과 연동하는 방법을 배우고 나서</a:t>
            </a:r>
            <a:r>
              <a:rPr lang="en-US" altLang="ko-KR" sz="1600" dirty="0"/>
              <a:t> </a:t>
            </a:r>
            <a:r>
              <a:rPr lang="ko-KR" altLang="ko-KR" sz="1600" dirty="0"/>
              <a:t>팀 프로젝트를</a:t>
            </a:r>
            <a:r>
              <a:rPr lang="en-US" altLang="ko-KR" sz="1600" dirty="0"/>
              <a:t> </a:t>
            </a:r>
            <a:r>
              <a:rPr lang="ko-KR" altLang="ko-KR" sz="1600" dirty="0"/>
              <a:t>시작했습니다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그래서</a:t>
            </a:r>
            <a:r>
              <a:rPr lang="en-US" altLang="ko-KR" sz="1600" dirty="0"/>
              <a:t>, </a:t>
            </a:r>
            <a:r>
              <a:rPr lang="ko-KR" altLang="ko-KR" sz="1600" dirty="0"/>
              <a:t>기능들을 구현할 때 기존에</a:t>
            </a:r>
            <a:r>
              <a:rPr lang="en-US" altLang="ko-KR" sz="1600" dirty="0"/>
              <a:t> </a:t>
            </a:r>
            <a:r>
              <a:rPr lang="ko-KR" altLang="ko-KR" sz="1600" dirty="0"/>
              <a:t>배운 내용으로는</a:t>
            </a:r>
            <a:r>
              <a:rPr lang="en-US" altLang="ko-KR" sz="1600" dirty="0"/>
              <a:t> </a:t>
            </a:r>
            <a:r>
              <a:rPr lang="ko-KR" altLang="ko-KR" sz="1600" dirty="0"/>
              <a:t>구현하기 힘들었던 부분은 혼자서 구글에 검색을 통해</a:t>
            </a:r>
            <a:r>
              <a:rPr lang="en-US" altLang="ko-KR" sz="1600" dirty="0"/>
              <a:t> </a:t>
            </a:r>
            <a:r>
              <a:rPr lang="ko-KR" altLang="ko-KR" sz="1600" dirty="0"/>
              <a:t>여러 가지</a:t>
            </a:r>
            <a:r>
              <a:rPr lang="en-US" altLang="ko-KR" sz="1600" dirty="0"/>
              <a:t> </a:t>
            </a:r>
            <a:r>
              <a:rPr lang="ko-KR" altLang="ko-KR" sz="1600" dirty="0"/>
              <a:t>함수와 알고리즘을 공부하면서 만든 코딩에 추가해서 적용했습니다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그 과정을 통해서</a:t>
            </a:r>
            <a:r>
              <a:rPr lang="en-US" altLang="ko-KR" sz="1600" dirty="0"/>
              <a:t> </a:t>
            </a:r>
            <a:r>
              <a:rPr lang="ko-KR" altLang="ko-KR" sz="1600" dirty="0"/>
              <a:t>다른 사람의</a:t>
            </a:r>
            <a:r>
              <a:rPr lang="en-US" altLang="ko-KR" sz="1600" dirty="0"/>
              <a:t> </a:t>
            </a:r>
            <a:r>
              <a:rPr lang="ko-KR" altLang="ko-KR" sz="1600" dirty="0"/>
              <a:t>코딩을 보는 연습과 다른 라이브러리함수를 가져와서 자신의 코딩에 맞게 변경해서 적용하는 법을 배웠습니다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그 덕분에</a:t>
            </a:r>
            <a:r>
              <a:rPr lang="en-US" altLang="ko-KR" sz="1600" dirty="0"/>
              <a:t>, </a:t>
            </a:r>
            <a:r>
              <a:rPr lang="ko-KR" altLang="ko-KR" sz="1600" dirty="0"/>
              <a:t>프로젝트의 전체 </a:t>
            </a:r>
            <a:r>
              <a:rPr lang="ko-KR" altLang="ko-KR" sz="1600" dirty="0" err="1"/>
              <a:t>백엔드의</a:t>
            </a:r>
            <a:r>
              <a:rPr lang="ko-KR" altLang="ko-KR" sz="1600" dirty="0"/>
              <a:t> 기능의</a:t>
            </a:r>
            <a:r>
              <a:rPr lang="en-US" altLang="ko-KR" sz="1600" dirty="0"/>
              <a:t> 90%</a:t>
            </a:r>
            <a:r>
              <a:rPr lang="ko-KR" altLang="ko-KR" sz="1600" dirty="0"/>
              <a:t>는 혼자서 구현할 수 있을 정도로 실력도 올라갔습니다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그리고</a:t>
            </a:r>
            <a:r>
              <a:rPr lang="en-US" altLang="ko-KR" sz="1600" dirty="0"/>
              <a:t>, </a:t>
            </a:r>
            <a:r>
              <a:rPr lang="ko-KR" altLang="ko-KR" sz="1600" dirty="0"/>
              <a:t>성취감을 느껴</a:t>
            </a:r>
            <a:r>
              <a:rPr lang="en-US" altLang="ko-KR" sz="1600" dirty="0"/>
              <a:t> IT</a:t>
            </a:r>
            <a:r>
              <a:rPr lang="ko-KR" altLang="ko-KR" sz="1600" dirty="0"/>
              <a:t>에 대해서도 더욱 공부해보고 싶다는 학구열도 생겼습니다</a:t>
            </a:r>
            <a:r>
              <a:rPr lang="en-US" altLang="ko-KR" sz="1600" dirty="0"/>
              <a:t>. </a:t>
            </a:r>
            <a:endParaRPr lang="ko-KR" altLang="ko-KR" sz="1600" dirty="0"/>
          </a:p>
          <a:p>
            <a:r>
              <a:rPr lang="ko-KR" altLang="ko-KR" sz="1600" dirty="0"/>
              <a:t>그렇게 프로젝트가 끝나고 난 뒤에도 프로젝트에서 부족했다고 생각하는 부분에 대해서 공부하면서 자연스럽게 가장 좋아하면서</a:t>
            </a:r>
            <a:r>
              <a:rPr lang="en-US" altLang="ko-KR" sz="1600" dirty="0"/>
              <a:t> </a:t>
            </a:r>
            <a:r>
              <a:rPr lang="ko-KR" altLang="ko-KR" sz="1600" dirty="0"/>
              <a:t>자신 있는</a:t>
            </a:r>
            <a:r>
              <a:rPr lang="en-US" altLang="ko-KR" sz="1600" dirty="0"/>
              <a:t> </a:t>
            </a:r>
            <a:r>
              <a:rPr lang="ko-KR" altLang="ko-KR" sz="1600" dirty="0"/>
              <a:t>언어가</a:t>
            </a:r>
            <a:r>
              <a:rPr lang="en-US" altLang="ko-KR" sz="1600" dirty="0"/>
              <a:t> PHP</a:t>
            </a:r>
            <a:r>
              <a:rPr lang="ko-KR" altLang="ko-KR" sz="1600" dirty="0"/>
              <a:t>가 되었습니다</a:t>
            </a:r>
            <a:r>
              <a:rPr lang="en-US" altLang="ko-KR" sz="1600" dirty="0"/>
              <a:t>. </a:t>
            </a:r>
            <a:endParaRPr lang="ko-KR" altLang="ko-KR" sz="1600" dirty="0">
              <a:latin typeface="Meiryo" pitchFamily="34" charset="-128"/>
              <a:cs typeface="Meiryo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1661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3" y="195231"/>
            <a:ext cx="25888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ko-KR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예시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en-US" altLang="ko-KR" sz="4000" b="1" spc="-150" dirty="0">
                <a:solidFill>
                  <a:srgbClr val="1D314E"/>
                </a:solidFill>
                <a:latin typeface="+mn-ea"/>
              </a:rPr>
              <a:t>IT </a:t>
            </a:r>
            <a:r>
              <a:rPr lang="ko-KR" altLang="en-US" sz="4000" b="1" spc="-150" dirty="0">
                <a:solidFill>
                  <a:srgbClr val="1D314E"/>
                </a:solidFill>
                <a:latin typeface="+mn-ea"/>
              </a:rPr>
              <a:t>엔지니어 역량 예시 </a:t>
            </a:r>
            <a:r>
              <a:rPr lang="en-US" altLang="ko-KR" sz="4000" b="1" spc="-150" dirty="0">
                <a:solidFill>
                  <a:srgbClr val="1D314E"/>
                </a:solidFill>
                <a:latin typeface="+mn-ea"/>
              </a:rPr>
              <a:t>- 5</a:t>
            </a:r>
            <a:endParaRPr lang="ko-KR" altLang="en-US" sz="4000" b="1" spc="-150" dirty="0">
              <a:solidFill>
                <a:srgbClr val="1D314E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4616" y="1336822"/>
            <a:ext cx="8196044" cy="40626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ko-KR" sz="1600" dirty="0"/>
              <a:t>제가</a:t>
            </a:r>
            <a:r>
              <a:rPr lang="en-US" altLang="ko-KR" sz="1600" dirty="0"/>
              <a:t> IT</a:t>
            </a:r>
            <a:r>
              <a:rPr lang="ko-KR" altLang="ko-KR" sz="1600" dirty="0" err="1"/>
              <a:t>엔지니로서로</a:t>
            </a:r>
            <a:r>
              <a:rPr lang="ko-KR" altLang="ko-KR" sz="1600" dirty="0"/>
              <a:t> 가장 자신이 있는 언어는</a:t>
            </a:r>
            <a:r>
              <a:rPr lang="en-US" altLang="ko-KR" sz="1600" dirty="0"/>
              <a:t> JAVA</a:t>
            </a:r>
            <a:r>
              <a:rPr lang="ko-KR" altLang="ko-KR" sz="1600" dirty="0"/>
              <a:t>입니다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r>
              <a:rPr lang="ko-KR" altLang="ko-KR" sz="1600" dirty="0"/>
              <a:t>대학교에서 진행한 대부분의 프로젝트에서 자바를 사용하여</a:t>
            </a:r>
            <a:r>
              <a:rPr lang="en-US" altLang="ko-KR" sz="1600" dirty="0"/>
              <a:t>, </a:t>
            </a:r>
            <a:r>
              <a:rPr lang="ko-KR" altLang="ko-KR" sz="1600" dirty="0"/>
              <a:t>자바에 대한 지식과 자신감이 있기 때문입니다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r>
              <a:rPr lang="ko-KR" altLang="ko-KR" sz="1600" dirty="0"/>
              <a:t>처음</a:t>
            </a:r>
            <a:r>
              <a:rPr lang="en-US" altLang="ko-KR" sz="1600" dirty="0"/>
              <a:t> JAVA</a:t>
            </a:r>
            <a:r>
              <a:rPr lang="ko-KR" altLang="ko-KR" sz="1600" dirty="0"/>
              <a:t>를 접했을 때는</a:t>
            </a:r>
            <a:r>
              <a:rPr lang="en-US" altLang="ko-KR" sz="1600" dirty="0"/>
              <a:t> </a:t>
            </a:r>
            <a:r>
              <a:rPr lang="ko-KR" altLang="ko-KR" sz="1600" dirty="0"/>
              <a:t>객체라는 개념을 이해하는 것이</a:t>
            </a:r>
            <a:r>
              <a:rPr lang="en-US" altLang="ko-KR" sz="1600" dirty="0"/>
              <a:t> </a:t>
            </a:r>
            <a:r>
              <a:rPr lang="ko-KR" altLang="ko-KR" sz="1600" dirty="0"/>
              <a:t>가장 어려웠습니다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객체는 </a:t>
            </a:r>
            <a:r>
              <a:rPr lang="ko-KR" altLang="ko-KR" sz="1600" dirty="0" err="1"/>
              <a:t>실체하는</a:t>
            </a:r>
            <a:r>
              <a:rPr lang="ko-KR" altLang="ko-KR" sz="1600" dirty="0"/>
              <a:t> 물체라고 한다는 데 컴퓨터 안에 있는 코드가 실제로 존재한다는 게 무슨 의미인지 이해가 잘 되지 않았습니다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게다가 수업에서는 교수님께서는</a:t>
            </a:r>
            <a:r>
              <a:rPr lang="en-US" altLang="ko-KR" sz="1600" dirty="0"/>
              <a:t> JAVA</a:t>
            </a:r>
            <a:r>
              <a:rPr lang="ko-KR" altLang="ko-KR" sz="1600" dirty="0"/>
              <a:t>로 개인 프로젝트를 만들어보라는 과제를 내주셨습니다</a:t>
            </a:r>
            <a:r>
              <a:rPr lang="en-US" altLang="ko-KR" sz="1600" dirty="0"/>
              <a:t>. </a:t>
            </a:r>
            <a:r>
              <a:rPr lang="ko-KR" altLang="ko-KR" sz="1600" dirty="0"/>
              <a:t>저는 잘 이해가 가지 않는 이 언어를 이해하기 위해 수업을 들으면 복습하고 구글링하면서 </a:t>
            </a:r>
            <a:r>
              <a:rPr lang="ko-KR" altLang="ko-KR" sz="1600" dirty="0" err="1"/>
              <a:t>시간가는지</a:t>
            </a:r>
            <a:r>
              <a:rPr lang="ko-KR" altLang="ko-KR" sz="1600" dirty="0"/>
              <a:t> 모르고 늦은 새벽까지 공부를 했습니다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그렇게 노력한 결과 개인 프로젝트를 완성해 좋은 점수를 받을 수 있었고</a:t>
            </a:r>
            <a:r>
              <a:rPr lang="en-US" altLang="ko-KR" sz="1600" dirty="0"/>
              <a:t>, </a:t>
            </a:r>
            <a:r>
              <a:rPr lang="ko-KR" altLang="ko-KR" sz="1600" dirty="0"/>
              <a:t>그러면서 저절로 객체가</a:t>
            </a:r>
            <a:r>
              <a:rPr lang="en-US" altLang="ko-KR" sz="1600" dirty="0"/>
              <a:t> [</a:t>
            </a:r>
            <a:r>
              <a:rPr lang="ko-KR" altLang="ko-KR" sz="1600" dirty="0"/>
              <a:t>자신만의 특성을 가진 물체</a:t>
            </a:r>
            <a:r>
              <a:rPr lang="en-US" altLang="ko-KR" sz="1600" dirty="0"/>
              <a:t>]</a:t>
            </a:r>
            <a:r>
              <a:rPr lang="ko-KR" altLang="ko-KR" sz="1600" dirty="0"/>
              <a:t>라는 의미를 이해를 할 수 있었습니다</a:t>
            </a:r>
            <a:r>
              <a:rPr lang="en-US" altLang="ko-KR" sz="1600" dirty="0"/>
              <a:t>. </a:t>
            </a:r>
            <a:r>
              <a:rPr lang="ko-KR" altLang="ko-KR" sz="1600" dirty="0"/>
              <a:t>그리고 다음 학기에</a:t>
            </a:r>
            <a:r>
              <a:rPr lang="en-US" altLang="ko-KR" sz="1600" dirty="0"/>
              <a:t>  </a:t>
            </a:r>
            <a:r>
              <a:rPr lang="ko-KR" altLang="ko-KR" sz="1600" dirty="0"/>
              <a:t>프로젝트 수업에서 자유 주제를 받았을 때 </a:t>
            </a:r>
            <a:r>
              <a:rPr lang="ko-KR" altLang="ko-KR" sz="1600" dirty="0" err="1"/>
              <a:t>자신있게</a:t>
            </a:r>
            <a:r>
              <a:rPr lang="en-US" altLang="ko-KR" sz="1600" dirty="0"/>
              <a:t> JAVA</a:t>
            </a:r>
            <a:r>
              <a:rPr lang="ko-KR" altLang="ko-KR" sz="1600" dirty="0"/>
              <a:t>를 선택할 수 있었습니다</a:t>
            </a:r>
            <a:r>
              <a:rPr lang="en-US" altLang="ko-KR" sz="1600" dirty="0"/>
              <a:t>. </a:t>
            </a:r>
            <a:r>
              <a:rPr lang="ko-KR" altLang="ko-KR" sz="1600" dirty="0"/>
              <a:t>그리고</a:t>
            </a:r>
            <a:r>
              <a:rPr lang="en-US" altLang="ko-KR" sz="1600" dirty="0"/>
              <a:t>, </a:t>
            </a:r>
            <a:r>
              <a:rPr lang="ko-KR" altLang="ko-KR" sz="1600" dirty="0"/>
              <a:t>현재는</a:t>
            </a:r>
            <a:r>
              <a:rPr lang="en-US" altLang="ko-KR" sz="1600" dirty="0"/>
              <a:t> JAVA</a:t>
            </a:r>
            <a:r>
              <a:rPr lang="ko-KR" altLang="ko-KR" sz="1600" dirty="0"/>
              <a:t>를 사용해서 안드로이드 애플리케이션의 제작을 많이 하고 있습니다</a:t>
            </a:r>
            <a:r>
              <a:rPr lang="en-US" altLang="ko-KR" sz="1600" dirty="0"/>
              <a:t>. </a:t>
            </a:r>
            <a:endParaRPr lang="ko-KR" altLang="ko-KR" sz="1600" dirty="0"/>
          </a:p>
          <a:p>
            <a:r>
              <a:rPr lang="en-US" altLang="ko-KR" sz="1600" dirty="0"/>
              <a:t>JAVA</a:t>
            </a:r>
            <a:r>
              <a:rPr lang="ko-KR" altLang="ko-KR" sz="1600" dirty="0"/>
              <a:t>는 제가 처음으로 배운 언어이자 많은 프로젝트를 해온 언어입니다</a:t>
            </a:r>
            <a:r>
              <a:rPr lang="en-US" altLang="ko-KR" sz="1600" dirty="0"/>
              <a:t>. </a:t>
            </a:r>
            <a:r>
              <a:rPr lang="ko-KR" altLang="ko-KR" sz="1600" dirty="0"/>
              <a:t>그래서 저는 </a:t>
            </a:r>
            <a:r>
              <a:rPr lang="en-US" altLang="ko-KR" sz="1600" dirty="0"/>
              <a:t>JAVA</a:t>
            </a:r>
            <a:r>
              <a:rPr lang="ko-KR" altLang="ko-KR" sz="1600" dirty="0"/>
              <a:t>를 사용함과 동시에 라이브러리를 사용해서 좀 더 좋은 품질의 애플리케이션을 개발하고자 합니다</a:t>
            </a:r>
            <a:r>
              <a:rPr lang="en-US" altLang="ko-KR" sz="1600" dirty="0"/>
              <a:t>.</a:t>
            </a:r>
            <a:r>
              <a:rPr lang="en-US" altLang="ko-KR" dirty="0"/>
              <a:t> </a:t>
            </a:r>
            <a:endParaRPr lang="ko-KR" altLang="ko-KR" sz="1600" dirty="0">
              <a:latin typeface="Meiryo" pitchFamily="34" charset="-128"/>
              <a:cs typeface="Meiryo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7384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3" y="195231"/>
            <a:ext cx="25888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ko-KR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예시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en-US" altLang="ko-KR" sz="4000" b="1" spc="-150" dirty="0">
                <a:solidFill>
                  <a:srgbClr val="1D314E"/>
                </a:solidFill>
                <a:latin typeface="+mn-ea"/>
              </a:rPr>
              <a:t>IT </a:t>
            </a:r>
            <a:r>
              <a:rPr lang="ko-KR" altLang="en-US" sz="4000" b="1" spc="-150" dirty="0">
                <a:solidFill>
                  <a:srgbClr val="1D314E"/>
                </a:solidFill>
                <a:latin typeface="+mn-ea"/>
              </a:rPr>
              <a:t>엔지니어 역량 예시 </a:t>
            </a:r>
            <a:r>
              <a:rPr lang="en-US" altLang="ko-KR" sz="4000" b="1" spc="-150" dirty="0">
                <a:solidFill>
                  <a:srgbClr val="1D314E"/>
                </a:solidFill>
                <a:latin typeface="+mn-ea"/>
              </a:rPr>
              <a:t>- 6</a:t>
            </a:r>
            <a:endParaRPr lang="ko-KR" altLang="en-US" sz="4000" b="1" spc="-150" dirty="0">
              <a:solidFill>
                <a:srgbClr val="1D314E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4616" y="1336822"/>
            <a:ext cx="8196044" cy="501675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ko-KR" sz="1600" dirty="0"/>
              <a:t>저는 데이터 사이언스 분야에서 데이터를 모델링 하고 기계학습 모델을 구축하는 것에 가장 자신이 있습니다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r>
              <a:rPr lang="ko-KR" altLang="ko-KR" sz="1600" dirty="0"/>
              <a:t>저는 학과의 팀프로젝트로 한국 청소년 자살 문제에 도움이 되고자 한국청소년 자살 잠재성 예측 및 분석이라는 주제를 갖고 프로젝트를 진행한 경험이 있습니다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이것과 관련된 기존 연구는 특정시기의 데이터에 최적화되어 있었습니다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따라서 독립변수들의 보편성이 부족하고 특정 년도에만 적용된다는 점과 변수에 탄산음료 섭취 빈도 등 자살 잠재성과는 관련이 없는 변수들을 사용했다는 문제점이 있었습니다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저희는 이런 문제점을 해결하기 위해 연구를 진행하여 기존 연구에서 갖고 있던 </a:t>
            </a:r>
            <a:r>
              <a:rPr lang="en-US" altLang="ko-KR" sz="1600" dirty="0"/>
              <a:t>76%</a:t>
            </a:r>
            <a:r>
              <a:rPr lang="ko-KR" altLang="ko-KR" sz="1600" dirty="0"/>
              <a:t>의 정확도를 </a:t>
            </a:r>
            <a:r>
              <a:rPr lang="en-US" altLang="ko-KR" sz="1600" dirty="0"/>
              <a:t>80% </a:t>
            </a:r>
            <a:r>
              <a:rPr lang="ko-KR" altLang="ko-KR" sz="1600" dirty="0"/>
              <a:t>이상 예측할 수 있는 모델을 만드는 것을 목표로 하였습니다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r>
              <a:rPr lang="ko-KR" altLang="ko-KR" sz="1600" dirty="0"/>
              <a:t>저희 팀은</a:t>
            </a:r>
            <a:r>
              <a:rPr lang="en-US" altLang="ko-KR" sz="1600" dirty="0"/>
              <a:t> Data Set</a:t>
            </a:r>
            <a:r>
              <a:rPr lang="ko-KR" altLang="ko-KR" sz="1600" dirty="0"/>
              <a:t>으로 </a:t>
            </a:r>
            <a:r>
              <a:rPr lang="en-US" altLang="ko-KR" sz="1600" dirty="0"/>
              <a:t>5</a:t>
            </a:r>
            <a:r>
              <a:rPr lang="ko-KR" altLang="ko-KR" sz="1600" dirty="0"/>
              <a:t>년간의 한국 청소년 건강 데이터 </a:t>
            </a:r>
            <a:r>
              <a:rPr lang="en-US" altLang="ko-KR" sz="1600" dirty="0"/>
              <a:t>33</a:t>
            </a:r>
            <a:r>
              <a:rPr lang="ko-KR" altLang="ko-KR" sz="1600" dirty="0"/>
              <a:t>만개를 활용했으며</a:t>
            </a:r>
            <a:r>
              <a:rPr lang="en-US" altLang="ko-KR" sz="1600" dirty="0"/>
              <a:t>, </a:t>
            </a:r>
            <a:r>
              <a:rPr lang="ko-KR" altLang="ko-KR" sz="1600" dirty="0"/>
              <a:t>판별 분석 알고리즘을 사용하였습니다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저희 팀은 가장 먼저 </a:t>
            </a:r>
            <a:r>
              <a:rPr lang="en-US" altLang="ko-KR" sz="1600" dirty="0"/>
              <a:t>5</a:t>
            </a:r>
            <a:r>
              <a:rPr lang="ko-KR" altLang="ko-KR" sz="1600" dirty="0"/>
              <a:t>년간의 </a:t>
            </a:r>
            <a:r>
              <a:rPr lang="ko-KR" altLang="ko-KR" sz="1600" dirty="0" err="1"/>
              <a:t>데이터셋이</a:t>
            </a:r>
            <a:r>
              <a:rPr lang="ko-KR" altLang="ko-KR" sz="1600" dirty="0"/>
              <a:t> 각각 갖고 있는 변수에서 </a:t>
            </a:r>
            <a:r>
              <a:rPr lang="en-US" altLang="ko-KR" sz="1600" dirty="0"/>
              <a:t>132</a:t>
            </a:r>
            <a:r>
              <a:rPr lang="ko-KR" altLang="ko-KR" sz="1600" dirty="0"/>
              <a:t>개의 </a:t>
            </a:r>
            <a:r>
              <a:rPr lang="ko-KR" altLang="ko-KR" sz="1600" dirty="0" err="1"/>
              <a:t>공통변수를</a:t>
            </a:r>
            <a:r>
              <a:rPr lang="ko-KR" altLang="ko-KR" sz="1600" dirty="0"/>
              <a:t> 추출하였고 </a:t>
            </a:r>
            <a:r>
              <a:rPr lang="ko-KR" altLang="ko-KR" sz="1600" dirty="0" err="1"/>
              <a:t>전처리를</a:t>
            </a:r>
            <a:r>
              <a:rPr lang="ko-KR" altLang="ko-KR" sz="1600" dirty="0"/>
              <a:t> 진행하였습니다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그 후 정리된 데이터를 토대로 예측 및 분석을 진행하였고 청소년 자살과 관련 있는 유의미한 </a:t>
            </a:r>
            <a:r>
              <a:rPr lang="en-US" altLang="ko-KR" sz="1600" dirty="0"/>
              <a:t>11</a:t>
            </a:r>
            <a:r>
              <a:rPr lang="ko-KR" altLang="ko-KR" sz="1600" dirty="0"/>
              <a:t>개의 </a:t>
            </a:r>
            <a:r>
              <a:rPr lang="en-US" altLang="ko-KR" sz="1600" dirty="0"/>
              <a:t>Feature</a:t>
            </a:r>
            <a:r>
              <a:rPr lang="ko-KR" altLang="ko-KR" sz="1600" dirty="0"/>
              <a:t>을 발견했으며</a:t>
            </a:r>
            <a:r>
              <a:rPr lang="en-US" altLang="ko-KR" sz="1600" dirty="0"/>
              <a:t>, </a:t>
            </a:r>
            <a:r>
              <a:rPr lang="ko-KR" altLang="ko-KR" sz="1600" dirty="0"/>
              <a:t>정확도를 </a:t>
            </a:r>
            <a:r>
              <a:rPr lang="en-US" altLang="ko-KR" sz="1600" dirty="0"/>
              <a:t>76%</a:t>
            </a:r>
            <a:r>
              <a:rPr lang="ko-KR" altLang="ko-KR" sz="1600" dirty="0"/>
              <a:t>에서</a:t>
            </a:r>
            <a:r>
              <a:rPr lang="en-US" altLang="ko-KR" sz="1600" dirty="0"/>
              <a:t> 81%</a:t>
            </a:r>
            <a:r>
              <a:rPr lang="ko-KR" altLang="ko-KR" sz="1600" dirty="0"/>
              <a:t>로 올리는데 성공하였습니다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저희 팀은 이 결과를 토대로 논문을 작성하였고 교내 소프트웨어 대회 대상과 한국 소프트웨어 종합학술대회에서 포스트 섹션에서 발표를 하는 결과를 이끌어 낼 수 있었습니다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r>
              <a:rPr lang="ko-KR" altLang="ko-KR" sz="1600" dirty="0"/>
              <a:t>앞으로의 빅데이터는 무에서 유를 창조할 수 있는 귀중한 자원이라고 생각합니다</a:t>
            </a:r>
            <a:r>
              <a:rPr lang="en-US" altLang="ko-KR" sz="1600" dirty="0"/>
              <a:t>. </a:t>
            </a:r>
            <a:r>
              <a:rPr lang="ko-KR" altLang="ko-KR" sz="1600" dirty="0"/>
              <a:t>셀 수 없이 많은 무의미한 데이터에서 데이터 모델링</a:t>
            </a:r>
            <a:r>
              <a:rPr lang="en-US" altLang="ko-KR" sz="1600" dirty="0"/>
              <a:t>, </a:t>
            </a:r>
            <a:r>
              <a:rPr lang="ko-KR" altLang="ko-KR" sz="1600" dirty="0"/>
              <a:t>기계학습 모델 구축을 통해 사람들이 찾지 못한 문제를 찾고</a:t>
            </a:r>
            <a:r>
              <a:rPr lang="en-US" altLang="ko-KR" sz="1600" dirty="0"/>
              <a:t>, </a:t>
            </a:r>
            <a:r>
              <a:rPr lang="ko-KR" altLang="ko-KR" sz="1600" dirty="0"/>
              <a:t>분석하여 해결책을 낼 수 있는 데이터 사이언스가 될 수 있도록 성장하고 싶습니다</a:t>
            </a:r>
            <a:r>
              <a:rPr lang="en-US" altLang="ko-KR" sz="1600" dirty="0"/>
              <a:t>. </a:t>
            </a:r>
            <a:endParaRPr lang="ko-KR" altLang="ko-KR" sz="1600" dirty="0">
              <a:latin typeface="Meiryo" pitchFamily="34" charset="-128"/>
              <a:cs typeface="Meiryo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4621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3" y="195231"/>
            <a:ext cx="25888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ko-KR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예시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en-US" altLang="ko-KR" sz="4000" b="1" spc="-150" dirty="0">
                <a:solidFill>
                  <a:srgbClr val="1D314E"/>
                </a:solidFill>
                <a:latin typeface="+mn-ea"/>
              </a:rPr>
              <a:t>IT </a:t>
            </a:r>
            <a:r>
              <a:rPr lang="ko-KR" altLang="en-US" sz="4000" b="1" spc="-150" dirty="0">
                <a:solidFill>
                  <a:srgbClr val="1D314E"/>
                </a:solidFill>
                <a:latin typeface="+mn-ea"/>
              </a:rPr>
              <a:t>엔지니어 역량 예시 </a:t>
            </a:r>
            <a:r>
              <a:rPr lang="en-US" altLang="ko-KR" sz="4000" b="1" spc="-150" dirty="0">
                <a:solidFill>
                  <a:srgbClr val="1D314E"/>
                </a:solidFill>
                <a:latin typeface="+mn-ea"/>
              </a:rPr>
              <a:t>- 7</a:t>
            </a:r>
            <a:endParaRPr lang="ko-KR" altLang="en-US" sz="4000" b="1" spc="-150" dirty="0">
              <a:solidFill>
                <a:srgbClr val="1D314E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4616" y="1336822"/>
            <a:ext cx="8196044" cy="40318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/>
              <a:t>IT</a:t>
            </a:r>
            <a:r>
              <a:rPr lang="ko-KR" altLang="ko-KR" sz="1600" dirty="0"/>
              <a:t>엔지니어로써 가장 자신 있는 것은</a:t>
            </a:r>
            <a:r>
              <a:rPr lang="en-US" altLang="ko-KR" sz="1600" dirty="0"/>
              <a:t> database</a:t>
            </a:r>
            <a:r>
              <a:rPr lang="ko-KR" altLang="ko-KR" sz="1600" dirty="0"/>
              <a:t>를 활용한 효율적인 데이터 관리입니다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r>
              <a:rPr lang="ko-KR" altLang="ko-KR" sz="1600" dirty="0" err="1"/>
              <a:t>대학시기에</a:t>
            </a:r>
            <a:r>
              <a:rPr lang="ko-KR" altLang="ko-KR" sz="1600" dirty="0"/>
              <a:t> 저는 프로그램 개발과 관련된 여러가지 프로젝트를 수행하였습니다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그 당시 많이 맡았던 저의 주 업무는 회원 정보 저장</a:t>
            </a:r>
            <a:r>
              <a:rPr lang="en-US" altLang="ko-KR" sz="1600" dirty="0"/>
              <a:t>, </a:t>
            </a:r>
            <a:r>
              <a:rPr lang="ko-KR" altLang="ko-KR" sz="1600" dirty="0"/>
              <a:t>게시판 글</a:t>
            </a:r>
            <a:r>
              <a:rPr lang="en-US" altLang="ko-KR" sz="1600" dirty="0"/>
              <a:t>, </a:t>
            </a:r>
            <a:r>
              <a:rPr lang="ko-KR" altLang="ko-KR" sz="1600" dirty="0"/>
              <a:t>사진 저장</a:t>
            </a:r>
            <a:r>
              <a:rPr lang="en-US" altLang="ko-KR" sz="1600" dirty="0"/>
              <a:t>, </a:t>
            </a:r>
            <a:r>
              <a:rPr lang="ko-KR" altLang="ko-KR" sz="1600" dirty="0"/>
              <a:t>지도에서 설정한 임의의 </a:t>
            </a:r>
            <a:r>
              <a:rPr lang="ko-KR" altLang="ko-KR" sz="1600" dirty="0" err="1"/>
              <a:t>마커</a:t>
            </a:r>
            <a:r>
              <a:rPr lang="ko-KR" altLang="ko-KR" sz="1600" dirty="0"/>
              <a:t> 저장 등 이었습니다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이러한 업무의 주된 내용은 여러가지 데이터를 저장하고 데이터를 저장할 테이블을 설계</a:t>
            </a:r>
            <a:r>
              <a:rPr lang="en-US" altLang="ko-KR" sz="1600" dirty="0"/>
              <a:t>, </a:t>
            </a:r>
            <a:r>
              <a:rPr lang="ko-KR" altLang="ko-KR" sz="1600" dirty="0"/>
              <a:t>관리하는 것 이었습니다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r>
              <a:rPr lang="ko-KR" altLang="ko-KR" sz="1600" dirty="0"/>
              <a:t>또한</a:t>
            </a:r>
            <a:r>
              <a:rPr lang="en-US" altLang="ko-KR" sz="1600" dirty="0"/>
              <a:t>, </a:t>
            </a:r>
            <a:r>
              <a:rPr lang="ko-KR" altLang="ko-KR" sz="1600" dirty="0"/>
              <a:t>데이터베이스 수업을 수강하면서 여러가지의 </a:t>
            </a:r>
            <a:r>
              <a:rPr lang="ko-KR" altLang="ko-KR" sz="1600" dirty="0" err="1"/>
              <a:t>쿼리문을</a:t>
            </a:r>
            <a:r>
              <a:rPr lang="ko-KR" altLang="ko-KR" sz="1600" dirty="0"/>
              <a:t> 사용할 때 흥미가 많아 중점적으로 습득하였습니다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이러한 지식을 기반으로 데이터 모델링 프로젝트를 진행하여</a:t>
            </a:r>
            <a:r>
              <a:rPr lang="en-US" altLang="ko-KR" sz="1600" dirty="0"/>
              <a:t>, </a:t>
            </a:r>
            <a:r>
              <a:rPr lang="ko-KR" altLang="ko-KR" sz="1600" dirty="0"/>
              <a:t>그 중 </a:t>
            </a:r>
            <a:r>
              <a:rPr lang="ko-KR" altLang="ko-KR" sz="1600" dirty="0" err="1"/>
              <a:t>품목관리를</a:t>
            </a:r>
            <a:r>
              <a:rPr lang="ko-KR" altLang="ko-KR" sz="1600" dirty="0"/>
              <a:t> 하는 비즈니스 모델링을 만들어 보았습니다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품목을 관리하기 위해서는 품목별로 분류를 하고</a:t>
            </a:r>
            <a:r>
              <a:rPr lang="en-US" altLang="ko-KR" sz="1600" dirty="0"/>
              <a:t>, </a:t>
            </a:r>
            <a:r>
              <a:rPr lang="ko-KR" altLang="ko-KR" sz="1600" dirty="0"/>
              <a:t>재고가 얼마나 남아있는지 파악을 하여야 하며</a:t>
            </a:r>
            <a:r>
              <a:rPr lang="en-US" altLang="ko-KR" sz="1600" dirty="0"/>
              <a:t>, </a:t>
            </a:r>
            <a:r>
              <a:rPr lang="ko-KR" altLang="ko-KR" sz="1600" dirty="0"/>
              <a:t>거래처 별로 주문을 달리 해야 됩니다</a:t>
            </a:r>
            <a:r>
              <a:rPr lang="en-US" altLang="ko-KR" sz="1600" dirty="0"/>
              <a:t>. </a:t>
            </a:r>
            <a:r>
              <a:rPr lang="ko-KR" altLang="ko-KR" sz="1600" dirty="0"/>
              <a:t>그렇기때문에</a:t>
            </a:r>
            <a:r>
              <a:rPr lang="en-US" altLang="ko-KR" sz="1600" dirty="0"/>
              <a:t>, </a:t>
            </a:r>
            <a:r>
              <a:rPr lang="ko-KR" altLang="ko-KR" sz="1600" dirty="0"/>
              <a:t>별도의 데이터로 설정하여 관리해야 하는 것 등 어떠한 방식으로 데이터를 관리하여야 효율적인지 고민하고 모델링을 하였습니다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이 경험을 통해 데이터가 어떤 방식으로 저장되어야 하고</a:t>
            </a:r>
            <a:r>
              <a:rPr lang="en-US" altLang="ko-KR" sz="1600" dirty="0"/>
              <a:t>, </a:t>
            </a:r>
            <a:r>
              <a:rPr lang="ko-KR" altLang="ko-KR" sz="1600" dirty="0"/>
              <a:t>관리되어야 하며 각 데이터들이 서로 어떤 연관관계를 가지는지 배울 수 있었습니다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그 뿐만 아니라 데이터를 효율적으로 관리를 할 수 있는 지식을 높일 수 있었습니다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r>
              <a:rPr lang="ko-KR" altLang="ko-KR" sz="1600" dirty="0"/>
              <a:t>이러한 데이터베이스의 설계</a:t>
            </a:r>
            <a:r>
              <a:rPr lang="en-US" altLang="ko-KR" sz="1600" dirty="0"/>
              <a:t>, </a:t>
            </a:r>
            <a:r>
              <a:rPr lang="ko-KR" altLang="ko-KR" sz="1600" dirty="0"/>
              <a:t>제작 경험을 토대로 </a:t>
            </a:r>
            <a:r>
              <a:rPr lang="ko-KR" altLang="ko-KR" sz="1600" dirty="0" err="1"/>
              <a:t>풀스택</a:t>
            </a:r>
            <a:r>
              <a:rPr lang="ko-KR" altLang="ko-KR" sz="1600" dirty="0"/>
              <a:t> 개발자로 성장하여 웹을 개발하고</a:t>
            </a:r>
            <a:r>
              <a:rPr lang="en-US" altLang="ko-KR" sz="1600" dirty="0"/>
              <a:t>, </a:t>
            </a:r>
            <a:r>
              <a:rPr lang="ko-KR" altLang="ko-KR" sz="1600" dirty="0"/>
              <a:t>나아가 빅데이터 분석과</a:t>
            </a:r>
            <a:r>
              <a:rPr lang="en-US" altLang="ko-KR" sz="1600" dirty="0"/>
              <a:t> AI </a:t>
            </a:r>
            <a:r>
              <a:rPr lang="ko-KR" altLang="ko-KR" sz="1600" dirty="0"/>
              <a:t>분야에도 도전하고 싶습니다</a:t>
            </a:r>
            <a:r>
              <a:rPr lang="en-US" altLang="ko-KR" sz="1600" dirty="0"/>
              <a:t>.</a:t>
            </a:r>
            <a:endParaRPr lang="ko-KR" altLang="ko-KR" sz="1600" dirty="0">
              <a:latin typeface="Meiryo" pitchFamily="34" charset="-128"/>
              <a:cs typeface="Meiryo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1845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3" y="195231"/>
            <a:ext cx="25888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ko-KR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예시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en-US" altLang="ko-KR" sz="4000" b="1" spc="-150" dirty="0">
                <a:solidFill>
                  <a:srgbClr val="1D314E"/>
                </a:solidFill>
                <a:latin typeface="+mn-ea"/>
              </a:rPr>
              <a:t>IT </a:t>
            </a:r>
            <a:r>
              <a:rPr lang="ko-KR" altLang="en-US" sz="4000" b="1" spc="-150" dirty="0">
                <a:solidFill>
                  <a:srgbClr val="1D314E"/>
                </a:solidFill>
                <a:latin typeface="+mn-ea"/>
              </a:rPr>
              <a:t>엔지니어 역량 예시 </a:t>
            </a:r>
            <a:r>
              <a:rPr lang="en-US" altLang="ko-KR" sz="4000" b="1" spc="-150">
                <a:solidFill>
                  <a:srgbClr val="1D314E"/>
                </a:solidFill>
                <a:latin typeface="+mn-ea"/>
              </a:rPr>
              <a:t>- 8</a:t>
            </a:r>
            <a:endParaRPr lang="ko-KR" altLang="en-US" sz="4000" b="1" spc="-150" dirty="0">
              <a:solidFill>
                <a:srgbClr val="1D314E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4616" y="1336822"/>
            <a:ext cx="8196044" cy="45243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/>
              <a:t>JAVA</a:t>
            </a:r>
            <a:r>
              <a:rPr lang="ko-KR" altLang="ko-KR" sz="1600" dirty="0"/>
              <a:t>를 활용한 프로그램 개발과 소프트웨어 테스트가 가장 자신 있습니다</a:t>
            </a:r>
            <a:r>
              <a:rPr lang="en-US" altLang="ko-KR" sz="1600" dirty="0"/>
              <a:t>. </a:t>
            </a:r>
            <a:endParaRPr lang="ko-KR" altLang="ko-KR" sz="1600" dirty="0"/>
          </a:p>
          <a:p>
            <a:r>
              <a:rPr lang="ko-KR" altLang="ko-KR" sz="1600" dirty="0"/>
              <a:t>대학</a:t>
            </a:r>
            <a:r>
              <a:rPr lang="en-US" altLang="ko-KR" sz="1600" dirty="0"/>
              <a:t> 2</a:t>
            </a:r>
            <a:r>
              <a:rPr lang="ko-KR" altLang="ko-KR" sz="1600" dirty="0"/>
              <a:t>학년 때</a:t>
            </a:r>
            <a:r>
              <a:rPr lang="en-US" altLang="ko-KR" sz="1600" dirty="0"/>
              <a:t> 4</a:t>
            </a:r>
            <a:r>
              <a:rPr lang="ko-KR" altLang="ko-KR" sz="1600" dirty="0"/>
              <a:t>명의 팀으로 도서관 관리 시스템을 자바를 사용해 제작하는 프로젝트를 했습니다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요구사양서의 분석으로부터</a:t>
            </a:r>
            <a:r>
              <a:rPr lang="en-US" altLang="ko-KR" sz="1600" dirty="0"/>
              <a:t> UML </a:t>
            </a:r>
            <a:r>
              <a:rPr lang="ko-KR" altLang="ko-KR" sz="1600" dirty="0"/>
              <a:t>작성</a:t>
            </a:r>
            <a:r>
              <a:rPr lang="en-US" altLang="ko-KR" sz="1600" dirty="0"/>
              <a:t>, </a:t>
            </a:r>
            <a:r>
              <a:rPr lang="ko-KR" altLang="ko-KR" sz="1600" dirty="0"/>
              <a:t>코딩의 순서로 실시했습니다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사용자는 도서관 사서로 책의 대출</a:t>
            </a:r>
            <a:r>
              <a:rPr lang="en-US" altLang="ko-KR" sz="1600" dirty="0"/>
              <a:t>, </a:t>
            </a:r>
            <a:r>
              <a:rPr lang="ko-KR" altLang="ko-KR" sz="1600" dirty="0"/>
              <a:t>반환</a:t>
            </a:r>
            <a:r>
              <a:rPr lang="en-US" altLang="ko-KR" sz="1600" dirty="0"/>
              <a:t>, </a:t>
            </a:r>
            <a:r>
              <a:rPr lang="ko-KR" altLang="ko-KR" sz="1600" dirty="0"/>
              <a:t>예약</a:t>
            </a:r>
            <a:r>
              <a:rPr lang="en-US" altLang="ko-KR" sz="1600" dirty="0"/>
              <a:t>, </a:t>
            </a:r>
            <a:r>
              <a:rPr lang="ko-KR" altLang="ko-KR" sz="1600" dirty="0"/>
              <a:t>이용자의 등록</a:t>
            </a:r>
            <a:r>
              <a:rPr lang="en-US" altLang="ko-KR" sz="1600" dirty="0"/>
              <a:t>, </a:t>
            </a:r>
            <a:r>
              <a:rPr lang="ko-KR" altLang="ko-KR" sz="1600" dirty="0"/>
              <a:t>삭제의 기능을 필수적으로 요구했습니다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가장 어려웠던 점은 같은 수업에서 같은 과제를 부여 받았기 때문에</a:t>
            </a:r>
            <a:r>
              <a:rPr lang="en-US" altLang="ko-KR" sz="1600" dirty="0"/>
              <a:t>, </a:t>
            </a:r>
            <a:r>
              <a:rPr lang="ko-KR" altLang="ko-KR" sz="1600" dirty="0"/>
              <a:t>다른 팀과의 차별성을 두고 사용자의 편의를 생각하기 위해 노력했던 점 입니다</a:t>
            </a:r>
            <a:r>
              <a:rPr lang="en-US" altLang="ko-KR" sz="1600" dirty="0"/>
              <a:t>. </a:t>
            </a:r>
            <a:r>
              <a:rPr lang="ko-KR" altLang="ko-KR" sz="1600" dirty="0"/>
              <a:t>저희 팀은 주요 사용자가 </a:t>
            </a:r>
            <a:r>
              <a:rPr lang="ko-KR" altLang="ko-KR" sz="1600" dirty="0" err="1"/>
              <a:t>사서라는</a:t>
            </a:r>
            <a:r>
              <a:rPr lang="ko-KR" altLang="ko-KR" sz="1600" dirty="0"/>
              <a:t> 점을 이용해 </a:t>
            </a:r>
            <a:r>
              <a:rPr lang="en-US" altLang="ko-KR" sz="1600" dirty="0"/>
              <a:t>10</a:t>
            </a:r>
            <a:r>
              <a:rPr lang="ko-KR" altLang="ko-KR" sz="1600" dirty="0"/>
              <a:t>진 분류법으로 책을 관리하고 분류하는 특수 코드를 추가하여 차별화를 두었습니다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r>
              <a:rPr lang="ko-KR" altLang="ko-KR" sz="1600" dirty="0"/>
              <a:t>소프트웨어 테스트로는 사람의 키와 체중을 이용한</a:t>
            </a:r>
            <a:r>
              <a:rPr lang="en-US" altLang="ko-KR" sz="1600" dirty="0"/>
              <a:t> BMI </a:t>
            </a:r>
            <a:r>
              <a:rPr lang="ko-KR" altLang="ko-KR" sz="1600" dirty="0"/>
              <a:t>측정 소프트웨어를 테스트했습니다</a:t>
            </a:r>
            <a:r>
              <a:rPr lang="en-US" altLang="ko-KR" sz="1600" dirty="0"/>
              <a:t>. BLUE J</a:t>
            </a:r>
            <a:r>
              <a:rPr lang="ko-KR" altLang="ko-KR" sz="1600" dirty="0"/>
              <a:t>에 기본적으로 탑재되어 있는 테스트 툴을 사용해 </a:t>
            </a:r>
            <a:r>
              <a:rPr lang="en-US" altLang="ko-KR" sz="1600" dirty="0"/>
              <a:t>WBT, BBT </a:t>
            </a:r>
            <a:r>
              <a:rPr lang="ko-KR" altLang="ko-KR" sz="1600" dirty="0"/>
              <a:t>두 가지 방법으로 테스트 시트를 작성하고 케이스를 분류한 후 실제 테스트를 진행한 후 소프트웨어 평가와 추후 발전 가능성까지 발표했습니다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r>
              <a:rPr lang="ko-KR" altLang="ko-KR" sz="1600" dirty="0"/>
              <a:t>테스트를 통해 단순히 소프트웨어의 품질을 체크하고 </a:t>
            </a:r>
            <a:r>
              <a:rPr lang="ko-KR" altLang="ko-KR" sz="1600" dirty="0" err="1"/>
              <a:t>출시여부를</a:t>
            </a:r>
            <a:r>
              <a:rPr lang="ko-KR" altLang="ko-KR" sz="1600" dirty="0"/>
              <a:t> 결정하는 것이 아니라</a:t>
            </a:r>
            <a:r>
              <a:rPr lang="en-US" altLang="ko-KR" sz="1600" dirty="0"/>
              <a:t>, </a:t>
            </a:r>
            <a:r>
              <a:rPr lang="ko-KR" altLang="ko-KR" sz="1600" dirty="0"/>
              <a:t>향후 </a:t>
            </a:r>
            <a:r>
              <a:rPr lang="ko-KR" altLang="ko-KR" sz="1600" dirty="0" err="1"/>
              <a:t>소트프웨어의</a:t>
            </a:r>
            <a:r>
              <a:rPr lang="ko-KR" altLang="ko-KR" sz="1600" dirty="0"/>
              <a:t> 발전방향까지 함께 생각하고 피드백을 하는 것의 중요성을 알게 되었습니다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r>
              <a:rPr lang="en-US" altLang="ko-KR" sz="1600" dirty="0"/>
              <a:t> </a:t>
            </a:r>
            <a:r>
              <a:rPr lang="ja-JP" altLang="ko-KR" sz="1600" dirty="0"/>
              <a:t>이러한 경험을 통해 프로그램을 설계하고 구축할 수 있는 능력을 길렀으며</a:t>
            </a:r>
            <a:r>
              <a:rPr lang="en-US" altLang="ko-KR" sz="1600" dirty="0"/>
              <a:t>, </a:t>
            </a:r>
            <a:r>
              <a:rPr lang="ja-JP" altLang="ko-KR" sz="1600" dirty="0"/>
              <a:t>완성된 프로그램의 꾸준한 유지개발</a:t>
            </a:r>
            <a:r>
              <a:rPr lang="en-US" altLang="ko-KR" sz="1600" dirty="0"/>
              <a:t>, </a:t>
            </a:r>
            <a:r>
              <a:rPr lang="ja-JP" altLang="ko-KR" sz="1600" dirty="0"/>
              <a:t>보수 작업에 대해서도 함께 생각하고 관리할 수 있게 되었습니다</a:t>
            </a:r>
            <a:r>
              <a:rPr lang="en-US" altLang="ko-KR" sz="1600" dirty="0"/>
              <a:t>.</a:t>
            </a:r>
            <a:endParaRPr lang="ko-KR" altLang="ko-KR" sz="1600" dirty="0">
              <a:latin typeface="Meiryo" pitchFamily="34" charset="-128"/>
              <a:cs typeface="Meiryo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829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8250006" cy="1969017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5400" b="1" spc="-250" dirty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Entry Sheet </a:t>
            </a:r>
            <a:r>
              <a:rPr lang="en-US" altLang="ko-KR" sz="5400" b="1" spc="-250" dirty="0" err="1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Thema</a:t>
            </a:r>
            <a:r>
              <a:rPr lang="ko-KR" altLang="en-US" sz="5400" b="1" spc="-250" dirty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5400" b="1" spc="-250" dirty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6</a:t>
            </a:r>
            <a:br>
              <a:rPr lang="en-US" altLang="ko-KR" sz="5400" b="1" spc="-250" dirty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</a:br>
            <a:r>
              <a:rPr lang="en-US" altLang="ko-KR" sz="4000" b="1" spc="-250" dirty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- </a:t>
            </a:r>
            <a:r>
              <a:rPr lang="ko-KR" altLang="en-US" sz="4000" b="1" spc="-250" dirty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학창시절 열중했던 일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㈜ 글로벌터치코리아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262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3" y="195231"/>
            <a:ext cx="25888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ko-KR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학창시절 열중했던 일 파악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배경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en-US" altLang="ko-KR" sz="4000" b="1" spc="-150" dirty="0">
                <a:solidFill>
                  <a:srgbClr val="1D314E"/>
                </a:solidFill>
                <a:latin typeface="+mn-ea"/>
                <a:ea typeface="+mn-ea"/>
              </a:rPr>
              <a:t>WHY ?</a:t>
            </a:r>
            <a:endParaRPr lang="ko-KR" altLang="en-US" sz="4000" b="1" spc="-150" dirty="0">
              <a:solidFill>
                <a:srgbClr val="1D314E"/>
              </a:solidFill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7229" y="1417739"/>
            <a:ext cx="6568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/>
              <a:t>면접관의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Check Point</a:t>
            </a:r>
            <a:endParaRPr lang="ko-KR" alt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89962" y="2367093"/>
            <a:ext cx="7833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무엇에 왜 열중했는가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791361" y="3185728"/>
            <a:ext cx="7895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/>
            </a:lvl1pPr>
          </a:lstStyle>
          <a:p>
            <a:r>
              <a:rPr lang="en-US" altLang="ko-KR" dirty="0"/>
              <a:t>2. </a:t>
            </a:r>
            <a:r>
              <a:rPr lang="ko-KR" altLang="en-US" dirty="0"/>
              <a:t>열중했던 일의 결과는 어떠한가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92758" y="4906172"/>
            <a:ext cx="8066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/>
            </a:lvl1pPr>
          </a:lstStyle>
          <a:p>
            <a:r>
              <a:rPr lang="en-US" altLang="ko-KR" dirty="0"/>
              <a:t>4. </a:t>
            </a:r>
            <a:r>
              <a:rPr lang="ko-KR" altLang="en-US" dirty="0"/>
              <a:t>이 경험은 향후 어떻게 활용해 나갈 수 있는가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5767" y="4074147"/>
            <a:ext cx="8066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/>
            </a:lvl1pPr>
          </a:lstStyle>
          <a:p>
            <a:r>
              <a:rPr lang="en-US" altLang="ko-KR" dirty="0">
                <a:latin typeface="+mn-ea"/>
              </a:rPr>
              <a:t>3. </a:t>
            </a:r>
            <a:r>
              <a:rPr lang="ko-KR" altLang="en-US" dirty="0">
                <a:latin typeface="+mn-ea"/>
              </a:rPr>
              <a:t>경험을 통해 배운 것은 무엇인가</a:t>
            </a:r>
            <a:r>
              <a:rPr lang="en-US" altLang="ko-KR" dirty="0">
                <a:latin typeface="+mn-ea"/>
              </a:rPr>
              <a:t>?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9437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en-US" altLang="ko-KR" sz="4000" b="1" spc="-150" dirty="0">
                <a:solidFill>
                  <a:srgbClr val="1D314E"/>
                </a:solidFill>
                <a:latin typeface="+mn-ea"/>
                <a:ea typeface="+mn-ea"/>
              </a:rPr>
              <a:t>WHY ?</a:t>
            </a:r>
            <a:endParaRPr lang="ko-KR" altLang="en-US" sz="4000" b="1" spc="-150" dirty="0">
              <a:solidFill>
                <a:srgbClr val="1D314E"/>
              </a:solidFill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5405" y="1536583"/>
            <a:ext cx="6568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지원자의 </a:t>
            </a:r>
            <a:r>
              <a:rPr lang="en-US" altLang="ko-KR" sz="2800" b="1" dirty="0"/>
              <a:t>Check Point</a:t>
            </a:r>
            <a:endParaRPr lang="ko-KR" altLang="en-US" sz="28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41026" y="2586605"/>
            <a:ext cx="7270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목표 설정은 명확히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2425" y="3584058"/>
            <a:ext cx="7269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/>
            </a:lvl1pPr>
          </a:lstStyle>
          <a:p>
            <a:r>
              <a:rPr lang="en-US" altLang="ko-KR" dirty="0"/>
              <a:t>2. </a:t>
            </a:r>
            <a:r>
              <a:rPr lang="ko-KR" altLang="en-US" dirty="0"/>
              <a:t>목표 달성을 위한 접근방법 및 해결방안 제시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43821" y="4605622"/>
            <a:ext cx="8073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/>
            </a:lvl1pPr>
          </a:lstStyle>
          <a:p>
            <a:r>
              <a:rPr lang="en-US" altLang="ko-KR" dirty="0"/>
              <a:t>3. </a:t>
            </a:r>
            <a:r>
              <a:rPr lang="ko-KR" altLang="en-US" dirty="0"/>
              <a:t>이 과정을 통해 학습한 것을 어필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3453" y="195231"/>
            <a:ext cx="25888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ko-KR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학창시절 열중했던 일 파악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배경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1766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3" y="195231"/>
            <a:ext cx="25888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ko-KR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작성시 유의사항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  <a:latin typeface="+mn-ea"/>
                <a:ea typeface="+mn-ea"/>
              </a:rPr>
              <a:t>유의 사항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4006" y="1812022"/>
            <a:ext cx="7097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1. </a:t>
            </a:r>
            <a:r>
              <a:rPr lang="ko-KR" altLang="en-US" sz="2800" dirty="0"/>
              <a:t>학업 이외의 부분에서 열중 했던 일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5405" y="2779609"/>
            <a:ext cx="6568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2. </a:t>
            </a:r>
            <a:r>
              <a:rPr lang="ko-KR" altLang="en-US" sz="2800" dirty="0"/>
              <a:t>자신이 주도하여 수행한 경험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606803" y="3747196"/>
            <a:ext cx="6568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3. </a:t>
            </a:r>
            <a:r>
              <a:rPr lang="ko-KR" altLang="en-US" sz="2800" dirty="0"/>
              <a:t>가치관이 표출되는 </a:t>
            </a:r>
            <a:r>
              <a:rPr lang="ko-KR" altLang="en-US" sz="2800" dirty="0" err="1"/>
              <a:t>유니크한</a:t>
            </a:r>
            <a:r>
              <a:rPr lang="ko-KR" altLang="en-US" sz="2800" dirty="0"/>
              <a:t> 열중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15361" y="4871210"/>
            <a:ext cx="5956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학업 이외의 활동에서 배운 것은</a:t>
            </a:r>
            <a:r>
              <a:rPr lang="ko-KR" altLang="en-US" sz="2800" b="1" dirty="0">
                <a:solidFill>
                  <a:srgbClr val="FF0000"/>
                </a:solidFill>
              </a:rPr>
              <a:t> 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2800" b="1" dirty="0">
                <a:solidFill>
                  <a:srgbClr val="FF0000"/>
                </a:solidFill>
              </a:rPr>
              <a:t>향후 어떻게 활용할 것인가</a:t>
            </a:r>
            <a:r>
              <a:rPr lang="en-US" altLang="ko-KR" sz="2800" b="1" dirty="0">
                <a:solidFill>
                  <a:srgbClr val="FF0000"/>
                </a:solidFill>
              </a:rPr>
              <a:t>?</a:t>
            </a:r>
            <a:r>
              <a:rPr lang="ko-KR" altLang="en-US" sz="2800" b="1" dirty="0">
                <a:solidFill>
                  <a:srgbClr val="FF0000"/>
                </a:solidFill>
              </a:rPr>
              <a:t> </a:t>
            </a:r>
            <a:endParaRPr lang="en-US" altLang="ko-KR" sz="2800" b="1" dirty="0">
              <a:solidFill>
                <a:srgbClr val="FF0000"/>
              </a:solidFill>
            </a:endParaRPr>
          </a:p>
        </p:txBody>
      </p:sp>
      <p:sp>
        <p:nvSpPr>
          <p:cNvPr id="24" name="오른쪽 화살표 23"/>
          <p:cNvSpPr/>
          <p:nvPr/>
        </p:nvSpPr>
        <p:spPr>
          <a:xfrm>
            <a:off x="1646112" y="5083064"/>
            <a:ext cx="539792" cy="537559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010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/>
        </p:nvSpPr>
        <p:spPr>
          <a:xfrm>
            <a:off x="1868395" y="5677710"/>
            <a:ext cx="55930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kumimoji="1" lang="ko-KR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열중한 것을 통해서 무엇을 배웠는가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？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kumimoji="1" lang="ko-KR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배움을 사회에서 어떻게 살려나갈 것인가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？</a:t>
            </a:r>
          </a:p>
        </p:txBody>
      </p:sp>
      <p:sp>
        <p:nvSpPr>
          <p:cNvPr id="5" name="山形 4"/>
          <p:cNvSpPr/>
          <p:nvPr/>
        </p:nvSpPr>
        <p:spPr>
          <a:xfrm rot="5400000">
            <a:off x="635462" y="2028975"/>
            <a:ext cx="969200" cy="1023059"/>
          </a:xfrm>
          <a:prstGeom prst="chevron">
            <a:avLst>
              <a:gd name="adj" fmla="val 2194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山形 5"/>
          <p:cNvSpPr/>
          <p:nvPr/>
        </p:nvSpPr>
        <p:spPr>
          <a:xfrm rot="5400000">
            <a:off x="628598" y="2905316"/>
            <a:ext cx="969200" cy="1023059"/>
          </a:xfrm>
          <a:prstGeom prst="chevron">
            <a:avLst>
              <a:gd name="adj" fmla="val 2194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山形 6"/>
          <p:cNvSpPr/>
          <p:nvPr/>
        </p:nvSpPr>
        <p:spPr>
          <a:xfrm rot="5400000">
            <a:off x="628599" y="3799069"/>
            <a:ext cx="969200" cy="1023059"/>
          </a:xfrm>
          <a:prstGeom prst="chevron">
            <a:avLst>
              <a:gd name="adj" fmla="val 2194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山形 7"/>
          <p:cNvSpPr/>
          <p:nvPr/>
        </p:nvSpPr>
        <p:spPr>
          <a:xfrm rot="5400000">
            <a:off x="628599" y="4663805"/>
            <a:ext cx="969200" cy="1023059"/>
          </a:xfrm>
          <a:prstGeom prst="chevron">
            <a:avLst>
              <a:gd name="adj" fmla="val 2194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9" name="山形 8"/>
          <p:cNvSpPr/>
          <p:nvPr/>
        </p:nvSpPr>
        <p:spPr>
          <a:xfrm rot="5400000">
            <a:off x="628596" y="5534344"/>
            <a:ext cx="969200" cy="1023059"/>
          </a:xfrm>
          <a:prstGeom prst="chevron">
            <a:avLst>
              <a:gd name="adj" fmla="val 2194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1727575" y="1272417"/>
            <a:ext cx="5733912" cy="667412"/>
          </a:xfrm>
          <a:prstGeom prst="round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/>
          <p:cNvSpPr/>
          <p:nvPr/>
        </p:nvSpPr>
        <p:spPr>
          <a:xfrm>
            <a:off x="1727576" y="2125548"/>
            <a:ext cx="5733911" cy="667412"/>
          </a:xfrm>
          <a:prstGeom prst="round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1727576" y="3013495"/>
            <a:ext cx="5733912" cy="706724"/>
          </a:xfrm>
          <a:prstGeom prst="round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1727576" y="3895641"/>
            <a:ext cx="5733911" cy="669846"/>
          </a:xfrm>
          <a:prstGeom prst="round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1727576" y="5625113"/>
            <a:ext cx="5733911" cy="667412"/>
          </a:xfrm>
          <a:prstGeom prst="round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 16"/>
          <p:cNvSpPr/>
          <p:nvPr/>
        </p:nvSpPr>
        <p:spPr>
          <a:xfrm>
            <a:off x="1727576" y="4760380"/>
            <a:ext cx="5733911" cy="685197"/>
          </a:xfrm>
          <a:prstGeom prst="round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ホームベース 17"/>
          <p:cNvSpPr/>
          <p:nvPr/>
        </p:nvSpPr>
        <p:spPr>
          <a:xfrm rot="5400000">
            <a:off x="652868" y="1170041"/>
            <a:ext cx="934386" cy="1023059"/>
          </a:xfrm>
          <a:prstGeom prst="homePlate">
            <a:avLst>
              <a:gd name="adj" fmla="val 2450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1918707" y="1437347"/>
            <a:ext cx="2419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ko-KR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무엇에 열중 했는가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？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2004967" y="2289498"/>
            <a:ext cx="1879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ko-KR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왜 열중했는가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？</a:t>
            </a:r>
          </a:p>
        </p:txBody>
      </p:sp>
      <p:sp>
        <p:nvSpPr>
          <p:cNvPr id="21" name="正方形/長方形 20"/>
          <p:cNvSpPr/>
          <p:nvPr/>
        </p:nvSpPr>
        <p:spPr>
          <a:xfrm>
            <a:off x="1877020" y="3071839"/>
            <a:ext cx="44230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kumimoji="1" lang="ko-KR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어떤 목표를 설정했는가</a:t>
            </a:r>
            <a:r>
              <a:rPr kumimoji="1" lang="en-US" altLang="ko-KR" dirty="0">
                <a:latin typeface="メイリオ" panose="020B0604030504040204" pitchFamily="50" charset="-128"/>
                <a:ea typeface="メイリオ" panose="020B0604030504040204" pitchFamily="50" charset="-128"/>
              </a:rPr>
              <a:t>?</a:t>
            </a:r>
          </a:p>
          <a:p>
            <a:pPr lvl="0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kumimoji="1" lang="ko-KR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목표 달성을 위한 어려움은 무엇인가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？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1836026" y="3936073"/>
            <a:ext cx="47285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kumimoji="1" lang="ko-KR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어떻게 열중했는가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？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kumimoji="1" lang="ko-KR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열중한 결과는 어땠는가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？</a:t>
            </a:r>
          </a:p>
        </p:txBody>
      </p:sp>
      <p:sp>
        <p:nvSpPr>
          <p:cNvPr id="23" name="正方形/長方形 22"/>
          <p:cNvSpPr/>
          <p:nvPr/>
        </p:nvSpPr>
        <p:spPr>
          <a:xfrm>
            <a:off x="1941513" y="4905841"/>
            <a:ext cx="58256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ko-KR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활동을 통해 자신의 어떤 내면성이 키워졌는가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？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770457" y="1484972"/>
            <a:ext cx="7761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en-US" altLang="ja-JP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① </a:t>
            </a:r>
            <a:r>
              <a:rPr kumimoji="1" lang="ko-KR" altLang="en-US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결론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790155" y="2463522"/>
            <a:ext cx="7761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en-US" altLang="ja-JP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② </a:t>
            </a:r>
            <a:r>
              <a:rPr kumimoji="1" lang="ko-KR" altLang="en-US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동기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618869" y="3202710"/>
            <a:ext cx="10118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ja-JP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③ </a:t>
            </a:r>
            <a:r>
              <a:rPr kumimoji="1" lang="ko-KR" altLang="en-US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목표와 </a:t>
            </a:r>
            <a:endParaRPr kumimoji="1" lang="en-US" altLang="ko-KR" sz="14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 algn="ctr"/>
            <a:r>
              <a:rPr kumimoji="1" lang="ko-KR" altLang="en-US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어려움</a:t>
            </a:r>
            <a:endParaRPr kumimoji="1" lang="en-US" altLang="ja-JP" sz="14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702790" y="4035932"/>
            <a:ext cx="80182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ja-JP" sz="12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④ </a:t>
            </a:r>
            <a:r>
              <a:rPr kumimoji="1" lang="ko-KR" altLang="en-US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했던 </a:t>
            </a:r>
            <a:endParaRPr kumimoji="1" lang="en-US" altLang="ko-KR" sz="14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 algn="ctr"/>
            <a:r>
              <a:rPr kumimoji="1" lang="ko-KR" altLang="en-US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내용과</a:t>
            </a:r>
            <a:endParaRPr kumimoji="1" lang="en-US" altLang="ko-KR" sz="14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 algn="ctr"/>
            <a:r>
              <a:rPr kumimoji="1" lang="ko-KR" altLang="en-US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결과</a:t>
            </a:r>
            <a:endParaRPr kumimoji="1" lang="en-US" altLang="ja-JP" sz="14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731975" y="5027761"/>
            <a:ext cx="7761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ja-JP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⑤ </a:t>
            </a:r>
            <a:r>
              <a:rPr kumimoji="1" lang="ko-KR" altLang="en-US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인성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742496" y="5879714"/>
            <a:ext cx="7761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ja-JP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⑥ </a:t>
            </a:r>
            <a:r>
              <a:rPr kumimoji="1" lang="ko-KR" altLang="en-US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배움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88307" y="599576"/>
            <a:ext cx="4910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メイリオ"/>
                <a:ea typeface="メイリオ"/>
                <a:cs typeface="メイリオ"/>
              </a:rPr>
              <a:t>학창시절 열중했던 일 작성 프레임</a:t>
            </a:r>
            <a:endParaRPr lang="en-US" sz="2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3453" y="195231"/>
            <a:ext cx="25888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ko-KR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작성 프레임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278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3" y="195231"/>
            <a:ext cx="25888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ko-KR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ES 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작성 시 유의사항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63453" y="822153"/>
            <a:ext cx="8486775" cy="855663"/>
          </a:xfrm>
        </p:spPr>
        <p:txBody>
          <a:bodyPr/>
          <a:lstStyle/>
          <a:p>
            <a:pPr algn="l"/>
            <a:r>
              <a:rPr lang="en-US" altLang="ko-KR" sz="4000" b="1" dirty="0">
                <a:latin typeface="Dotum" panose="020B0600000101010101" pitchFamily="34" charset="-127"/>
                <a:ea typeface="Dotum" panose="020B0600000101010101" pitchFamily="34" charset="-127"/>
              </a:rPr>
              <a:t>ES </a:t>
            </a:r>
            <a:r>
              <a:rPr lang="ko-KR" altLang="en-US" sz="4000" b="1" dirty="0">
                <a:latin typeface="Dotum" panose="020B0600000101010101" pitchFamily="34" charset="-127"/>
                <a:ea typeface="Dotum" panose="020B0600000101010101" pitchFamily="34" charset="-127"/>
              </a:rPr>
              <a:t>작성시 </a:t>
            </a:r>
            <a:r>
              <a:rPr lang="en-US" altLang="ko-KR" sz="4000" b="1" dirty="0">
                <a:latin typeface="Dotum" panose="020B0600000101010101" pitchFamily="34" charset="-127"/>
                <a:ea typeface="Dotum" panose="020B0600000101010101" pitchFamily="34" charset="-127"/>
              </a:rPr>
              <a:t>3</a:t>
            </a:r>
            <a:r>
              <a:rPr lang="ko-KR" altLang="en-US" sz="4000" b="1" dirty="0">
                <a:latin typeface="Dotum" panose="020B0600000101010101" pitchFamily="34" charset="-127"/>
                <a:ea typeface="Dotum" panose="020B0600000101010101" pitchFamily="34" charset="-127"/>
              </a:rPr>
              <a:t>가지 유의사항</a:t>
            </a:r>
            <a:endParaRPr lang="ja-JP" altLang="en-US" sz="4000" b="1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12" name="正方形/長方形 8"/>
          <p:cNvSpPr/>
          <p:nvPr/>
        </p:nvSpPr>
        <p:spPr>
          <a:xfrm>
            <a:off x="880707" y="1976174"/>
            <a:ext cx="75968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4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결론</a:t>
            </a:r>
            <a:r>
              <a:rPr lang="ko-KR" altLang="en-US" sz="2400" b="1" dirty="0">
                <a:latin typeface="Dotum" panose="020B0600000101010101" pitchFamily="34" charset="-127"/>
                <a:ea typeface="Dotum" panose="020B0600000101010101" pitchFamily="34" charset="-127"/>
              </a:rPr>
              <a:t>부터 작성</a:t>
            </a:r>
            <a:endParaRPr lang="ja-JP" altLang="en-US" sz="2400" b="1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13" name="正方形/長方形 8"/>
          <p:cNvSpPr/>
          <p:nvPr/>
        </p:nvSpPr>
        <p:spPr>
          <a:xfrm>
            <a:off x="880707" y="3186953"/>
            <a:ext cx="79208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4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근거</a:t>
            </a:r>
            <a:r>
              <a:rPr lang="ko-KR" altLang="en-US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b="1" dirty="0">
                <a:latin typeface="Dotum" panose="020B0600000101010101" pitchFamily="34" charset="-127"/>
                <a:ea typeface="Dotum" panose="020B0600000101010101" pitchFamily="34" charset="-127"/>
              </a:rPr>
              <a:t>제시</a:t>
            </a:r>
            <a:endParaRPr lang="ja-JP" altLang="en-US" sz="2800" b="1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14" name="正方形/長方形 8"/>
          <p:cNvSpPr/>
          <p:nvPr/>
        </p:nvSpPr>
        <p:spPr>
          <a:xfrm>
            <a:off x="880707" y="4375085"/>
            <a:ext cx="81172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4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자신만의 생각</a:t>
            </a:r>
            <a:r>
              <a:rPr lang="ko-KR" altLang="en-US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b="1" dirty="0">
                <a:latin typeface="Dotum" panose="020B0600000101010101" pitchFamily="34" charset="-127"/>
                <a:ea typeface="Dotum" panose="020B0600000101010101" pitchFamily="34" charset="-127"/>
              </a:rPr>
              <a:t>어필</a:t>
            </a:r>
            <a:endParaRPr lang="ja-JP" altLang="en-US" sz="2800" b="1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235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3" y="195231"/>
            <a:ext cx="25888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ko-KR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4. </a:t>
            </a:r>
            <a:r>
              <a:rPr lang="ko-KR" altLang="en-US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예시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  <a:latin typeface="+mn-ea"/>
                <a:ea typeface="+mn-ea"/>
              </a:rPr>
              <a:t>학창시절 열중한 일 </a:t>
            </a:r>
            <a:r>
              <a:rPr lang="en-US" altLang="ko-KR" sz="4000" b="1" spc="-150" dirty="0">
                <a:solidFill>
                  <a:srgbClr val="1D314E"/>
                </a:solidFill>
                <a:latin typeface="+mn-ea"/>
                <a:ea typeface="+mn-ea"/>
              </a:rPr>
              <a:t>– </a:t>
            </a:r>
            <a:r>
              <a:rPr lang="ko-KR" altLang="en-US" sz="4000" b="1" spc="-150" dirty="0">
                <a:solidFill>
                  <a:srgbClr val="1D314E"/>
                </a:solidFill>
                <a:latin typeface="+mn-ea"/>
                <a:ea typeface="+mn-ea"/>
              </a:rPr>
              <a:t>예시 </a:t>
            </a:r>
            <a:r>
              <a:rPr lang="en-US" altLang="ko-KR" sz="4000" b="1" spc="-150" dirty="0">
                <a:solidFill>
                  <a:srgbClr val="1D314E"/>
                </a:solidFill>
                <a:latin typeface="+mn-ea"/>
                <a:ea typeface="+mn-ea"/>
              </a:rPr>
              <a:t>1</a:t>
            </a:r>
            <a:endParaRPr lang="ko-KR" altLang="en-US" sz="4000" b="1" spc="-150" dirty="0">
              <a:solidFill>
                <a:srgbClr val="1D314E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4616" y="1278938"/>
            <a:ext cx="8196044" cy="5509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ko-KR" sz="1600" dirty="0"/>
              <a:t>저는 학창시절에 애플리케이션을 만드는 교외 동아리 활동에 가장 열중하였습니다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이러한 경험을 통해 애플리케이션 개발과 관련된 다른 사람들의 지식과 경험을 습득할 수 있었습니다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그리고 또 다른 방식의 개발 노하우 및 코드 공유를 통해 애플리케이션 개발에 대한 이해도를 높일 수 있었습니다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r>
              <a:rPr lang="en-US" altLang="ko-KR" sz="1600" dirty="0"/>
              <a:t> </a:t>
            </a:r>
            <a:r>
              <a:rPr lang="ko-KR" altLang="ko-KR" sz="1600" dirty="0"/>
              <a:t>저는 학창시절 전공 수업에서 항상 프로젝트 내에서의 개발을 주도해 진행해왔습니다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그래서 애플리케이션을 제작하는 다른 학생들은 어떤 방식으로 개발을 진행하는지 정보를 얻고 싶었습니다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그렇기 때문에 저는 대학교 </a:t>
            </a:r>
            <a:r>
              <a:rPr lang="en-US" altLang="ko-KR" sz="1600" dirty="0"/>
              <a:t>3</a:t>
            </a:r>
            <a:r>
              <a:rPr lang="ko-KR" altLang="ko-KR" sz="1600" dirty="0"/>
              <a:t>학년 여름방학이 시작되면서 온라인 상으로 진행하는 동아리에 참가해 매번 여러 사람들과 코드를 공유했습니다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이외에도 동아리 활동을 통해 개발에 있어서 꼭 필요한 지식이나</a:t>
            </a:r>
            <a:r>
              <a:rPr lang="en-US" altLang="ko-KR" sz="1600" dirty="0"/>
              <a:t>, </a:t>
            </a:r>
            <a:r>
              <a:rPr lang="ko-KR" altLang="ko-KR" sz="1600" dirty="0"/>
              <a:t>도움이 되는 여러 정보를 얻을 수 있게 되었습니다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ko-KR" sz="1600" dirty="0"/>
              <a:t>저는 주로 비슷한 실력의 몇몇 학생들과 동일한 주제를 선정해</a:t>
            </a:r>
            <a:r>
              <a:rPr lang="en-US" altLang="ko-KR" sz="1600" dirty="0"/>
              <a:t>, </a:t>
            </a:r>
            <a:r>
              <a:rPr lang="ko-KR" altLang="ko-KR" sz="1600" dirty="0"/>
              <a:t>각각 혼자서 애플리케이션을 모듈 형태로 개발해보는 활동을 했습니다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각자 개발이 끝난 후에는 서로의 코드와 개발 내용을 살펴보며</a:t>
            </a:r>
            <a:r>
              <a:rPr lang="en-US" altLang="ko-KR" sz="1600" dirty="0"/>
              <a:t>, </a:t>
            </a:r>
            <a:r>
              <a:rPr lang="ko-KR" altLang="ko-KR" sz="1600" dirty="0"/>
              <a:t>비효율적인 부분이나 모르고 사용했던 부분에 대한 피드백을 주고받았습니다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특히</a:t>
            </a:r>
            <a:r>
              <a:rPr lang="en-US" altLang="ko-KR" sz="1600" dirty="0"/>
              <a:t>, </a:t>
            </a:r>
            <a:r>
              <a:rPr lang="ko-KR" altLang="ko-KR" sz="1600" dirty="0"/>
              <a:t>이 활동을 통해서 모르고 있던 라이브러리와 </a:t>
            </a:r>
            <a:r>
              <a:rPr lang="en-US" altLang="ko-KR" sz="1600" dirty="0"/>
              <a:t>API</a:t>
            </a:r>
            <a:r>
              <a:rPr lang="ko-KR" altLang="ko-KR" sz="1600" dirty="0"/>
              <a:t>의 대한 사용 정보를 얻을 수 있었고</a:t>
            </a:r>
            <a:r>
              <a:rPr lang="en-US" altLang="ko-KR" sz="1600" dirty="0"/>
              <a:t>, </a:t>
            </a:r>
            <a:r>
              <a:rPr lang="ko-KR" altLang="ko-KR" sz="1600" dirty="0"/>
              <a:t>피드백과 같은 중요한 정보들을 꾸준히 기록해 </a:t>
            </a:r>
            <a:r>
              <a:rPr lang="ko-KR" altLang="ko-KR" sz="1600" dirty="0" err="1"/>
              <a:t>모듈러</a:t>
            </a:r>
            <a:r>
              <a:rPr lang="ko-KR" altLang="ko-KR" sz="1600" dirty="0"/>
              <a:t> 형식으로 저장했습니다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그리고 이는 애플리케이션 개발에 있어 중요한 코드로 남길 수 있게 되었습니다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ko-KR" sz="1600" dirty="0"/>
              <a:t>이러한 활동을 통해 저는 다른 사람들과 개발에 대한 지식을 공유함으로써 프로그래밍의 활용도를 높일 수 있었습니다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같은 언어를 사용하더라도 생각하고 적용하는 방식에 따라 전혀 다른 결과값을 도출해 낼 수 있다는 것을 알게 되었습니다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저는 이런 경험을 통해 다른 엔지니어의 교류를 통해 여러 경험과 노하우를 배우고 흡수할 수 있는 유연한 엔지니어가 될 것입니다</a:t>
            </a:r>
            <a:r>
              <a:rPr lang="en-US" altLang="ko-KR" sz="1600" dirty="0"/>
              <a:t>.</a:t>
            </a:r>
            <a:endParaRPr lang="ko-KR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945437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3" y="195231"/>
            <a:ext cx="25888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ko-KR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4. </a:t>
            </a:r>
            <a:r>
              <a:rPr lang="ko-KR" altLang="en-US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예시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  <a:latin typeface="+mn-ea"/>
                <a:ea typeface="+mn-ea"/>
              </a:rPr>
              <a:t>학창시절 열중한 일 </a:t>
            </a:r>
            <a:r>
              <a:rPr lang="en-US" altLang="ko-KR" sz="4000" b="1" spc="-150" dirty="0">
                <a:solidFill>
                  <a:srgbClr val="1D314E"/>
                </a:solidFill>
                <a:latin typeface="+mn-ea"/>
                <a:ea typeface="+mn-ea"/>
              </a:rPr>
              <a:t>– </a:t>
            </a:r>
            <a:r>
              <a:rPr lang="ko-KR" altLang="en-US" sz="4000" b="1" spc="-150" dirty="0">
                <a:solidFill>
                  <a:srgbClr val="1D314E"/>
                </a:solidFill>
                <a:latin typeface="+mn-ea"/>
                <a:ea typeface="+mn-ea"/>
              </a:rPr>
              <a:t>예시 </a:t>
            </a:r>
            <a:r>
              <a:rPr lang="en-US" altLang="ko-KR" sz="4000" b="1" spc="-150" dirty="0">
                <a:solidFill>
                  <a:srgbClr val="1D314E"/>
                </a:solidFill>
                <a:latin typeface="+mn-ea"/>
                <a:ea typeface="+mn-ea"/>
              </a:rPr>
              <a:t>2</a:t>
            </a:r>
            <a:endParaRPr lang="ko-KR" altLang="en-US" sz="4000" b="1" spc="-150" dirty="0">
              <a:solidFill>
                <a:srgbClr val="1D314E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4616" y="1370378"/>
            <a:ext cx="8196044" cy="477053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ko-KR" sz="1600" dirty="0"/>
              <a:t>저는 일본 유학생과 페어를 이루어 서로에게 멘토</a:t>
            </a:r>
            <a:r>
              <a:rPr lang="en-US" altLang="ko-KR" sz="1600" dirty="0"/>
              <a:t>, </a:t>
            </a:r>
            <a:r>
              <a:rPr lang="ko-KR" altLang="ko-KR" sz="1600" dirty="0" err="1"/>
              <a:t>멘티가</a:t>
            </a:r>
            <a:r>
              <a:rPr lang="ko-KR" altLang="ko-KR" sz="1600" dirty="0"/>
              <a:t> 되어주는 </a:t>
            </a:r>
            <a:r>
              <a:rPr lang="en-US" altLang="ko-KR" sz="1600" dirty="0"/>
              <a:t>G-</a:t>
            </a:r>
            <a:r>
              <a:rPr lang="en-US" altLang="ko-KR" sz="1600" dirty="0" err="1"/>
              <a:t>shcool</a:t>
            </a:r>
            <a:r>
              <a:rPr lang="ko-KR" altLang="ko-KR" sz="1600" dirty="0"/>
              <a:t>이라는 프로그램에서 열심히 활동했습니다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문화와 언어가 다른 외국인 학생과의 스터디를 통해 서로를 이해하는 방법을 배웠으며</a:t>
            </a:r>
            <a:r>
              <a:rPr lang="en-US" altLang="ko-KR" sz="1600" dirty="0"/>
              <a:t>, </a:t>
            </a:r>
            <a:r>
              <a:rPr lang="ko-KR" altLang="ko-KR" sz="1600" dirty="0"/>
              <a:t>의사소통 능력과 함께 친화력을 기를 수 있었습니다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r>
              <a:rPr lang="ko-KR" altLang="ko-KR" sz="1600" dirty="0"/>
              <a:t>저희 페어는 유학생이 </a:t>
            </a:r>
            <a:r>
              <a:rPr lang="ko-KR" altLang="ko-KR" sz="1600" dirty="0" err="1"/>
              <a:t>멘티</a:t>
            </a:r>
            <a:r>
              <a:rPr lang="en-US" altLang="ko-KR" sz="1600" dirty="0"/>
              <a:t>, </a:t>
            </a:r>
            <a:r>
              <a:rPr lang="ko-KR" altLang="ko-KR" sz="1600" dirty="0"/>
              <a:t>제가 멘토가 되어 스터디를 진행했습니다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처음은 유학생에게 한국어 문법과 한국문화를 소개하고 함께 체험하는 스터디를 진행했는데</a:t>
            </a:r>
            <a:r>
              <a:rPr lang="en-US" altLang="ko-KR" sz="1600" dirty="0"/>
              <a:t>, </a:t>
            </a:r>
            <a:r>
              <a:rPr lang="ko-KR" altLang="ko-KR" sz="1600" dirty="0"/>
              <a:t>계속 스터디를 진행하다 보니 오히려 제가 유학생에게 일본어와 일본 문화에 대해 배우고 싶어졌습니다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그렇게 멘토</a:t>
            </a:r>
            <a:r>
              <a:rPr lang="en-US" altLang="ko-KR" sz="1600" dirty="0"/>
              <a:t>, </a:t>
            </a:r>
            <a:r>
              <a:rPr lang="ko-KR" altLang="ko-KR" sz="1600" dirty="0" err="1"/>
              <a:t>멘티</a:t>
            </a:r>
            <a:r>
              <a:rPr lang="ko-KR" altLang="ko-KR" sz="1600" dirty="0"/>
              <a:t> 역할을 서로 바꿔가며 교류를 지속해 나갔습니다</a:t>
            </a:r>
            <a:r>
              <a:rPr lang="en-US" altLang="ko-KR" sz="1600" dirty="0"/>
              <a:t>. 1</a:t>
            </a:r>
            <a:r>
              <a:rPr lang="ko-KR" altLang="ko-KR" sz="1600" dirty="0"/>
              <a:t>학기의 활동기간이 끝난 후</a:t>
            </a:r>
            <a:r>
              <a:rPr lang="en-US" altLang="ko-KR" sz="1600" dirty="0"/>
              <a:t>, </a:t>
            </a:r>
            <a:r>
              <a:rPr lang="ko-KR" altLang="ko-KR" sz="1600" dirty="0"/>
              <a:t>유학생과 저는 이대로 스터디를 종료하기는 아쉽다고 생각해 그 다음 학기도 계속해서 </a:t>
            </a:r>
            <a:r>
              <a:rPr lang="en-US" altLang="ko-KR" sz="1600" dirty="0"/>
              <a:t>G-</a:t>
            </a:r>
            <a:r>
              <a:rPr lang="en-US" altLang="ko-KR" sz="1600" dirty="0" err="1"/>
              <a:t>shcool</a:t>
            </a:r>
            <a:r>
              <a:rPr lang="ko-KR" altLang="ko-KR" sz="1600" dirty="0"/>
              <a:t>활동을 </a:t>
            </a:r>
            <a:r>
              <a:rPr lang="ko-KR" altLang="en-US" sz="1600" dirty="0"/>
              <a:t>계속해 </a:t>
            </a:r>
            <a:r>
              <a:rPr lang="ko-KR" altLang="ko-KR" sz="1600" dirty="0"/>
              <a:t>나갔습니다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이제는 서로의 언어와 문화 외에 전공</a:t>
            </a:r>
            <a:r>
              <a:rPr lang="en-US" altLang="ko-KR" sz="1600" dirty="0"/>
              <a:t> </a:t>
            </a:r>
            <a:r>
              <a:rPr lang="ko-KR" altLang="ko-KR" sz="1600" dirty="0"/>
              <a:t>공부도 함께 하고 유학생의 한국어 과제도 검수해주며 문화보다는 학업에 집중된 형태로 스터디를 지속했습니다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r>
              <a:rPr lang="en-US" altLang="ko-KR" sz="1600" dirty="0"/>
              <a:t>G-school</a:t>
            </a:r>
            <a:r>
              <a:rPr lang="ko-KR" altLang="ko-KR" sz="1600" dirty="0"/>
              <a:t>활동을 통해 저는 별다른 공부 없이 일본어에 쉽게 흥미를 가지고 편안하게 학습할 수 있었고 공부라는 부담이 크지 않았기에 오히려 쉽고 빠르게 학습할 수 있었습니다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또한 유학생의 다른 친구들도 소개받으며 자연스럽게 유학생들과 어울리고 소통하게 되었습니다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r>
              <a:rPr lang="ko-KR" altLang="ko-KR" sz="1600" dirty="0"/>
              <a:t>저는 </a:t>
            </a:r>
            <a:r>
              <a:rPr lang="en-US" altLang="ko-KR" sz="1600" dirty="0"/>
              <a:t>G-school</a:t>
            </a:r>
            <a:r>
              <a:rPr lang="ko-KR" altLang="ko-KR" sz="1600" dirty="0"/>
              <a:t>활동을 하며 내면적으로 많이 성숙해졌다고 생각합니다</a:t>
            </a:r>
            <a:r>
              <a:rPr lang="en-US" altLang="ko-KR" sz="1600" dirty="0"/>
              <a:t>. </a:t>
            </a:r>
            <a:r>
              <a:rPr lang="ko-KR" altLang="ko-KR" sz="1600" dirty="0"/>
              <a:t>특히</a:t>
            </a:r>
            <a:r>
              <a:rPr lang="en-US" altLang="ko-KR" sz="1600" dirty="0"/>
              <a:t>, </a:t>
            </a:r>
            <a:r>
              <a:rPr lang="ko-KR" altLang="ko-KR" sz="1600" dirty="0"/>
              <a:t>문화와 언어가 다른 학생들과 함께 교류하며 상대방에 대한 존중과 생각이 더 깊어질 수 있었습니다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이러한 경험을 통해 다양성이 공존하는 </a:t>
            </a:r>
            <a:r>
              <a:rPr lang="en-US" altLang="ko-KR" sz="1600" dirty="0"/>
              <a:t>IT</a:t>
            </a:r>
            <a:r>
              <a:rPr lang="ko-KR" altLang="en-US" sz="1600" dirty="0"/>
              <a:t>분야에서 다른 생각과 문화를 받아들이고 적응해 나가면서 성장하고자 합니다</a:t>
            </a:r>
            <a:r>
              <a:rPr lang="en-US" altLang="ko-KR" sz="1600" dirty="0"/>
              <a:t>.</a:t>
            </a:r>
            <a:endParaRPr lang="ko-KR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729398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3" y="195231"/>
            <a:ext cx="25888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ko-KR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4. </a:t>
            </a:r>
            <a:r>
              <a:rPr lang="ko-KR" altLang="en-US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예시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  <a:latin typeface="+mn-ea"/>
                <a:ea typeface="+mn-ea"/>
              </a:rPr>
              <a:t>학창시절 열중한 일 </a:t>
            </a:r>
            <a:r>
              <a:rPr lang="en-US" altLang="ko-KR" sz="4000" b="1" spc="-150" dirty="0">
                <a:solidFill>
                  <a:srgbClr val="1D314E"/>
                </a:solidFill>
                <a:latin typeface="+mn-ea"/>
                <a:ea typeface="+mn-ea"/>
              </a:rPr>
              <a:t>– </a:t>
            </a:r>
            <a:r>
              <a:rPr lang="ko-KR" altLang="en-US" sz="4000" b="1" spc="-150" dirty="0">
                <a:solidFill>
                  <a:srgbClr val="1D314E"/>
                </a:solidFill>
                <a:latin typeface="+mn-ea"/>
                <a:ea typeface="+mn-ea"/>
              </a:rPr>
              <a:t>예시 </a:t>
            </a:r>
            <a:r>
              <a:rPr lang="en-US" altLang="ko-KR" sz="4000" b="1" spc="-150" dirty="0">
                <a:solidFill>
                  <a:srgbClr val="1D314E"/>
                </a:solidFill>
                <a:latin typeface="+mn-ea"/>
                <a:ea typeface="+mn-ea"/>
              </a:rPr>
              <a:t>3</a:t>
            </a:r>
            <a:endParaRPr lang="ko-KR" altLang="en-US" sz="4000" b="1" spc="-150" dirty="0">
              <a:solidFill>
                <a:srgbClr val="1D314E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3014" y="1238298"/>
            <a:ext cx="8196044" cy="5509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ko-KR" sz="1600" dirty="0"/>
              <a:t>저는 </a:t>
            </a:r>
            <a:r>
              <a:rPr lang="ko-KR" altLang="ko-KR" sz="1600" dirty="0" err="1"/>
              <a:t>대학시기에</a:t>
            </a:r>
            <a:r>
              <a:rPr lang="ko-KR" altLang="ko-KR" sz="1600" dirty="0"/>
              <a:t> </a:t>
            </a:r>
            <a:r>
              <a:rPr lang="ko-KR" altLang="ko-KR" sz="1600" dirty="0" err="1"/>
              <a:t>부활동에</a:t>
            </a:r>
            <a:r>
              <a:rPr lang="ko-KR" altLang="ko-KR" sz="1600" dirty="0"/>
              <a:t> 가장 열중하였습니다</a:t>
            </a:r>
            <a:r>
              <a:rPr lang="en-US" altLang="ko-KR" sz="1600" dirty="0"/>
              <a:t>. </a:t>
            </a:r>
            <a:r>
              <a:rPr lang="ko-KR" altLang="ko-KR" sz="1600" dirty="0"/>
              <a:t>이 활동을 통해 특정한 주제를 정해 계획하는 기획력과 계획한 것을 실천하는 것으로 실행력을 키울 수 있었습니다</a:t>
            </a:r>
            <a:r>
              <a:rPr lang="en-US" altLang="ko-KR" sz="1600" dirty="0"/>
              <a:t>. </a:t>
            </a:r>
            <a:endParaRPr lang="ko-KR" altLang="ko-KR" sz="1600" dirty="0"/>
          </a:p>
          <a:p>
            <a:r>
              <a:rPr lang="ko-KR" altLang="ko-KR" sz="1600" dirty="0"/>
              <a:t>저는 대학</a:t>
            </a:r>
            <a:r>
              <a:rPr lang="en-US" altLang="ko-KR" sz="1600" dirty="0"/>
              <a:t> 2</a:t>
            </a:r>
            <a:r>
              <a:rPr lang="ko-KR" altLang="ko-KR" sz="1600" dirty="0"/>
              <a:t>학년 시기에 한일문화동아리인</a:t>
            </a:r>
            <a:r>
              <a:rPr lang="en-US" altLang="ko-KR" sz="1600" dirty="0"/>
              <a:t> ‘</a:t>
            </a:r>
            <a:r>
              <a:rPr lang="ko-KR" altLang="ko-KR" sz="1600" dirty="0"/>
              <a:t>레인보우 브리지</a:t>
            </a:r>
            <a:r>
              <a:rPr lang="en-US" altLang="ko-KR" sz="1600" dirty="0"/>
              <a:t>’</a:t>
            </a:r>
            <a:r>
              <a:rPr lang="ko-KR" altLang="ko-KR" sz="1600" dirty="0"/>
              <a:t>에 </a:t>
            </a:r>
            <a:r>
              <a:rPr lang="ko-KR" altLang="ko-KR" sz="1600" dirty="0" err="1"/>
              <a:t>입부하였습니다</a:t>
            </a:r>
            <a:r>
              <a:rPr lang="en-US" altLang="ko-KR" sz="1600" dirty="0"/>
              <a:t>. </a:t>
            </a:r>
            <a:r>
              <a:rPr lang="ko-KR" altLang="ko-KR" sz="1600" dirty="0"/>
              <a:t>저는 동아리 내에서</a:t>
            </a:r>
            <a:r>
              <a:rPr lang="en-US" altLang="ko-KR" sz="1600" dirty="0"/>
              <a:t> </a:t>
            </a:r>
            <a:r>
              <a:rPr lang="ko-KR" altLang="ko-KR" sz="1600" dirty="0"/>
              <a:t>세부적인 계획을 결정하고 실행시키는 기획부에 들어가 기획에 적극적으로 참여 하였습니다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r>
              <a:rPr lang="en-US" altLang="ko-KR" sz="1600" dirty="0"/>
              <a:t> </a:t>
            </a:r>
            <a:r>
              <a:rPr lang="ko-KR" altLang="ko-KR" sz="1600" dirty="0"/>
              <a:t>가장 기억에 남은 기획은 동아리원들의 협동을 위해 진행했던 </a:t>
            </a:r>
            <a:r>
              <a:rPr lang="ko-KR" altLang="ko-KR" sz="1600" dirty="0" err="1"/>
              <a:t>레크리레이션</a:t>
            </a:r>
            <a:r>
              <a:rPr lang="en-US" altLang="ko-KR" sz="1600" dirty="0"/>
              <a:t> </a:t>
            </a:r>
            <a:r>
              <a:rPr lang="ko-KR" altLang="ko-KR" sz="1600" dirty="0"/>
              <a:t>활동입니다</a:t>
            </a:r>
            <a:r>
              <a:rPr lang="en-US" altLang="ko-KR" sz="1600" dirty="0"/>
              <a:t>. </a:t>
            </a:r>
            <a:r>
              <a:rPr lang="ko-KR" altLang="ko-KR" sz="1600" dirty="0" err="1"/>
              <a:t>레크리레이션</a:t>
            </a:r>
            <a:r>
              <a:rPr lang="ko-KR" altLang="ko-KR" sz="1600" dirty="0"/>
              <a:t> 활동은 새로운 후배들이 들어오면서 동아리에 적용하는 데 중요한 활동이었기 때문에 동아리원들의 적극적인 참여가 필요했습니다</a:t>
            </a:r>
            <a:r>
              <a:rPr lang="en-US" altLang="ko-KR" sz="1600" dirty="0"/>
              <a:t>. </a:t>
            </a:r>
            <a:r>
              <a:rPr lang="ko-KR" altLang="ko-KR" sz="1600" dirty="0"/>
              <a:t>그렇기 때문에 동아리원들의 참여를 끌어내기 위해 모르는 사람과도 같이 참가할 수 있는 활동을 결정하는 것이 중요했습니다</a:t>
            </a:r>
            <a:r>
              <a:rPr lang="en-US" altLang="ko-KR" sz="1600" dirty="0"/>
              <a:t>. </a:t>
            </a:r>
            <a:r>
              <a:rPr lang="ko-KR" altLang="ko-KR" sz="1600" dirty="0"/>
              <a:t>또한 중간중간 분위기가 지루해지지 않도록 실행해야 한다는 점에서 까다로운 활동이었습니다</a:t>
            </a:r>
            <a:r>
              <a:rPr lang="en-US" altLang="ko-KR" sz="1600" dirty="0"/>
              <a:t>.</a:t>
            </a:r>
            <a:r>
              <a:rPr lang="ko-KR" altLang="ko-KR" sz="1600" dirty="0"/>
              <a:t>그래서 기획부 팀원들과 함께 여러 개의 활동을 후보로 두고 실제로 실행했을 때 어떻게 진행할 것인지 시뮬레이션을 하면서 회의를 통해 </a:t>
            </a:r>
            <a:r>
              <a:rPr lang="ko-KR" altLang="ko-KR" sz="1600" dirty="0" err="1"/>
              <a:t>레크리레이션</a:t>
            </a:r>
            <a:r>
              <a:rPr lang="ko-KR" altLang="ko-KR" sz="1600" dirty="0"/>
              <a:t> 활동을 기획 하였습니다</a:t>
            </a:r>
            <a:r>
              <a:rPr lang="en-US" altLang="ko-KR" sz="1600" dirty="0"/>
              <a:t>. </a:t>
            </a:r>
            <a:r>
              <a:rPr lang="ko-KR" altLang="ko-KR" sz="1600" dirty="0"/>
              <a:t>그리고 실제로 활동을 진행하면서도 동아리원들이 지루해지지 않도록 </a:t>
            </a:r>
            <a:r>
              <a:rPr lang="ko-KR" altLang="ko-KR" sz="1600" dirty="0" err="1"/>
              <a:t>레크리레이션</a:t>
            </a:r>
            <a:r>
              <a:rPr lang="ko-KR" altLang="ko-KR" sz="1600" dirty="0"/>
              <a:t> 활동을 변경하거나 어색해하는 팀으로 들어가 </a:t>
            </a:r>
            <a:r>
              <a:rPr lang="ko-KR" altLang="ko-KR" sz="1600" dirty="0" err="1"/>
              <a:t>원할하게</a:t>
            </a:r>
            <a:r>
              <a:rPr lang="ko-KR" altLang="ko-KR" sz="1600" dirty="0"/>
              <a:t> 진행할 수 있도록 </a:t>
            </a:r>
            <a:r>
              <a:rPr lang="ko-KR" altLang="ko-KR" sz="1600" dirty="0" err="1"/>
              <a:t>서포트를</a:t>
            </a:r>
            <a:r>
              <a:rPr lang="ko-KR" altLang="ko-KR" sz="1600" dirty="0"/>
              <a:t> 했습니다</a:t>
            </a:r>
            <a:r>
              <a:rPr lang="en-US" altLang="ko-KR" sz="1600" dirty="0"/>
              <a:t>. </a:t>
            </a:r>
            <a:r>
              <a:rPr lang="ko-KR" altLang="ko-KR" sz="1600" dirty="0"/>
              <a:t>그 결과 </a:t>
            </a:r>
            <a:r>
              <a:rPr lang="ko-KR" altLang="ko-KR" sz="1600" dirty="0" err="1"/>
              <a:t>레크리레이션</a:t>
            </a:r>
            <a:r>
              <a:rPr lang="ko-KR" altLang="ko-KR" sz="1600" dirty="0"/>
              <a:t> 활동은 성공적으로 끝났고 </a:t>
            </a:r>
            <a:r>
              <a:rPr lang="ko-KR" altLang="ko-KR" sz="1600" dirty="0" err="1"/>
              <a:t>후배들뿐만</a:t>
            </a:r>
            <a:r>
              <a:rPr lang="ko-KR" altLang="ko-KR" sz="1600" dirty="0"/>
              <a:t> 아니라 동아리원들도 서로 친목을 다지고 동아리에 친숙해질 수 있는 계기가 되었습니다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r>
              <a:rPr lang="ko-KR" altLang="ko-KR" sz="1600" dirty="0"/>
              <a:t>저는 그 후로도</a:t>
            </a:r>
            <a:r>
              <a:rPr lang="en-US" altLang="ko-KR" sz="1600" dirty="0"/>
              <a:t> 1</a:t>
            </a:r>
            <a:r>
              <a:rPr lang="ko-KR" altLang="ko-KR" sz="1600" dirty="0"/>
              <a:t>년</a:t>
            </a:r>
            <a:r>
              <a:rPr lang="en-US" altLang="ko-KR" sz="1600" dirty="0"/>
              <a:t> </a:t>
            </a:r>
            <a:r>
              <a:rPr lang="ko-KR" altLang="ko-KR" sz="1600" dirty="0"/>
              <a:t>동안 동아리 내에서 꾸준히 기획에 참여하면서 정해진 주제를 효율적으로 기획할 수 있는 능력을 습득할 수 있었습니다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또한 기획이 계획한대로 진행될 수 있도록 컨트롤할 수 있는 실행력을 얻을 수 있었습니다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저는 이러한 기획력과 실행 경험을 통해 개발하고자 하는 프로그램의 요구사항을 파악하고 구현하여 프로젝트 리더로서 활약하고 싶습니다</a:t>
            </a:r>
            <a:r>
              <a:rPr lang="en-US" altLang="ko-KR" sz="1600" dirty="0"/>
              <a:t>.</a:t>
            </a:r>
            <a:endParaRPr lang="ko-KR" altLang="ko-KR" sz="1600" dirty="0"/>
          </a:p>
        </p:txBody>
      </p:sp>
    </p:spTree>
    <p:extLst>
      <p:ext uri="{BB962C8B-B14F-4D97-AF65-F5344CB8AC3E}">
        <p14:creationId xmlns:p14="http://schemas.microsoft.com/office/powerpoint/2010/main" val="927709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3" y="195231"/>
            <a:ext cx="25888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ko-KR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4. </a:t>
            </a:r>
            <a:r>
              <a:rPr lang="ko-KR" altLang="en-US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예시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  <a:latin typeface="+mn-ea"/>
                <a:ea typeface="+mn-ea"/>
              </a:rPr>
              <a:t>학창시절 열중한 일 </a:t>
            </a:r>
            <a:r>
              <a:rPr lang="en-US" altLang="ko-KR" sz="4000" b="1" spc="-150" dirty="0">
                <a:solidFill>
                  <a:srgbClr val="1D314E"/>
                </a:solidFill>
                <a:latin typeface="+mn-ea"/>
                <a:ea typeface="+mn-ea"/>
              </a:rPr>
              <a:t>– </a:t>
            </a:r>
            <a:r>
              <a:rPr lang="ko-KR" altLang="en-US" sz="4000" b="1" spc="-150" dirty="0">
                <a:solidFill>
                  <a:srgbClr val="1D314E"/>
                </a:solidFill>
                <a:latin typeface="+mn-ea"/>
                <a:ea typeface="+mn-ea"/>
              </a:rPr>
              <a:t>예시 </a:t>
            </a:r>
            <a:r>
              <a:rPr lang="en-US" altLang="ko-KR" sz="4000" b="1" spc="-150" dirty="0">
                <a:solidFill>
                  <a:srgbClr val="1D314E"/>
                </a:solidFill>
                <a:latin typeface="+mn-ea"/>
                <a:ea typeface="+mn-ea"/>
              </a:rPr>
              <a:t>4</a:t>
            </a:r>
            <a:endParaRPr lang="ko-KR" altLang="en-US" sz="4000" b="1" spc="-150" dirty="0">
              <a:solidFill>
                <a:srgbClr val="1D314E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3014" y="1238298"/>
            <a:ext cx="8196044" cy="52629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ko-KR" sz="1600" dirty="0"/>
              <a:t>저는 대학 시기에 외국인에게 한국어를 가르치는 것에 가장 열중했습니다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이 경험을 통해 긴장하지 않고 발표할 수 있게 되었고</a:t>
            </a:r>
            <a:r>
              <a:rPr lang="en-US" altLang="ko-KR" sz="1600" dirty="0"/>
              <a:t>, </a:t>
            </a:r>
            <a:r>
              <a:rPr lang="ko-KR" altLang="ko-KR" sz="1600" dirty="0"/>
              <a:t>프레젠테이션에 필요한 능력도 키울 수 있었습니다</a:t>
            </a:r>
            <a:r>
              <a:rPr lang="en-US" altLang="ko-KR" sz="1600" dirty="0"/>
              <a:t>. </a:t>
            </a:r>
            <a:endParaRPr lang="ko-KR" altLang="ko-KR" sz="1600" dirty="0"/>
          </a:p>
          <a:p>
            <a:r>
              <a:rPr lang="ko-KR" altLang="ko-KR" sz="1600" dirty="0"/>
              <a:t>저는 많은 사람들 앞에서 저의 의견을 발표하는 것에 어려움이 있었습니다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이러한 어려움을 극복하기 위해 외국인을 대상으로 진행하는 한국어 강사 역할에 지원하였습니다</a:t>
            </a:r>
            <a:r>
              <a:rPr lang="en-US" altLang="ko-KR" sz="1600" dirty="0"/>
              <a:t>.  3</a:t>
            </a:r>
            <a:r>
              <a:rPr lang="ko-KR" altLang="ko-KR" sz="1600" dirty="0"/>
              <a:t>개월 동안</a:t>
            </a:r>
            <a:r>
              <a:rPr lang="en-US" altLang="ko-KR" sz="1600" dirty="0"/>
              <a:t> 1</a:t>
            </a:r>
            <a:r>
              <a:rPr lang="ko-KR" altLang="ko-KR" sz="1600" dirty="0"/>
              <a:t>주일에 한 번씩</a:t>
            </a:r>
            <a:r>
              <a:rPr lang="en-US" altLang="ko-KR" sz="1600" dirty="0"/>
              <a:t> 3</a:t>
            </a:r>
            <a:r>
              <a:rPr lang="ko-KR" altLang="ko-KR" sz="1600" dirty="0"/>
              <a:t>시간 동안</a:t>
            </a:r>
            <a:r>
              <a:rPr lang="en-US" altLang="ko-KR" sz="1600" dirty="0"/>
              <a:t> 10</a:t>
            </a:r>
            <a:r>
              <a:rPr lang="ko-KR" altLang="ko-KR" sz="1600" dirty="0"/>
              <a:t>명의 각 국의 학생들을 대상으로 한국어 수업을 진행하는 역할이었습니다</a:t>
            </a:r>
            <a:r>
              <a:rPr lang="en-US" altLang="ko-KR" sz="1600" dirty="0"/>
              <a:t>.  </a:t>
            </a:r>
            <a:r>
              <a:rPr lang="ko-KR" altLang="ko-KR" sz="1600" dirty="0"/>
              <a:t>처음에는 준비한 한국어 수업내용을 사람들 앞에서 발표하는 것과 정해진 시간에 맞추어 마무리하는 것이 힘들었습니다</a:t>
            </a:r>
            <a:r>
              <a:rPr lang="en-US" altLang="ko-KR" sz="1600" dirty="0"/>
              <a:t>.  </a:t>
            </a:r>
            <a:endParaRPr lang="ko-KR" altLang="ko-KR" sz="1600" dirty="0"/>
          </a:p>
          <a:p>
            <a:r>
              <a:rPr lang="ko-KR" altLang="ko-KR" sz="1600" dirty="0"/>
              <a:t>그래서</a:t>
            </a:r>
            <a:r>
              <a:rPr lang="en-US" altLang="ko-KR" sz="1600" dirty="0"/>
              <a:t>, </a:t>
            </a:r>
            <a:r>
              <a:rPr lang="ko-KR" altLang="ko-KR" sz="1600" dirty="0"/>
              <a:t>준비한 콘텐츠들을 발표할 때 시간을 맞출 수 있는지에 대해서 혼자서 계속 시뮬레이션을 하는 연습을 많이 해봤습니다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그 결과</a:t>
            </a:r>
            <a:r>
              <a:rPr lang="en-US" altLang="ko-KR" sz="1600" dirty="0"/>
              <a:t>, </a:t>
            </a:r>
            <a:r>
              <a:rPr lang="ko-KR" altLang="ko-KR" sz="1600" dirty="0"/>
              <a:t>사람들 앞에서도 혼자서 연습한 것처럼 자연스럽게 나오는 것이 가능했습니다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이 프로그</a:t>
            </a:r>
            <a:r>
              <a:rPr lang="ko-KR" altLang="en-US" sz="1600" dirty="0"/>
              <a:t>램</a:t>
            </a:r>
            <a:r>
              <a:rPr lang="ko-KR" altLang="ko-KR" sz="1600" dirty="0"/>
              <a:t>에 참가해서 한국어를 재</a:t>
            </a:r>
            <a:r>
              <a:rPr lang="ko-KR" altLang="en-US" sz="1600" dirty="0"/>
              <a:t>미있</a:t>
            </a:r>
            <a:r>
              <a:rPr lang="ko-KR" altLang="ko-KR" sz="1600" dirty="0"/>
              <a:t>게 알려줘서 흥미가 붙게 만들어 주어 혼자서도 공부할 수 있도록 해주는 것이 목표였습니다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외국인 친구들이 수업이 끝나고도</a:t>
            </a:r>
            <a:r>
              <a:rPr lang="en-US" altLang="ko-KR" sz="1600" dirty="0"/>
              <a:t> SNS</a:t>
            </a:r>
            <a:r>
              <a:rPr lang="ko-KR" altLang="ko-KR" sz="1600" dirty="0"/>
              <a:t>로 계속해서 한국어 질문을 하고 많은 도움이 되었다고 말해주는 등 저의 목표를 달성했다고 생각합니다</a:t>
            </a:r>
            <a:r>
              <a:rPr lang="en-US" altLang="ko-KR" sz="1600" dirty="0"/>
              <a:t>. </a:t>
            </a:r>
            <a:r>
              <a:rPr lang="ko-KR" altLang="ko-KR" sz="1600" dirty="0"/>
              <a:t>수업을 처음 시작할 때에는 수업을 해야 한다는 부담감이 컸었지만 시간이 지날수록 수업 자체를 즐길 수 있게 되었고 사람들 앞에서 말하는 것에 대해서 많은 자신감을 얻을 수 있었습니다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그리고</a:t>
            </a:r>
            <a:r>
              <a:rPr lang="en-US" altLang="ko-KR" sz="1600" dirty="0"/>
              <a:t>, </a:t>
            </a:r>
            <a:r>
              <a:rPr lang="ko-KR" altLang="ko-KR" sz="1600" dirty="0"/>
              <a:t>준비한 콘텐츠들을 정해진 시간 동안 잘 전달하기 위해서는 발표 시간 이상의 준비를 해야 한다는 것도 느꼈습니다</a:t>
            </a:r>
            <a:r>
              <a:rPr lang="en-US" altLang="ko-KR" sz="1600" dirty="0"/>
              <a:t>. </a:t>
            </a:r>
            <a:endParaRPr lang="ko-KR" altLang="ko-KR" sz="1600" dirty="0"/>
          </a:p>
          <a:p>
            <a:r>
              <a:rPr lang="ko-KR" altLang="ko-KR" sz="1600" dirty="0"/>
              <a:t>앞으로의</a:t>
            </a:r>
            <a:r>
              <a:rPr lang="en-US" altLang="ko-KR" sz="1600" dirty="0"/>
              <a:t> </a:t>
            </a:r>
            <a:r>
              <a:rPr lang="ko-KR" altLang="ko-KR" sz="1600" dirty="0"/>
              <a:t>사회생활에서</a:t>
            </a:r>
            <a:r>
              <a:rPr lang="en-US" altLang="ko-KR" sz="1600" dirty="0"/>
              <a:t> </a:t>
            </a:r>
            <a:r>
              <a:rPr lang="ko-KR" altLang="ko-KR" sz="1600" dirty="0"/>
              <a:t>원활한 프레젠테이션은 필수적으로 갖춰야 할 능력이라 생각합니다</a:t>
            </a:r>
            <a:r>
              <a:rPr lang="en-US" altLang="ko-KR" sz="1600" dirty="0"/>
              <a:t>. </a:t>
            </a:r>
            <a:r>
              <a:rPr lang="ko-KR" altLang="ko-KR" sz="1600" dirty="0"/>
              <a:t>저는 이 경험에서 얻은 것을</a:t>
            </a:r>
            <a:r>
              <a:rPr lang="en-US" altLang="ko-KR" sz="1600" dirty="0"/>
              <a:t> </a:t>
            </a:r>
            <a:r>
              <a:rPr lang="ko-KR" altLang="ko-KR" sz="1600" dirty="0"/>
              <a:t>통해서 프레젠테이션을 하거나</a:t>
            </a:r>
            <a:r>
              <a:rPr lang="en-US" altLang="ko-KR" sz="1600" dirty="0"/>
              <a:t> </a:t>
            </a:r>
            <a:r>
              <a:rPr lang="ko-KR" altLang="ko-KR" sz="1600" dirty="0"/>
              <a:t>자신의 의견을 말해야</a:t>
            </a:r>
            <a:r>
              <a:rPr lang="en-US" altLang="ko-KR" sz="1600" dirty="0"/>
              <a:t> </a:t>
            </a:r>
            <a:r>
              <a:rPr lang="ko-KR" altLang="ko-KR" sz="1600" dirty="0"/>
              <a:t>하는 경우에</a:t>
            </a:r>
            <a:r>
              <a:rPr lang="en-US" altLang="ko-KR" sz="1600" dirty="0"/>
              <a:t> </a:t>
            </a:r>
            <a:r>
              <a:rPr lang="ko-KR" altLang="ko-KR" sz="1600" dirty="0"/>
              <a:t>저의 생각과 의견을 제대로 전달해 낼 수 있을 것입니다</a:t>
            </a:r>
            <a:r>
              <a:rPr lang="en-US" altLang="ko-KR" sz="1600" dirty="0"/>
              <a:t>.</a:t>
            </a:r>
            <a:endParaRPr lang="ko-KR" altLang="ko-KR" sz="1600" dirty="0"/>
          </a:p>
        </p:txBody>
      </p:sp>
    </p:spTree>
    <p:extLst>
      <p:ext uri="{BB962C8B-B14F-4D97-AF65-F5344CB8AC3E}">
        <p14:creationId xmlns:p14="http://schemas.microsoft.com/office/powerpoint/2010/main" val="697343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3" y="195231"/>
            <a:ext cx="25888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ko-KR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4. </a:t>
            </a:r>
            <a:r>
              <a:rPr lang="ko-KR" altLang="en-US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예시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  <a:latin typeface="+mn-ea"/>
                <a:ea typeface="+mn-ea"/>
              </a:rPr>
              <a:t>학창시절 열중한 일 </a:t>
            </a:r>
            <a:r>
              <a:rPr lang="en-US" altLang="ko-KR" sz="4000" b="1" spc="-150" dirty="0">
                <a:solidFill>
                  <a:srgbClr val="1D314E"/>
                </a:solidFill>
                <a:latin typeface="+mn-ea"/>
                <a:ea typeface="+mn-ea"/>
              </a:rPr>
              <a:t>– </a:t>
            </a:r>
            <a:r>
              <a:rPr lang="ko-KR" altLang="en-US" sz="4000" b="1" spc="-150" dirty="0">
                <a:solidFill>
                  <a:srgbClr val="1D314E"/>
                </a:solidFill>
                <a:latin typeface="+mn-ea"/>
                <a:ea typeface="+mn-ea"/>
              </a:rPr>
              <a:t>예시 </a:t>
            </a:r>
            <a:r>
              <a:rPr lang="en-US" altLang="ko-KR" sz="4000" b="1" spc="-150" dirty="0">
                <a:solidFill>
                  <a:srgbClr val="1D314E"/>
                </a:solidFill>
                <a:latin typeface="+mn-ea"/>
                <a:ea typeface="+mn-ea"/>
              </a:rPr>
              <a:t>5</a:t>
            </a:r>
            <a:endParaRPr lang="ko-KR" altLang="en-US" sz="4000" b="1" spc="-150" dirty="0">
              <a:solidFill>
                <a:srgbClr val="1D314E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3014" y="1238298"/>
            <a:ext cx="8196044" cy="52629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ko-KR" sz="1600" dirty="0"/>
              <a:t>저는 대학교 </a:t>
            </a:r>
            <a:r>
              <a:rPr lang="en-US" altLang="ko-KR" sz="1600" dirty="0"/>
              <a:t>1, 2</a:t>
            </a:r>
            <a:r>
              <a:rPr lang="ko-KR" altLang="ko-KR" sz="1600" dirty="0"/>
              <a:t>학년 때 한부모 가정의 아이들에게 공부를 가르쳐주거나 심리상담을 하는 봉사활동을 가장 열심히 하였습니다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저는 이 활동을 통해 소극적인 아이들의 성격을 적극적인 성격으로 변화시켰으며</a:t>
            </a:r>
            <a:r>
              <a:rPr lang="en-US" altLang="ko-KR" sz="1600" dirty="0"/>
              <a:t>, </a:t>
            </a:r>
            <a:r>
              <a:rPr lang="ko-KR" altLang="ko-KR" sz="1600" dirty="0"/>
              <a:t>아이들 모두가 즐겁게 참여할 수 있는 환경을 만들었습니다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그리고</a:t>
            </a:r>
            <a:r>
              <a:rPr lang="en-US" altLang="ko-KR" sz="1600" dirty="0"/>
              <a:t>, </a:t>
            </a:r>
            <a:r>
              <a:rPr lang="ko-KR" altLang="ko-KR" sz="1600" dirty="0"/>
              <a:t>스스로 문제의 원인을 찾고 해결하는 능력도 키울 수 있었습니다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r>
              <a:rPr lang="ko-KR" altLang="ko-KR" sz="1600" dirty="0"/>
              <a:t>저는 지역센터 봉사활동을 위해 아이들이 좋아할 수 있도록 심리상담</a:t>
            </a:r>
            <a:r>
              <a:rPr lang="en-US" altLang="ko-KR" sz="1600" dirty="0"/>
              <a:t>, </a:t>
            </a:r>
            <a:r>
              <a:rPr lang="ko-KR" altLang="ko-KR" sz="1600" dirty="0"/>
              <a:t>그림 치료 등 여러 활동을 준비하였습니다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많은 아이들이 활동에 즐겁게 참여하였지만 선생님</a:t>
            </a:r>
            <a:r>
              <a:rPr lang="en-US" altLang="ko-KR" sz="1600" dirty="0"/>
              <a:t>, </a:t>
            </a:r>
            <a:r>
              <a:rPr lang="ko-KR" altLang="ko-KR" sz="1600" dirty="0"/>
              <a:t>아이들과 어울리지 못하는 소극적인 두 아이가 있었습니다</a:t>
            </a:r>
            <a:r>
              <a:rPr lang="en-US" altLang="ko-KR" sz="1600" dirty="0"/>
              <a:t>. 1</a:t>
            </a:r>
            <a:r>
              <a:rPr lang="ko-KR" altLang="ko-KR" sz="1600" dirty="0"/>
              <a:t>개월간 이 아이들이 다 같이 재미있게 놀 수 있도록 계속 옆에서 말도 걸어보고</a:t>
            </a:r>
            <a:r>
              <a:rPr lang="en-US" altLang="ko-KR" sz="1600" dirty="0"/>
              <a:t>, </a:t>
            </a:r>
            <a:r>
              <a:rPr lang="ko-KR" altLang="ko-KR" sz="1600" dirty="0"/>
              <a:t>적극적으로 참여할 수 있도록 노력해보았지만 아이들은 마음을 열지 않았습니다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하지만 저는 포기하지 않고 먼저 해결책을 찾아보았습니다</a:t>
            </a:r>
            <a:r>
              <a:rPr lang="en-US" altLang="ko-KR" sz="1600" dirty="0"/>
              <a:t>. </a:t>
            </a:r>
            <a:r>
              <a:rPr lang="ko-KR" altLang="ko-KR" sz="1600" dirty="0" err="1"/>
              <a:t>심리학책을</a:t>
            </a:r>
            <a:r>
              <a:rPr lang="ko-KR" altLang="ko-KR" sz="1600" dirty="0"/>
              <a:t> 읽거나</a:t>
            </a:r>
            <a:r>
              <a:rPr lang="en-US" altLang="ko-KR" sz="1600" dirty="0"/>
              <a:t>, </a:t>
            </a:r>
            <a:r>
              <a:rPr lang="ko-KR" altLang="ko-KR" sz="1600" dirty="0"/>
              <a:t>유튜브를 보면서 방법을 찾은 결과 아이와 많이 만나며 자신에 대한 이야기를 먼저 한 이후</a:t>
            </a:r>
            <a:r>
              <a:rPr lang="en-US" altLang="ko-KR" sz="1600" dirty="0"/>
              <a:t>, </a:t>
            </a:r>
            <a:r>
              <a:rPr lang="ko-KR" altLang="ko-KR" sz="1600" dirty="0"/>
              <a:t>아이들의 이야기를 꺼내야 한다는 것을 알게 되었습니다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그래서 저는 정해진 시간 외에도 지역센터를 방문하여 소극적인 아이들과 많이 만나며</a:t>
            </a:r>
            <a:r>
              <a:rPr lang="en-US" altLang="ko-KR" sz="1600" dirty="0"/>
              <a:t>, </a:t>
            </a:r>
            <a:r>
              <a:rPr lang="ko-KR" altLang="ko-KR" sz="1600" dirty="0"/>
              <a:t>내 자신의 이야기를 함으로써 가까워지려고 노력하였습니다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저의 이 행동으로 아이들은 조금씩 마음을 열었고</a:t>
            </a:r>
            <a:r>
              <a:rPr lang="en-US" altLang="ko-KR" sz="1600" dirty="0"/>
              <a:t>, </a:t>
            </a:r>
            <a:r>
              <a:rPr lang="ko-KR" altLang="ko-KR" sz="1600" dirty="0"/>
              <a:t>적극적인 성향으로 변화하기 시작하였습니다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적극적인 성격으로 변화한 아이들은 다른 선생님</a:t>
            </a:r>
            <a:r>
              <a:rPr lang="en-US" altLang="ko-KR" sz="1600" dirty="0"/>
              <a:t>, </a:t>
            </a:r>
            <a:r>
              <a:rPr lang="ko-KR" altLang="ko-KR" sz="1600" dirty="0"/>
              <a:t>아이들 과도 친해져 모두가 즐겁게 활동을 진행할 수 있었습니다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r>
              <a:rPr lang="ko-KR" altLang="ko-KR" sz="1600" dirty="0"/>
              <a:t>저는 이처럼 문제를 해결할 방법을 스스로 찾고 해결을 위해 직접 행동하는 자주적으로 움직일 수 있는 사람이라고 생각합니다</a:t>
            </a:r>
            <a:r>
              <a:rPr lang="en-US" altLang="ko-KR" sz="1600" dirty="0"/>
              <a:t>. </a:t>
            </a:r>
            <a:r>
              <a:rPr lang="ko-KR" altLang="ko-KR" sz="1600" dirty="0"/>
              <a:t>빠르게 변화하고 있는 </a:t>
            </a:r>
            <a:r>
              <a:rPr lang="en-US" altLang="ko-KR" sz="1600" dirty="0"/>
              <a:t>IT</a:t>
            </a:r>
            <a:r>
              <a:rPr lang="ko-KR" altLang="ko-KR" sz="1600" dirty="0"/>
              <a:t>업계에서 시키는 일만 한다면 발전없이 같은 자리에 머물게 될 것입니다</a:t>
            </a:r>
            <a:r>
              <a:rPr lang="en-US" altLang="ko-KR" sz="1600" dirty="0"/>
              <a:t>. </a:t>
            </a:r>
            <a:r>
              <a:rPr lang="ko-KR" altLang="ko-KR" sz="1600" dirty="0"/>
              <a:t>때문에 저는 앞으로도 스스로 문제점을 찾고 해결해 나감으로써</a:t>
            </a:r>
            <a:r>
              <a:rPr lang="en-US" altLang="ko-KR" sz="1600" dirty="0"/>
              <a:t>, </a:t>
            </a:r>
            <a:r>
              <a:rPr lang="ko-KR" altLang="ko-KR" sz="1600" dirty="0"/>
              <a:t>시키는 일만 하는 것이 아닌 내가 스스로 문제를 파악하여 해결책을 찾아 나갈 수 있는 사람으로 성장해 나갈 것입니다</a:t>
            </a:r>
            <a:r>
              <a:rPr lang="en-US" altLang="ko-KR" sz="1600" dirty="0"/>
              <a:t>. </a:t>
            </a:r>
            <a:endParaRPr lang="ko-KR" altLang="ko-KR" sz="1600" dirty="0"/>
          </a:p>
        </p:txBody>
      </p:sp>
    </p:spTree>
    <p:extLst>
      <p:ext uri="{BB962C8B-B14F-4D97-AF65-F5344CB8AC3E}">
        <p14:creationId xmlns:p14="http://schemas.microsoft.com/office/powerpoint/2010/main" val="659743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3" y="195231"/>
            <a:ext cx="25888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ko-KR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4. </a:t>
            </a:r>
            <a:r>
              <a:rPr lang="ko-KR" altLang="en-US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예시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  <a:latin typeface="+mn-ea"/>
                <a:ea typeface="+mn-ea"/>
              </a:rPr>
              <a:t>학창시절 열중한 일 </a:t>
            </a:r>
            <a:r>
              <a:rPr lang="en-US" altLang="ko-KR" sz="4000" b="1" spc="-150" dirty="0">
                <a:solidFill>
                  <a:srgbClr val="1D314E"/>
                </a:solidFill>
                <a:latin typeface="+mn-ea"/>
                <a:ea typeface="+mn-ea"/>
              </a:rPr>
              <a:t>– </a:t>
            </a:r>
            <a:r>
              <a:rPr lang="ko-KR" altLang="en-US" sz="4000" b="1" spc="-150" dirty="0">
                <a:solidFill>
                  <a:srgbClr val="1D314E"/>
                </a:solidFill>
                <a:latin typeface="+mn-ea"/>
                <a:ea typeface="+mn-ea"/>
              </a:rPr>
              <a:t>예시 </a:t>
            </a:r>
            <a:r>
              <a:rPr lang="en-US" altLang="ko-KR" sz="4000" b="1" spc="-150" dirty="0">
                <a:solidFill>
                  <a:srgbClr val="1D314E"/>
                </a:solidFill>
                <a:latin typeface="+mn-ea"/>
                <a:ea typeface="+mn-ea"/>
              </a:rPr>
              <a:t>6</a:t>
            </a:r>
            <a:endParaRPr lang="ko-KR" altLang="en-US" sz="4000" b="1" spc="-150" dirty="0">
              <a:solidFill>
                <a:srgbClr val="1D314E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3014" y="1408112"/>
            <a:ext cx="8196044" cy="48320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ko-KR" sz="1400" dirty="0"/>
              <a:t>저는 </a:t>
            </a:r>
            <a:r>
              <a:rPr lang="ko-KR" altLang="ko-KR" sz="1400" dirty="0" err="1"/>
              <a:t>대학시기에</a:t>
            </a:r>
            <a:r>
              <a:rPr lang="ko-KR" altLang="ko-KR" sz="1400" dirty="0"/>
              <a:t> 커뮤니케이션 능력을 향상시키는 것을 가장 열심히 하였습니다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그 중에서도 가장 커뮤니케이션 능력 향상 폭이 컸던 것은 캘리포니아 주에 있는 비즈니스 인큐베이터를 하는 기업에서 </a:t>
            </a:r>
            <a:r>
              <a:rPr lang="ko-KR" altLang="ko-KR" sz="1400" dirty="0" err="1"/>
              <a:t>인턴쉽을</a:t>
            </a:r>
            <a:r>
              <a:rPr lang="ko-KR" altLang="ko-KR" sz="1400" dirty="0"/>
              <a:t> 했던 경험이었습니다</a:t>
            </a:r>
            <a:r>
              <a:rPr lang="en-US" altLang="ko-KR" sz="1400" dirty="0"/>
              <a:t>. </a:t>
            </a:r>
            <a:endParaRPr lang="ko-KR" altLang="ko-KR" sz="1400" dirty="0"/>
          </a:p>
          <a:p>
            <a:r>
              <a:rPr lang="ko-KR" altLang="ko-KR" sz="1400" dirty="0"/>
              <a:t>저는 미국 캘리포니아 주에 있는</a:t>
            </a:r>
            <a:r>
              <a:rPr lang="en-US" altLang="ko-KR" sz="1400" dirty="0"/>
              <a:t> SIS</a:t>
            </a:r>
            <a:r>
              <a:rPr lang="ko-KR" altLang="ko-KR" sz="1400" dirty="0"/>
              <a:t>라는 </a:t>
            </a:r>
            <a:r>
              <a:rPr lang="ko-KR" altLang="ko-KR" sz="1400" dirty="0" err="1"/>
              <a:t>스타트업</a:t>
            </a:r>
            <a:r>
              <a:rPr lang="ko-KR" altLang="ko-KR" sz="1400" dirty="0"/>
              <a:t> 회사의 </a:t>
            </a:r>
            <a:r>
              <a:rPr lang="ko-KR" altLang="ko-KR" sz="1400" dirty="0" err="1"/>
              <a:t>인턴쉽에서</a:t>
            </a:r>
            <a:r>
              <a:rPr lang="ko-KR" altLang="ko-KR" sz="1400" dirty="0"/>
              <a:t> 한국인 인턴 </a:t>
            </a:r>
            <a:r>
              <a:rPr lang="en-US" altLang="ko-KR" sz="1400" dirty="0"/>
              <a:t>2</a:t>
            </a:r>
            <a:r>
              <a:rPr lang="ko-KR" altLang="ko-KR" sz="1400" dirty="0"/>
              <a:t>명</a:t>
            </a:r>
            <a:r>
              <a:rPr lang="en-US" altLang="ko-KR" sz="1400" dirty="0"/>
              <a:t>, </a:t>
            </a:r>
            <a:r>
              <a:rPr lang="ko-KR" altLang="ko-KR" sz="1400" dirty="0"/>
              <a:t>기업 직원 </a:t>
            </a:r>
            <a:r>
              <a:rPr lang="en-US" altLang="ko-KR" sz="1400" dirty="0"/>
              <a:t>2</a:t>
            </a:r>
            <a:r>
              <a:rPr lang="ko-KR" altLang="ko-KR" sz="1400" dirty="0"/>
              <a:t>명 총</a:t>
            </a:r>
            <a:r>
              <a:rPr lang="en-US" altLang="ko-KR" sz="1400" dirty="0"/>
              <a:t> 4</a:t>
            </a:r>
            <a:r>
              <a:rPr lang="ko-KR" altLang="ko-KR" sz="1400" dirty="0"/>
              <a:t>명으로 팀을 짜서 비즈니스 모델을 설계하는 프로젝트를 하였습니다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비즈니스 모델에 설계는 다음 </a:t>
            </a:r>
            <a:r>
              <a:rPr lang="en-US" altLang="ko-KR" sz="1400" dirty="0"/>
              <a:t>4</a:t>
            </a:r>
            <a:r>
              <a:rPr lang="ko-KR" altLang="ko-KR" sz="1400" dirty="0"/>
              <a:t>가지 사항을 고려하여야 했습니다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r>
              <a:rPr lang="ko-KR" altLang="ko-KR" sz="1400" dirty="0"/>
              <a:t>첫째</a:t>
            </a:r>
            <a:r>
              <a:rPr lang="en-US" altLang="ko-KR" sz="1400" dirty="0"/>
              <a:t>, </a:t>
            </a:r>
            <a:r>
              <a:rPr lang="ko-KR" altLang="ko-KR" sz="1400" dirty="0"/>
              <a:t>제품이나 서비스가 고객에게 어떤 가치를 제공하는가</a:t>
            </a:r>
            <a:r>
              <a:rPr lang="en-US" altLang="ko-KR" sz="1400" dirty="0"/>
              <a:t>? </a:t>
            </a:r>
            <a:endParaRPr lang="ko-KR" altLang="ko-KR" sz="1400" dirty="0"/>
          </a:p>
          <a:p>
            <a:r>
              <a:rPr lang="ko-KR" altLang="ko-KR" sz="1400" dirty="0"/>
              <a:t>둘째</a:t>
            </a:r>
            <a:r>
              <a:rPr lang="en-US" altLang="ko-KR" sz="1400" dirty="0"/>
              <a:t>, </a:t>
            </a:r>
            <a:r>
              <a:rPr lang="ko-KR" altLang="ko-KR" sz="1400" dirty="0"/>
              <a:t>어떻게 고객에게 전달하는가</a:t>
            </a:r>
            <a:r>
              <a:rPr lang="en-US" altLang="ko-KR" sz="1400" dirty="0"/>
              <a:t>? </a:t>
            </a:r>
            <a:endParaRPr lang="ko-KR" altLang="ko-KR" sz="1400" dirty="0"/>
          </a:p>
          <a:p>
            <a:r>
              <a:rPr lang="ko-KR" altLang="ko-KR" sz="1400" dirty="0"/>
              <a:t>셋째</a:t>
            </a:r>
            <a:r>
              <a:rPr lang="en-US" altLang="ko-KR" sz="1400" dirty="0"/>
              <a:t>, </a:t>
            </a:r>
            <a:r>
              <a:rPr lang="ko-KR" altLang="ko-KR" sz="1400" dirty="0"/>
              <a:t>제품이나 서비스를 제공하려면 내부적으로 어떤 준비가 필요한가</a:t>
            </a:r>
            <a:r>
              <a:rPr lang="en-US" altLang="ko-KR" sz="1400" dirty="0"/>
              <a:t>?</a:t>
            </a:r>
            <a:endParaRPr lang="ko-KR" altLang="ko-KR" sz="1400" dirty="0"/>
          </a:p>
          <a:p>
            <a:r>
              <a:rPr lang="ko-KR" altLang="ko-KR" sz="1400" dirty="0"/>
              <a:t>넷째</a:t>
            </a:r>
            <a:r>
              <a:rPr lang="en-US" altLang="ko-KR" sz="1400" dirty="0"/>
              <a:t>, </a:t>
            </a:r>
            <a:r>
              <a:rPr lang="ko-KR" altLang="ko-KR" sz="1400" dirty="0"/>
              <a:t>어떻게 이익을 창출하고 비용이 드는가</a:t>
            </a:r>
            <a:r>
              <a:rPr lang="en-US" altLang="ko-KR" sz="1400" dirty="0"/>
              <a:t>?</a:t>
            </a:r>
            <a:endParaRPr lang="ko-KR" altLang="ko-KR" sz="1400" dirty="0"/>
          </a:p>
          <a:p>
            <a:r>
              <a:rPr lang="ko-KR" altLang="ko-KR" sz="1400" dirty="0"/>
              <a:t>하지만 서로의 문화와 언어가 다르기 때문에 어려움이 있었습니다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한국에서 고객을 바라보는 관점과 미국에서 고객을 바라보는 관점이 달랐고 한국과 미국의 인프라구조도 달라 의견이 충돌하는 경우도 많았습니다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또한</a:t>
            </a:r>
            <a:r>
              <a:rPr lang="en-US" altLang="ko-KR" sz="1400" dirty="0"/>
              <a:t>, </a:t>
            </a:r>
            <a:r>
              <a:rPr lang="ko-KR" altLang="ko-KR" sz="1400" dirty="0"/>
              <a:t>언어적으로도 능력이 조금 부족하다 보니 서로 전달하려고 하는 의미가 변형되는 경우가 생기는 경우도 있었습니다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하지만 이것을 극복하기 위해 매일매일 꾸준히 서로의 의견을 대화만이 아닌 글이나 도식화를 하여 설명을 하여 커뮤니케이션을 하였습니다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한국에 발달되어 있는 온라인 스토어의 장점을 살려 요즘의 미국 </a:t>
            </a:r>
            <a:r>
              <a:rPr lang="ko-KR" altLang="ko-KR" sz="1400" dirty="0" err="1"/>
              <a:t>소비패턴인</a:t>
            </a:r>
            <a:r>
              <a:rPr lang="ko-KR" altLang="ko-KR" sz="1400" dirty="0"/>
              <a:t> 중고제품 거래</a:t>
            </a:r>
            <a:r>
              <a:rPr lang="en-US" altLang="ko-KR" sz="1400" dirty="0"/>
              <a:t>, </a:t>
            </a:r>
            <a:r>
              <a:rPr lang="ko-KR" altLang="ko-KR" sz="1400" dirty="0"/>
              <a:t>렌트를 오프라인</a:t>
            </a:r>
            <a:r>
              <a:rPr lang="en-US" altLang="ko-KR" sz="1400" dirty="0"/>
              <a:t>, </a:t>
            </a:r>
            <a:r>
              <a:rPr lang="ko-KR" altLang="ko-KR" sz="1400" dirty="0"/>
              <a:t>온라인으로 서비스를 제공하는 쇼핑몰 비즈니스 모델에 설계를 무사히 마쳤습니다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이러한 노력으로 </a:t>
            </a:r>
            <a:r>
              <a:rPr lang="ko-KR" altLang="ko-KR" sz="1400" dirty="0" err="1"/>
              <a:t>인턴쉽</a:t>
            </a:r>
            <a:r>
              <a:rPr lang="ko-KR" altLang="ko-KR" sz="1400" dirty="0"/>
              <a:t> 팀 중 비즈니스 모델 설계 </a:t>
            </a:r>
            <a:r>
              <a:rPr lang="en-US" altLang="ko-KR" sz="1400" dirty="0"/>
              <a:t>1</a:t>
            </a:r>
            <a:r>
              <a:rPr lang="ko-KR" altLang="ko-KR" sz="1400" dirty="0"/>
              <a:t>등을 하는 성과를 얻었습니다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r>
              <a:rPr lang="ko-KR" altLang="ko-KR" sz="1400" dirty="0" err="1"/>
              <a:t>인턴쉽을</a:t>
            </a:r>
            <a:r>
              <a:rPr lang="ko-KR" altLang="ko-KR" sz="1400" dirty="0"/>
              <a:t> 통해 다른 문화를 가지고 있는 국가에 사는 사람들과 커뮤니케이션 능력 향상을 달성할 수 있었고 대화가 어려웠던 부분을 극복하는 과정을 통해 자신감을 성장시킬 수 있었습니다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이러한 경험으로 토대로 커뮤니케이션 능력을 더욱 성장시켜 어느 국가의 사람들 과도 어울려 일을 할 수 있을 것이라고 생각합니다</a:t>
            </a:r>
            <a:r>
              <a:rPr lang="en-US" altLang="ko-KR" sz="1400" dirty="0"/>
              <a:t>.</a:t>
            </a:r>
            <a:endParaRPr lang="ko-KR" altLang="ko-KR" sz="1400" dirty="0"/>
          </a:p>
        </p:txBody>
      </p:sp>
    </p:spTree>
    <p:extLst>
      <p:ext uri="{BB962C8B-B14F-4D97-AF65-F5344CB8AC3E}">
        <p14:creationId xmlns:p14="http://schemas.microsoft.com/office/powerpoint/2010/main" val="7489244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8250006" cy="1969017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5400" b="1" spc="-250" dirty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Entry Sheet </a:t>
            </a:r>
            <a:r>
              <a:rPr lang="en-US" altLang="ko-KR" sz="5400" b="1" spc="-250" dirty="0" err="1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Thema</a:t>
            </a:r>
            <a:r>
              <a:rPr lang="ko-KR" altLang="en-US" sz="5400" b="1" spc="-250" dirty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5400" b="1" spc="-250" dirty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7</a:t>
            </a:r>
            <a:br>
              <a:rPr lang="en-US" altLang="ko-KR" sz="5400" b="1" spc="-250" dirty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</a:br>
            <a:r>
              <a:rPr lang="en-US" altLang="ko-KR" sz="4000" b="1" spc="-250" dirty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- </a:t>
            </a:r>
            <a:r>
              <a:rPr lang="ko-KR" altLang="en-US" sz="4000" b="1" spc="-250" dirty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인생에서 가장 힘들었던 경험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㈜ 글로벌터치코리아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8182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3" y="195231"/>
            <a:ext cx="25888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ko-KR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힘들었던 경험 파악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배경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en-US" altLang="ko-KR" sz="4000" b="1" spc="-150" dirty="0">
                <a:solidFill>
                  <a:srgbClr val="1D314E"/>
                </a:solidFill>
                <a:latin typeface="+mn-ea"/>
                <a:ea typeface="+mn-ea"/>
              </a:rPr>
              <a:t>WHY ?</a:t>
            </a:r>
            <a:endParaRPr lang="ko-KR" altLang="en-US" sz="4000" b="1" spc="-150" dirty="0">
              <a:solidFill>
                <a:srgbClr val="1D314E"/>
              </a:solidFill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7229" y="1417739"/>
            <a:ext cx="6568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/>
              <a:t>면접관의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Check Point</a:t>
            </a:r>
            <a:endParaRPr lang="ko-KR" alt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89962" y="2367093"/>
            <a:ext cx="7833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어떤 부분에서 어려움을 느끼게 되는가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791361" y="3185728"/>
            <a:ext cx="7895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/>
            </a:lvl1pPr>
          </a:lstStyle>
          <a:p>
            <a:r>
              <a:rPr lang="en-US" altLang="ko-KR" dirty="0"/>
              <a:t>2. </a:t>
            </a:r>
            <a:r>
              <a:rPr lang="ko-KR" altLang="en-US" dirty="0"/>
              <a:t>어떠한 방법으로 문제를 해결하는가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92758" y="4906172"/>
            <a:ext cx="8066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/>
            </a:lvl1pPr>
          </a:lstStyle>
          <a:p>
            <a:r>
              <a:rPr lang="en-US" altLang="ko-KR" dirty="0"/>
              <a:t>4. </a:t>
            </a:r>
            <a:r>
              <a:rPr lang="ko-KR" altLang="en-US" dirty="0"/>
              <a:t>이 경험은 향후 어떻게 활용해 나갈 수 있는가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5767" y="4074147"/>
            <a:ext cx="8066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/>
            </a:lvl1pPr>
          </a:lstStyle>
          <a:p>
            <a:r>
              <a:rPr lang="en-US" altLang="ko-KR" dirty="0">
                <a:latin typeface="+mn-ea"/>
              </a:rPr>
              <a:t>3. </a:t>
            </a:r>
            <a:r>
              <a:rPr lang="ko-KR" altLang="en-US" dirty="0">
                <a:latin typeface="+mn-ea"/>
              </a:rPr>
              <a:t>경험을 통해 배운 것은 무엇인가</a:t>
            </a:r>
            <a:r>
              <a:rPr lang="en-US" altLang="ko-KR" dirty="0">
                <a:latin typeface="+mn-ea"/>
              </a:rPr>
              <a:t>?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87982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en-US" altLang="ko-KR" sz="4000" b="1" spc="-150" dirty="0">
                <a:solidFill>
                  <a:srgbClr val="1D314E"/>
                </a:solidFill>
                <a:latin typeface="+mn-ea"/>
                <a:ea typeface="+mn-ea"/>
              </a:rPr>
              <a:t>WHY ?</a:t>
            </a:r>
            <a:endParaRPr lang="ko-KR" altLang="en-US" sz="4000" b="1" spc="-150" dirty="0">
              <a:solidFill>
                <a:srgbClr val="1D314E"/>
              </a:solidFill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5405" y="1536583"/>
            <a:ext cx="6568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지원자의 </a:t>
            </a:r>
            <a:r>
              <a:rPr lang="en-US" altLang="ko-KR" sz="2800" b="1" dirty="0"/>
              <a:t>Check Point</a:t>
            </a:r>
            <a:endParaRPr lang="ko-KR" altLang="en-US" sz="28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41026" y="2586605"/>
            <a:ext cx="7270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문제를 정의할 것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1026" y="3559995"/>
            <a:ext cx="7269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/>
            </a:lvl1pPr>
          </a:lstStyle>
          <a:p>
            <a:r>
              <a:rPr lang="en-US" altLang="ko-KR" dirty="0"/>
              <a:t>2. </a:t>
            </a:r>
            <a:r>
              <a:rPr lang="ko-KR" altLang="en-US" dirty="0"/>
              <a:t>문제 해결 방식 제시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43821" y="4605622"/>
            <a:ext cx="8073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/>
            </a:lvl1pPr>
          </a:lstStyle>
          <a:p>
            <a:r>
              <a:rPr lang="en-US" altLang="ko-KR" dirty="0"/>
              <a:t>3. </a:t>
            </a:r>
            <a:r>
              <a:rPr lang="ko-KR" altLang="en-US" dirty="0"/>
              <a:t>이 과정을 통해 성장한 부분 어필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3453" y="195231"/>
            <a:ext cx="2588803" cy="370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ko-KR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힘들었던 경험 파악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배경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752708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3" y="195231"/>
            <a:ext cx="25888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ko-KR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작성시 유의사항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  <a:latin typeface="+mn-ea"/>
                <a:ea typeface="+mn-ea"/>
              </a:rPr>
              <a:t>유의 사항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4006" y="1812022"/>
            <a:ext cx="7097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1. </a:t>
            </a:r>
            <a:r>
              <a:rPr lang="ko-KR" altLang="en-US" sz="2800" dirty="0" err="1"/>
              <a:t>개인사</a:t>
            </a:r>
            <a:r>
              <a:rPr lang="ko-KR" altLang="en-US" sz="2800" dirty="0"/>
              <a:t> 작성 금지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5404" y="2779609"/>
            <a:ext cx="7395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2. </a:t>
            </a:r>
            <a:r>
              <a:rPr lang="ko-KR" altLang="en-US" sz="2800" dirty="0"/>
              <a:t>왜 가장 힘들다고 생각하는지에 대한 이유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606803" y="3747196"/>
            <a:ext cx="6568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3. </a:t>
            </a:r>
            <a:r>
              <a:rPr lang="ko-KR" altLang="en-US" sz="2800" dirty="0"/>
              <a:t>한계 상황에 부딪혔을 때의 대처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11614" y="5059455"/>
            <a:ext cx="4638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문제 해결 스타일 파악 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24" name="오른쪽 화살표 23"/>
          <p:cNvSpPr/>
          <p:nvPr/>
        </p:nvSpPr>
        <p:spPr>
          <a:xfrm>
            <a:off x="1646112" y="5083064"/>
            <a:ext cx="539792" cy="537559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301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3" y="195231"/>
            <a:ext cx="25888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ko-KR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역량 파악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배경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en-US" altLang="ko-KR" sz="4000" b="1" spc="-150" dirty="0">
                <a:solidFill>
                  <a:srgbClr val="1D314E"/>
                </a:solidFill>
                <a:latin typeface="+mn-ea"/>
                <a:ea typeface="+mn-ea"/>
              </a:rPr>
              <a:t>WHY ?</a:t>
            </a:r>
            <a:endParaRPr lang="ko-KR" altLang="en-US" sz="4000" b="1" spc="-150" dirty="0">
              <a:solidFill>
                <a:srgbClr val="1D314E"/>
              </a:solidFill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7229" y="1417739"/>
            <a:ext cx="6568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/>
              <a:t>면접관의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Check Point</a:t>
            </a:r>
            <a:endParaRPr lang="ko-KR" alt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89962" y="2360475"/>
            <a:ext cx="7833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엔지니어로서 보유하고 있는 역량은 무엇인가</a:t>
            </a:r>
            <a:r>
              <a:rPr lang="en-US" altLang="ko-KR" sz="2400" dirty="0"/>
              <a:t>?</a:t>
            </a:r>
            <a:r>
              <a:rPr lang="ko-KR" altLang="en-US" sz="2400" dirty="0"/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1361" y="3606949"/>
            <a:ext cx="7895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/>
            </a:lvl1pPr>
          </a:lstStyle>
          <a:p>
            <a:r>
              <a:rPr lang="en-US" altLang="ko-KR" dirty="0"/>
              <a:t>2. </a:t>
            </a:r>
            <a:r>
              <a:rPr lang="ko-KR" altLang="en-US" dirty="0"/>
              <a:t>역량을 배양하기 위해 무엇을 했는가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92758" y="4829530"/>
            <a:ext cx="8066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/>
            </a:lvl1pPr>
          </a:lstStyle>
          <a:p>
            <a:r>
              <a:rPr lang="en-US" altLang="ko-KR" dirty="0"/>
              <a:t>3. </a:t>
            </a:r>
            <a:r>
              <a:rPr lang="ko-KR" altLang="en-US" dirty="0"/>
              <a:t>갖춘 역량은 향후 어떻게 활용할 수 있는가</a:t>
            </a:r>
            <a:r>
              <a:rPr lang="en-US" altLang="ko-KR" dirty="0"/>
              <a:t>?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34869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3" y="195231"/>
            <a:ext cx="25888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ko-KR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예시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  <a:latin typeface="+mn-ea"/>
                <a:ea typeface="+mn-ea"/>
              </a:rPr>
              <a:t>인생에서 가장 힘들었던 경험 </a:t>
            </a:r>
            <a:r>
              <a:rPr lang="en-US" altLang="ko-KR" sz="4000" b="1" spc="-150" dirty="0">
                <a:solidFill>
                  <a:srgbClr val="1D314E"/>
                </a:solidFill>
                <a:latin typeface="+mn-ea"/>
                <a:ea typeface="+mn-ea"/>
              </a:rPr>
              <a:t>– </a:t>
            </a:r>
            <a:r>
              <a:rPr lang="ko-KR" altLang="en-US" sz="4000" b="1" spc="-150" dirty="0">
                <a:solidFill>
                  <a:srgbClr val="1D314E"/>
                </a:solidFill>
                <a:latin typeface="+mn-ea"/>
                <a:ea typeface="+mn-ea"/>
              </a:rPr>
              <a:t>예시</a:t>
            </a:r>
            <a:r>
              <a:rPr lang="en-US" altLang="ko-KR" sz="4000" b="1" spc="-150" dirty="0">
                <a:solidFill>
                  <a:srgbClr val="1D314E"/>
                </a:solidFill>
                <a:latin typeface="+mn-ea"/>
                <a:ea typeface="+mn-ea"/>
              </a:rPr>
              <a:t>1</a:t>
            </a:r>
            <a:endParaRPr lang="ko-KR" altLang="en-US" sz="4000" b="1" spc="-150" dirty="0">
              <a:solidFill>
                <a:srgbClr val="1D314E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781" y="1260589"/>
            <a:ext cx="8196044" cy="547842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1400"/>
              <a:t>　　</a:t>
            </a:r>
            <a:r>
              <a:rPr lang="ko-KR" altLang="ko-KR" sz="1400"/>
              <a:t>제가 </a:t>
            </a:r>
            <a:r>
              <a:rPr lang="ko-KR" altLang="ko-KR" sz="1400" dirty="0"/>
              <a:t>가장 힘들었던 시기는 일본에서 </a:t>
            </a:r>
            <a:r>
              <a:rPr lang="en-US" altLang="ko-KR" sz="1400" dirty="0"/>
              <a:t>1</a:t>
            </a:r>
            <a:r>
              <a:rPr lang="ko-KR" altLang="ko-KR" sz="1400" dirty="0"/>
              <a:t>년간의 워킹 홀리데이 기간 동안 일본어를 못해 혼자만의 생활이 이어져갈 때였습니다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의사소통이 전혀 되지 않아</a:t>
            </a:r>
            <a:r>
              <a:rPr lang="en-US" altLang="ko-KR" sz="1400" dirty="0"/>
              <a:t>, </a:t>
            </a:r>
            <a:r>
              <a:rPr lang="ko-KR" altLang="ko-KR" sz="1400" dirty="0"/>
              <a:t>사람을 사귈 수 없어 혼자 생활하는 외로움이 컸기 때문에</a:t>
            </a:r>
            <a:r>
              <a:rPr lang="en-US" altLang="ko-KR" sz="1400" dirty="0"/>
              <a:t>, </a:t>
            </a:r>
            <a:r>
              <a:rPr lang="ko-KR" altLang="ko-KR" sz="1400" dirty="0"/>
              <a:t>힘든 상황을 참으며</a:t>
            </a:r>
            <a:r>
              <a:rPr lang="en-US" altLang="ko-KR" sz="1400" dirty="0"/>
              <a:t>, </a:t>
            </a:r>
            <a:r>
              <a:rPr lang="ko-KR" altLang="ko-KR" sz="1400" dirty="0"/>
              <a:t>극복하는 것이 어려웠습니다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r>
              <a:rPr lang="ja-JP" altLang="en-US" sz="1400"/>
              <a:t>　　</a:t>
            </a:r>
            <a:r>
              <a:rPr lang="ko-KR" altLang="ko-KR" sz="1400"/>
              <a:t>저는 </a:t>
            </a:r>
            <a:r>
              <a:rPr lang="en-US" altLang="ko-KR" sz="1400" dirty="0"/>
              <a:t>“</a:t>
            </a:r>
            <a:r>
              <a:rPr lang="ko-KR" altLang="ko-KR" sz="1400" dirty="0"/>
              <a:t>일본에서 </a:t>
            </a:r>
            <a:r>
              <a:rPr lang="en-US" altLang="ko-KR" sz="1400" dirty="0"/>
              <a:t>50</a:t>
            </a:r>
            <a:r>
              <a:rPr lang="ko-KR" altLang="ko-KR" sz="1400" dirty="0"/>
              <a:t>명 이상의 일본인 친구를 만든다</a:t>
            </a:r>
            <a:r>
              <a:rPr lang="en-US" altLang="ko-KR" sz="1400" dirty="0"/>
              <a:t>” </a:t>
            </a:r>
            <a:r>
              <a:rPr lang="ko-KR" altLang="ko-KR" sz="1400" dirty="0"/>
              <a:t>라는 목표를 갖고 일본에 갔습니다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그러나 일본어를 못했기 때문에 혼자서 주방에 그릇을 치우는 일을 하거나</a:t>
            </a:r>
            <a:r>
              <a:rPr lang="en-US" altLang="ko-KR" sz="1400" dirty="0"/>
              <a:t>, </a:t>
            </a:r>
            <a:r>
              <a:rPr lang="ko-KR" altLang="ko-KR" sz="1400" dirty="0"/>
              <a:t>많은 사람들이 이야기할 때도 혼자서 아무 말 못하고 그냥 앉아 있는 등 답답한 생활이 이어졌습니다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친구를 사귀지 못하고 외톨이 생활이 반복되니 계속해서 마음과 몸은 지쳐갔고 한국으로 돌아가고 싶다는 생각이 들었습니다</a:t>
            </a:r>
            <a:r>
              <a:rPr lang="en-US" altLang="ko-KR" sz="1400" dirty="0"/>
              <a:t>. </a:t>
            </a:r>
            <a:endParaRPr lang="ko-KR" altLang="ko-KR" sz="1400" dirty="0"/>
          </a:p>
          <a:p>
            <a:r>
              <a:rPr lang="ko-KR" altLang="ko-KR" sz="1400" dirty="0"/>
              <a:t>이 때 저는 내가 너무 부푼 기대를 갖고 있는 것이 아닌지</a:t>
            </a:r>
            <a:r>
              <a:rPr lang="en-US" altLang="ko-KR" sz="1400" dirty="0"/>
              <a:t>, “</a:t>
            </a:r>
            <a:r>
              <a:rPr lang="ko-KR" altLang="ko-KR" sz="1400" dirty="0"/>
              <a:t>노력하지도 않고 쉽게 포기하려는 것이 아닌지</a:t>
            </a:r>
            <a:r>
              <a:rPr lang="en-US" altLang="ko-KR" sz="1400" dirty="0"/>
              <a:t>?” </a:t>
            </a:r>
            <a:r>
              <a:rPr lang="ko-KR" altLang="ko-KR" sz="1400" dirty="0"/>
              <a:t>에 대해 고민하였습니다</a:t>
            </a:r>
            <a:r>
              <a:rPr lang="en-US" altLang="ko-KR" sz="1400" dirty="0"/>
              <a:t>. </a:t>
            </a:r>
          </a:p>
          <a:p>
            <a:r>
              <a:rPr lang="ja-JP" altLang="en-US" sz="1400"/>
              <a:t>　　</a:t>
            </a:r>
            <a:r>
              <a:rPr lang="ko-KR" altLang="ko-KR" sz="1400"/>
              <a:t>그 </a:t>
            </a:r>
            <a:r>
              <a:rPr lang="ko-KR" altLang="ko-KR" sz="1400" dirty="0"/>
              <a:t>결과 할 수 있는 모든 노력을 해보기로 결정하였습니다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가장 먼저 한국어를 쓸 시간을 줄여 나갔습니다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다음으로 부족한 일본어 공부 시간을 해결하기 위해 아르바이트 시간을 줄이고 일본어를 공부하기로 결정하였습니다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일이 끝난 오후 </a:t>
            </a:r>
            <a:r>
              <a:rPr lang="en-US" altLang="ko-KR" sz="1400" dirty="0"/>
              <a:t>4</a:t>
            </a:r>
            <a:r>
              <a:rPr lang="ko-KR" altLang="ko-KR" sz="1400" dirty="0"/>
              <a:t>시부터 </a:t>
            </a:r>
            <a:r>
              <a:rPr lang="en-US" altLang="ko-KR" sz="1400" dirty="0"/>
              <a:t>12</a:t>
            </a:r>
            <a:r>
              <a:rPr lang="ko-KR" altLang="ko-KR" sz="1400" dirty="0"/>
              <a:t>시까지는 계속해서 공부하였습니다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일본어 문법책 뿐만 아니라 </a:t>
            </a:r>
            <a:r>
              <a:rPr lang="ja-JP" altLang="ko-KR" sz="1400" dirty="0"/>
              <a:t>しゃべくり</a:t>
            </a:r>
            <a:r>
              <a:rPr lang="en-US" altLang="ko-KR" sz="1400" dirty="0"/>
              <a:t>007, </a:t>
            </a:r>
            <a:r>
              <a:rPr lang="ja-JP" altLang="ko-KR" sz="1400" dirty="0"/>
              <a:t>さんまさん</a:t>
            </a:r>
            <a:r>
              <a:rPr lang="ko-KR" altLang="ko-KR" sz="1400" dirty="0"/>
              <a:t>의 방송 등을 보면서 빠른 말</a:t>
            </a:r>
            <a:r>
              <a:rPr lang="en-US" altLang="ko-KR" sz="1400" dirty="0"/>
              <a:t>, </a:t>
            </a:r>
            <a:r>
              <a:rPr lang="ko-KR" altLang="ko-KR" sz="1400" dirty="0"/>
              <a:t>사투리 등을 알아듣기 위해 계속해서 일본어를 들었습니다</a:t>
            </a:r>
            <a:r>
              <a:rPr lang="en-US" altLang="ko-KR" sz="1400" dirty="0"/>
              <a:t>. </a:t>
            </a:r>
          </a:p>
          <a:p>
            <a:r>
              <a:rPr lang="ja-JP" altLang="en-US" sz="1400"/>
              <a:t>　　</a:t>
            </a:r>
            <a:r>
              <a:rPr lang="ko-KR" altLang="ko-KR" sz="1400"/>
              <a:t>또한</a:t>
            </a:r>
            <a:r>
              <a:rPr lang="en-US" altLang="ko-KR" sz="1400" dirty="0"/>
              <a:t>, TV</a:t>
            </a:r>
            <a:r>
              <a:rPr lang="ko-KR" altLang="ko-KR" sz="1400" dirty="0"/>
              <a:t>화면을 보며 직접 대답해보는 등 계속해서 일본어에 익숙해지기</a:t>
            </a:r>
            <a:r>
              <a:rPr lang="en-US" altLang="ko-KR" sz="1400" dirty="0"/>
              <a:t> </a:t>
            </a:r>
            <a:r>
              <a:rPr lang="ko-KR" altLang="ko-KR" sz="1400" dirty="0"/>
              <a:t>위해 노력했습니다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어느 정도 말이 들리기 시작하며 대화가 가능한 수준이 되었을 때</a:t>
            </a:r>
            <a:r>
              <a:rPr lang="en-US" altLang="ko-KR" sz="1400" dirty="0"/>
              <a:t>, </a:t>
            </a:r>
            <a:r>
              <a:rPr lang="ko-KR" altLang="ko-KR" sz="1400" dirty="0"/>
              <a:t>일본인들만 모여 있는 축구팀에 가입하였습니다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매주 사람들과 운동을 하면서 계속해서 사람들에게 말을 걸어보고 이야기하면서 더욱 더 일본어 실력을 늘려갔습니다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점점 일본어에 자신감이 붙게 되면서 많은 사람들과 소통할 수 있게 되었고 그렇게 저는 목표로 했던 </a:t>
            </a:r>
            <a:r>
              <a:rPr lang="en-US" altLang="ko-KR" sz="1400" dirty="0"/>
              <a:t>50</a:t>
            </a:r>
            <a:r>
              <a:rPr lang="ko-KR" altLang="ko-KR" sz="1400" dirty="0"/>
              <a:t>명 이상의 일본의 </a:t>
            </a:r>
            <a:r>
              <a:rPr lang="ja-JP" altLang="ko-KR" sz="1400" dirty="0"/>
              <a:t>しりあい</a:t>
            </a:r>
            <a:r>
              <a:rPr lang="ko-KR" altLang="ko-KR" sz="1400" dirty="0" err="1"/>
              <a:t>를</a:t>
            </a:r>
            <a:r>
              <a:rPr lang="ko-KR" altLang="ko-KR" sz="1400" dirty="0"/>
              <a:t> 만들 수 있었고 </a:t>
            </a:r>
            <a:r>
              <a:rPr lang="en-US" altLang="ko-KR" sz="1400" dirty="0"/>
              <a:t>1</a:t>
            </a:r>
            <a:r>
              <a:rPr lang="ko-KR" altLang="ko-KR" sz="1400" dirty="0"/>
              <a:t>년간의 워킹 홀리데이기간을 마지막까지 지내고 올 수 있었습니다</a:t>
            </a:r>
            <a:r>
              <a:rPr lang="en-US" altLang="ko-KR" sz="1400" dirty="0"/>
              <a:t>.   </a:t>
            </a:r>
            <a:endParaRPr lang="ko-KR" altLang="ko-KR" sz="1400" dirty="0"/>
          </a:p>
          <a:p>
            <a:r>
              <a:rPr lang="ja-JP" altLang="en-US" sz="1400"/>
              <a:t>　　</a:t>
            </a:r>
            <a:r>
              <a:rPr lang="ko-KR" altLang="ko-KR" sz="1400"/>
              <a:t>저는 </a:t>
            </a:r>
            <a:r>
              <a:rPr lang="ko-KR" altLang="ko-KR" sz="1400" dirty="0"/>
              <a:t>이 워킹 홀리데이 경험을 통해 새로운 환경에서 어려움이 있을 때에도 근본적인 문제의 원인을 찾고 해결함으로써 어떤 환경에서도 잘 적응할 수 있도록 성장하였습니다</a:t>
            </a:r>
            <a:r>
              <a:rPr lang="en-US" altLang="ko-KR" sz="1400" dirty="0"/>
              <a:t>. </a:t>
            </a:r>
            <a:endParaRPr lang="ko-KR" altLang="ko-KR" sz="1400" dirty="0"/>
          </a:p>
          <a:p>
            <a:r>
              <a:rPr lang="ko-KR" altLang="ko-KR" sz="1400" dirty="0"/>
              <a:t>빠르게 변화하고 있는 </a:t>
            </a:r>
            <a:r>
              <a:rPr lang="en-US" altLang="ko-KR" sz="1400" dirty="0"/>
              <a:t>IT </a:t>
            </a:r>
            <a:r>
              <a:rPr lang="ko-KR" altLang="ko-KR" sz="1400" dirty="0"/>
              <a:t>업계에는 앞으로도 계속해서 새로운 환경이 조성될 것이고 이에 따라 수많은 오류와 어려움이 발생할 것입니다</a:t>
            </a:r>
            <a:r>
              <a:rPr lang="en-US" altLang="ko-KR" sz="1400" dirty="0"/>
              <a:t>. </a:t>
            </a:r>
            <a:r>
              <a:rPr lang="ko-KR" altLang="ko-KR" sz="1400" dirty="0"/>
              <a:t>저는 이런 성장을 통해 앞으로 계속해서 다가올 새로운 환경에서의 어려움이 있더라도 빠르게 해결하여 적응해 나갈 것이고 극복할 것입니다</a:t>
            </a:r>
            <a:r>
              <a:rPr lang="en-US" altLang="ko-KR" sz="1400" dirty="0"/>
              <a:t>.</a:t>
            </a:r>
            <a:endParaRPr lang="ko-KR" altLang="ko-KR" sz="1400" dirty="0">
              <a:latin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68977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3" y="195231"/>
            <a:ext cx="25888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ko-KR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예시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  <a:latin typeface="+mn-ea"/>
                <a:ea typeface="+mn-ea"/>
              </a:rPr>
              <a:t>인생에서 가장 힘들었던 경험 </a:t>
            </a:r>
            <a:r>
              <a:rPr lang="en-US" altLang="ko-KR" sz="4000" b="1" spc="-150" dirty="0">
                <a:solidFill>
                  <a:srgbClr val="1D314E"/>
                </a:solidFill>
                <a:latin typeface="+mn-ea"/>
                <a:ea typeface="+mn-ea"/>
              </a:rPr>
              <a:t>– </a:t>
            </a:r>
            <a:r>
              <a:rPr lang="ko-KR" altLang="en-US" sz="4000" b="1" spc="-150" dirty="0">
                <a:solidFill>
                  <a:srgbClr val="1D314E"/>
                </a:solidFill>
                <a:latin typeface="+mn-ea"/>
                <a:ea typeface="+mn-ea"/>
              </a:rPr>
              <a:t>예시</a:t>
            </a:r>
            <a:r>
              <a:rPr lang="en-US" altLang="ko-KR" sz="4000" b="1" spc="-150" dirty="0">
                <a:solidFill>
                  <a:srgbClr val="1D314E"/>
                </a:solidFill>
                <a:latin typeface="+mn-ea"/>
                <a:ea typeface="+mn-ea"/>
              </a:rPr>
              <a:t>2</a:t>
            </a:r>
            <a:endParaRPr lang="ko-KR" altLang="en-US" sz="4000" b="1" spc="-150" dirty="0">
              <a:solidFill>
                <a:srgbClr val="1D314E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781" y="1353184"/>
            <a:ext cx="8196044" cy="52629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ko-KR" sz="1600" dirty="0"/>
              <a:t>대학교 </a:t>
            </a:r>
            <a:r>
              <a:rPr lang="en-US" altLang="ko-KR" sz="1600" dirty="0"/>
              <a:t>4</a:t>
            </a:r>
            <a:r>
              <a:rPr lang="ko-KR" altLang="ko-KR" sz="1600" dirty="0"/>
              <a:t>학년 때 네트워크실무 전공수업에서 네트워크 강의에 대한 발표자료를 만드는 것이 가장 힘들었습니다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많은 정보를 효율적으로 취합하여 듣는 상대방이 이해하기 쉽게 발표 자료를 만들어야 했기 때문입니다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r>
              <a:rPr lang="ko-KR" altLang="ko-KR" sz="1600" dirty="0"/>
              <a:t>저는 네트워크 분야의 </a:t>
            </a:r>
            <a:r>
              <a:rPr lang="en-US" altLang="ko-KR" sz="1600" dirty="0"/>
              <a:t>IPv4</a:t>
            </a:r>
            <a:r>
              <a:rPr lang="ko-KR" altLang="ko-KR" sz="1600" dirty="0"/>
              <a:t>와 라우터에 관하여 발표를 담당하게 되었습니다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이 부분은 관련된 정보의 양도 많고 글로 표현해야만 하는 것이 많았습니다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문제는 글로 표현해야 할 것을 어떻게 그림으로 바꾸어 사람들이 한눈에 이해하기 쉽게 만들 것인가에 대한 것 이었습니다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이것을 극복하기 위한 해결책을 </a:t>
            </a:r>
            <a:r>
              <a:rPr lang="en-US" altLang="ko-KR" sz="1600" dirty="0"/>
              <a:t>4</a:t>
            </a:r>
            <a:r>
              <a:rPr lang="ko-KR" altLang="ko-KR" sz="1600" dirty="0"/>
              <a:t>가지로 나누었습니다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r>
              <a:rPr lang="ko-KR" altLang="ko-KR" sz="1600" dirty="0"/>
              <a:t>첫 번째</a:t>
            </a:r>
            <a:r>
              <a:rPr lang="en-US" altLang="ko-KR" sz="1600" dirty="0"/>
              <a:t>, </a:t>
            </a:r>
            <a:r>
              <a:rPr lang="ko-KR" altLang="ko-KR" sz="1600" dirty="0"/>
              <a:t>장문의 글로 표현해야 할 것을 핵심 키워드나 문장으로 간략하게 구성하였습니다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r>
              <a:rPr lang="ko-KR" altLang="ko-KR" sz="1600" dirty="0"/>
              <a:t>두 번째</a:t>
            </a:r>
            <a:r>
              <a:rPr lang="en-US" altLang="ko-KR" sz="1600" dirty="0"/>
              <a:t>, </a:t>
            </a:r>
            <a:r>
              <a:rPr lang="ko-KR" altLang="ko-KR" sz="1600" dirty="0"/>
              <a:t>발표 내용과 관련이 있는 그림과 표는 가져와 간단한 설명과 함께 구성하였습니다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r>
              <a:rPr lang="en-US" altLang="ko-KR" sz="1600" dirty="0"/>
              <a:t>IP</a:t>
            </a:r>
            <a:r>
              <a:rPr lang="ko-KR" altLang="ko-KR" sz="1600" dirty="0"/>
              <a:t>주소와 사설 </a:t>
            </a:r>
            <a:r>
              <a:rPr lang="en-US" altLang="ko-KR" sz="1600" dirty="0"/>
              <a:t>IP</a:t>
            </a:r>
            <a:r>
              <a:rPr lang="ko-KR" altLang="ko-KR" sz="1600" dirty="0"/>
              <a:t>주소</a:t>
            </a:r>
            <a:r>
              <a:rPr lang="en-US" altLang="ko-KR" sz="1600" dirty="0"/>
              <a:t>, Ipv4</a:t>
            </a:r>
            <a:r>
              <a:rPr lang="ko-KR" altLang="ko-KR" sz="1600" dirty="0"/>
              <a:t>의 클래스 구조와 </a:t>
            </a:r>
            <a:r>
              <a:rPr lang="ko-KR" altLang="ko-KR" sz="1600" dirty="0" err="1"/>
              <a:t>서브넷</a:t>
            </a:r>
            <a:r>
              <a:rPr lang="ko-KR" altLang="ko-KR" sz="1600" dirty="0"/>
              <a:t> 구조</a:t>
            </a:r>
            <a:r>
              <a:rPr lang="en-US" altLang="ko-KR" sz="1600" dirty="0"/>
              <a:t>, </a:t>
            </a:r>
            <a:r>
              <a:rPr lang="ko-KR" altLang="ko-KR" sz="1600" dirty="0"/>
              <a:t>마스크는 그림과 표를 간단한 설명과 함께 발표자료에 추가하였습니다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r>
              <a:rPr lang="ko-KR" altLang="ko-KR" sz="1600" dirty="0"/>
              <a:t>세 번째</a:t>
            </a:r>
            <a:r>
              <a:rPr lang="en-US" altLang="ko-KR" sz="1600" dirty="0"/>
              <a:t>, </a:t>
            </a:r>
            <a:r>
              <a:rPr lang="ko-KR" altLang="ko-KR" sz="1600" dirty="0"/>
              <a:t>발표내용과 관련된 그림과 표가 없는 경우 쉽게 설명 할 수 있게 자신이 </a:t>
            </a:r>
            <a:r>
              <a:rPr lang="ko-KR" altLang="ko-KR" sz="1600" dirty="0" err="1"/>
              <a:t>그림판으로</a:t>
            </a:r>
            <a:r>
              <a:rPr lang="ko-KR" altLang="ko-KR" sz="1600" dirty="0"/>
              <a:t> 구성도를 그려 발표자료에 추가하였습니다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r>
              <a:rPr lang="ko-KR" altLang="ko-KR" sz="1600" dirty="0"/>
              <a:t>네 번째</a:t>
            </a:r>
            <a:r>
              <a:rPr lang="en-US" altLang="ko-KR" sz="1600" dirty="0"/>
              <a:t>, Gateway</a:t>
            </a:r>
            <a:r>
              <a:rPr lang="ko-KR" altLang="ko-KR" sz="1600" dirty="0"/>
              <a:t>를 설정하거나 </a:t>
            </a:r>
            <a:r>
              <a:rPr lang="en-US" altLang="ko-KR" sz="1600" dirty="0"/>
              <a:t>ping </a:t>
            </a:r>
            <a:r>
              <a:rPr lang="ko-KR" altLang="ko-KR" sz="1600" dirty="0"/>
              <a:t>네트워크 명령을 입력하여 </a:t>
            </a:r>
            <a:r>
              <a:rPr lang="en-US" altLang="ko-KR" sz="1600" dirty="0"/>
              <a:t>TTL</a:t>
            </a:r>
            <a:r>
              <a:rPr lang="ko-KR" altLang="ko-KR" sz="1600" dirty="0"/>
              <a:t>값을 이용하여 </a:t>
            </a:r>
            <a:r>
              <a:rPr lang="en-US" altLang="ko-KR" sz="1600" dirty="0"/>
              <a:t>Packet</a:t>
            </a:r>
            <a:r>
              <a:rPr lang="ko-KR" altLang="ko-KR" sz="1600" dirty="0"/>
              <a:t>이 중계되는 과정들은 발표를 할 때 직접 시연을 하였</a:t>
            </a:r>
            <a:r>
              <a:rPr lang="ko-KR" altLang="en-US" sz="1600" dirty="0"/>
              <a:t>고</a:t>
            </a:r>
            <a:r>
              <a:rPr lang="en-US" altLang="ko-KR" sz="1600" dirty="0"/>
              <a:t>, </a:t>
            </a:r>
            <a:r>
              <a:rPr lang="ko-KR" altLang="ko-KR" sz="1600" dirty="0"/>
              <a:t>이러한 해결책</a:t>
            </a:r>
            <a:r>
              <a:rPr lang="ko-KR" altLang="en-US" sz="1600" dirty="0"/>
              <a:t>으로</a:t>
            </a:r>
            <a:r>
              <a:rPr lang="ko-KR" altLang="ko-KR" sz="1600" dirty="0"/>
              <a:t> 발표를 성공적으로 끝마칠 수 있었습니다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r>
              <a:rPr lang="ko-KR" altLang="ko-KR" sz="1600" dirty="0"/>
              <a:t>저는 이 경험을 통해 자신이 전달하려고 하는 것과 주장하는 바를 효율적으로 전달할 수 있는 능력을 키울 수 있었습니다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앞으로도 이 경험을 활용하여 자신의 의견과 생각</a:t>
            </a:r>
            <a:r>
              <a:rPr lang="en-US" altLang="ko-KR" sz="1600" dirty="0"/>
              <a:t>, </a:t>
            </a:r>
            <a:r>
              <a:rPr lang="ko-KR" altLang="ko-KR" sz="1600" dirty="0"/>
              <a:t>전달하는 내용을 상대방이 이해하기 쉽게 만들어 나갈 수 있을 것이라 생각합니다</a:t>
            </a:r>
            <a:r>
              <a:rPr lang="en-US" altLang="ko-KR" sz="1600" dirty="0"/>
              <a:t>.</a:t>
            </a:r>
            <a:endParaRPr lang="ko-KR" altLang="ko-KR" sz="1600" dirty="0">
              <a:latin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39693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3" y="195231"/>
            <a:ext cx="25888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ko-KR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예시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  <a:latin typeface="+mn-ea"/>
                <a:ea typeface="+mn-ea"/>
              </a:rPr>
              <a:t>인생에서 가장 힘들었던 경험 </a:t>
            </a:r>
            <a:r>
              <a:rPr lang="en-US" altLang="ko-KR" sz="4000" b="1" spc="-150" dirty="0">
                <a:solidFill>
                  <a:srgbClr val="1D314E"/>
                </a:solidFill>
                <a:latin typeface="+mn-ea"/>
                <a:ea typeface="+mn-ea"/>
              </a:rPr>
              <a:t>– </a:t>
            </a:r>
            <a:r>
              <a:rPr lang="ko-KR" altLang="en-US" sz="4000" b="1" spc="-150" dirty="0">
                <a:solidFill>
                  <a:srgbClr val="1D314E"/>
                </a:solidFill>
                <a:latin typeface="+mn-ea"/>
                <a:ea typeface="+mn-ea"/>
              </a:rPr>
              <a:t>예시</a:t>
            </a:r>
            <a:r>
              <a:rPr lang="en-US" altLang="ko-KR" sz="4000" b="1" spc="-150" dirty="0">
                <a:solidFill>
                  <a:srgbClr val="1D314E"/>
                </a:solidFill>
                <a:latin typeface="+mn-ea"/>
                <a:ea typeface="+mn-ea"/>
              </a:rPr>
              <a:t>3</a:t>
            </a:r>
            <a:endParaRPr lang="ko-KR" altLang="en-US" sz="4000" b="1" spc="-150" dirty="0">
              <a:solidFill>
                <a:srgbClr val="1D314E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781" y="1353184"/>
            <a:ext cx="8196044" cy="52629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제가 </a:t>
            </a:r>
            <a:r>
              <a:rPr lang="ko-KR" altLang="ko-KR" sz="1600" dirty="0"/>
              <a:t>가장 해결하기 힘들었던 </a:t>
            </a:r>
            <a:r>
              <a:rPr lang="ko-KR" altLang="en-US" sz="1600" dirty="0"/>
              <a:t>경험</a:t>
            </a:r>
            <a:r>
              <a:rPr lang="ko-KR" altLang="ko-KR" sz="1600" dirty="0"/>
              <a:t>은 외부요인으로 인해 상황을 통제할 수 없었던 것이었습니다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제가 맡은 책임을 벗어나는 문제를 원활하게 해결해 나가기가 어려웠기 때문입니다</a:t>
            </a:r>
            <a:r>
              <a:rPr lang="en-US" altLang="ko-KR" sz="1600" dirty="0"/>
              <a:t>. </a:t>
            </a:r>
            <a:endParaRPr lang="ko-KR" altLang="ko-KR" sz="1600" dirty="0"/>
          </a:p>
          <a:p>
            <a:r>
              <a:rPr lang="ko-KR" altLang="ko-KR" sz="1600" dirty="0"/>
              <a:t>대학 </a:t>
            </a:r>
            <a:r>
              <a:rPr lang="en-US" altLang="ko-KR" sz="1600" dirty="0"/>
              <a:t>1</a:t>
            </a:r>
            <a:r>
              <a:rPr lang="ko-KR" altLang="ko-KR" sz="1600" dirty="0"/>
              <a:t>학년</a:t>
            </a:r>
            <a:r>
              <a:rPr lang="en-US" altLang="ko-KR" sz="1600" dirty="0"/>
              <a:t> </a:t>
            </a:r>
            <a:r>
              <a:rPr lang="ko-KR" altLang="en-US" sz="1600" dirty="0"/>
              <a:t>시기</a:t>
            </a:r>
            <a:r>
              <a:rPr lang="en-US" altLang="ko-KR" sz="1600" dirty="0"/>
              <a:t>, </a:t>
            </a:r>
            <a:r>
              <a:rPr lang="ko-KR" altLang="ko-KR" sz="1600" dirty="0"/>
              <a:t>아르바이트 도중 손님이 술에 취해 가게 안에서 난동을 피운 적이 있었습니다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취객은 남성 한 명과 여성 네 명 총 다섯 명이었고</a:t>
            </a:r>
            <a:r>
              <a:rPr lang="en-US" altLang="ko-KR" sz="1600" dirty="0"/>
              <a:t>, </a:t>
            </a:r>
            <a:r>
              <a:rPr lang="ko-KR" altLang="ko-KR" sz="1600" dirty="0"/>
              <a:t>사장님도 퇴근하신 늦은 시간이었습니다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취객들은 뚜껑을 딴 술을 마시지 않았다며 환불해달라고 요구하고 있었습니다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상황을 직접적으로 해결해 줄 상사도 없는 채 손님이 실제 위협을 가할 가능성이 있는 상황에서 무척 두려움을 느꼈고 당황했습니다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r>
              <a:rPr lang="ko-KR" altLang="ko-KR" sz="1600" dirty="0"/>
              <a:t>하지만 가게에는 전부 저 같은 아르바이트생뿐이었기 때문에</a:t>
            </a:r>
            <a:r>
              <a:rPr lang="en-US" altLang="ko-KR" sz="1600" dirty="0"/>
              <a:t>, </a:t>
            </a:r>
            <a:r>
              <a:rPr lang="ko-KR" altLang="ko-KR" sz="1600" dirty="0"/>
              <a:t>우선 침착하게 대응하기로 생각했습니다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저는 우선 취객들에게 가게의 매뉴얼대로 상황을 자세히 안내했습니다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하지만 취객들은 요지부동이었고 계속해서 저에게 빈 술병을 들이밀며 환불해달라고 요구를 했습니다</a:t>
            </a:r>
            <a:r>
              <a:rPr lang="en-US" altLang="ko-KR" sz="1600" dirty="0"/>
              <a:t>. </a:t>
            </a:r>
            <a:endParaRPr lang="ko-KR" altLang="ko-KR" sz="1600" dirty="0"/>
          </a:p>
          <a:p>
            <a:r>
              <a:rPr lang="ko-KR" altLang="ko-KR" sz="1600" dirty="0"/>
              <a:t>재차 환불이 불가능하다는 말과 상황을 설명하자 가만히 이야기를 듣고 있던 남성 취객이 자리에서 일어나더니 빈 술병을 바닥에 던져 깨뜨렸고 순식간에 가게는 아수라장이 되었습니다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순간적으로 매우 당황했지만</a:t>
            </a:r>
            <a:r>
              <a:rPr lang="en-US" altLang="ko-KR" sz="1600" dirty="0"/>
              <a:t>, </a:t>
            </a:r>
            <a:r>
              <a:rPr lang="ko-KR" altLang="ko-KR" sz="1600" dirty="0"/>
              <a:t>저는 동요하는 티를 내지 않은 채 상사를 호출하겠다 안내했습니다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그렇게 취객들을 계속해서 응대하고 있자 곧 사장님께서 오셨습니다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저는 사장님께 취객들을 맡기고 취객들이 어지른 현장을 정리하면서 다른 </a:t>
            </a:r>
            <a:r>
              <a:rPr lang="ko-KR" altLang="ko-KR" sz="1600" dirty="0" err="1"/>
              <a:t>손님분들께</a:t>
            </a:r>
            <a:r>
              <a:rPr lang="ko-KR" altLang="ko-KR" sz="1600" dirty="0"/>
              <a:t> 찾아다니며 사과와 짧은 상황설명을 드리고 무사히 일을 마무리할 수 있었습니다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r>
              <a:rPr lang="ko-KR" altLang="ko-KR" sz="1600" dirty="0"/>
              <a:t>이와 같은 경험을 통해 저는 예기치 못한 변수나 상황이 닥쳤을 경우</a:t>
            </a:r>
            <a:r>
              <a:rPr lang="en-US" altLang="ko-KR" sz="1600" dirty="0"/>
              <a:t>, </a:t>
            </a:r>
            <a:r>
              <a:rPr lang="ko-KR" altLang="ko-KR" sz="1600" dirty="0"/>
              <a:t>당황하지 않고 침착하게 상황을 정리할 수 있는 능력을 배울 수 있었습니다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저는 이를 활용하여 </a:t>
            </a:r>
            <a:r>
              <a:rPr lang="ko-KR" altLang="en-US" sz="1600" dirty="0"/>
              <a:t>어떠한 상황이 발생하더라도 </a:t>
            </a:r>
            <a:r>
              <a:rPr lang="ko-KR" altLang="ko-KR" sz="1600" dirty="0"/>
              <a:t>문제를 똑바로 직시하고 수습</a:t>
            </a:r>
            <a:r>
              <a:rPr lang="ko-KR" altLang="en-US" sz="1600" dirty="0"/>
              <a:t>해 나갈</a:t>
            </a:r>
            <a:r>
              <a:rPr lang="ko-KR" altLang="ko-KR" sz="1600" dirty="0"/>
              <a:t> 수 있을 것입니다</a:t>
            </a:r>
            <a:r>
              <a:rPr lang="en-US" altLang="ko-KR" sz="1600" dirty="0"/>
              <a:t>.</a:t>
            </a:r>
            <a:endParaRPr lang="ko-KR" altLang="ko-KR" sz="1600" dirty="0">
              <a:latin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21773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3" y="195231"/>
            <a:ext cx="25888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ko-KR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예시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  <a:latin typeface="+mn-ea"/>
                <a:ea typeface="+mn-ea"/>
              </a:rPr>
              <a:t>인생에서 가장 힘들었던 경험 </a:t>
            </a:r>
            <a:r>
              <a:rPr lang="en-US" altLang="ko-KR" sz="4000" b="1" spc="-150" dirty="0">
                <a:solidFill>
                  <a:srgbClr val="1D314E"/>
                </a:solidFill>
                <a:latin typeface="+mn-ea"/>
                <a:ea typeface="+mn-ea"/>
              </a:rPr>
              <a:t>– </a:t>
            </a:r>
            <a:r>
              <a:rPr lang="ko-KR" altLang="en-US" sz="4000" b="1" spc="-150" dirty="0">
                <a:solidFill>
                  <a:srgbClr val="1D314E"/>
                </a:solidFill>
                <a:latin typeface="+mn-ea"/>
                <a:ea typeface="+mn-ea"/>
              </a:rPr>
              <a:t>예시</a:t>
            </a:r>
            <a:r>
              <a:rPr lang="en-US" altLang="ko-KR" sz="4000" b="1" spc="-150" dirty="0">
                <a:solidFill>
                  <a:srgbClr val="1D314E"/>
                </a:solidFill>
                <a:latin typeface="+mn-ea"/>
                <a:ea typeface="+mn-ea"/>
              </a:rPr>
              <a:t>4</a:t>
            </a:r>
            <a:endParaRPr lang="ko-KR" altLang="en-US" sz="4000" b="1" spc="-150" dirty="0">
              <a:solidFill>
                <a:srgbClr val="1D314E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781" y="1353184"/>
            <a:ext cx="8196044" cy="51013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ko-KR" sz="1550" dirty="0"/>
              <a:t>제가 가장 해결하기 힘들었던 것은 종합 프로젝트 활동 경험입니다</a:t>
            </a:r>
            <a:r>
              <a:rPr lang="en-US" altLang="ko-KR" sz="1550" dirty="0"/>
              <a:t>. </a:t>
            </a:r>
            <a:r>
              <a:rPr lang="ko-KR" altLang="ko-KR" sz="1550" dirty="0"/>
              <a:t>종합 프로젝트는 대학 마지막 학년을 마무리하는 과제임과 동시에</a:t>
            </a:r>
            <a:r>
              <a:rPr lang="en-US" altLang="ko-KR" sz="1550" dirty="0"/>
              <a:t>, </a:t>
            </a:r>
            <a:r>
              <a:rPr lang="ko-KR" altLang="ko-KR" sz="1550" dirty="0"/>
              <a:t>지금까지 배워왔던 지식과 경험을 전반적으로 활용해야 하는 힘든 작업이었습니다</a:t>
            </a:r>
            <a:r>
              <a:rPr lang="en-US" altLang="ko-KR" sz="1550" dirty="0"/>
              <a:t>. </a:t>
            </a:r>
            <a:r>
              <a:rPr lang="ko-KR" altLang="ko-KR" sz="1550" dirty="0"/>
              <a:t>저는 이러한 어려운 문제를 해결하기 위해 세가지 노력을 했습니다</a:t>
            </a:r>
            <a:r>
              <a:rPr lang="en-US" altLang="ko-KR" sz="1550" dirty="0"/>
              <a:t>.</a:t>
            </a:r>
            <a:br>
              <a:rPr lang="en-US" altLang="ko-KR" sz="1550" dirty="0"/>
            </a:br>
            <a:r>
              <a:rPr lang="ko-KR" altLang="ko-KR" sz="1550" dirty="0"/>
              <a:t>첫째</a:t>
            </a:r>
            <a:r>
              <a:rPr lang="en-US" altLang="ko-KR" sz="1550" dirty="0"/>
              <a:t>, </a:t>
            </a:r>
            <a:r>
              <a:rPr lang="ko-KR" altLang="ko-KR" sz="1550" dirty="0"/>
              <a:t>프로젝트의 주제 선정에 중추적인 역할을 했습니다</a:t>
            </a:r>
            <a:r>
              <a:rPr lang="en-US" altLang="ko-KR" sz="1550" dirty="0"/>
              <a:t>. </a:t>
            </a:r>
            <a:r>
              <a:rPr lang="ko-KR" altLang="ko-KR" sz="1550" dirty="0"/>
              <a:t>팀원과의 토의를 통해서 프로젝트의 주제를 선정하는 것은 쉬운 과제가 아니었습니다</a:t>
            </a:r>
            <a:r>
              <a:rPr lang="en-US" altLang="ko-KR" sz="1550" dirty="0"/>
              <a:t>. </a:t>
            </a:r>
            <a:r>
              <a:rPr lang="ko-KR" altLang="ko-KR" sz="1550" dirty="0"/>
              <a:t>충분히 완성 가능한지</a:t>
            </a:r>
            <a:r>
              <a:rPr lang="en-US" altLang="ko-KR" sz="1550" dirty="0"/>
              <a:t>, </a:t>
            </a:r>
            <a:r>
              <a:rPr lang="ko-KR" altLang="ko-KR" sz="1550" dirty="0"/>
              <a:t>팀원들의 역량에 문제가 없는 난이도인지</a:t>
            </a:r>
            <a:r>
              <a:rPr lang="en-US" altLang="ko-KR" sz="1550" dirty="0"/>
              <a:t>, </a:t>
            </a:r>
            <a:r>
              <a:rPr lang="ko-KR" altLang="ko-KR" sz="1550" dirty="0"/>
              <a:t>활용가치가 뛰어난 소재인지 모두 고려해야 하는 어려운 입장에 있었습니다</a:t>
            </a:r>
            <a:r>
              <a:rPr lang="en-US" altLang="ko-KR" sz="1550" dirty="0"/>
              <a:t>. </a:t>
            </a:r>
            <a:r>
              <a:rPr lang="ko-KR" altLang="ko-KR" sz="1550" dirty="0"/>
              <a:t>그래서 저는 </a:t>
            </a:r>
            <a:r>
              <a:rPr lang="ko-KR" altLang="ko-KR" sz="1550" dirty="0" err="1"/>
              <a:t>과학서적과</a:t>
            </a:r>
            <a:r>
              <a:rPr lang="ko-KR" altLang="ko-KR" sz="1550" dirty="0"/>
              <a:t> 논문</a:t>
            </a:r>
            <a:r>
              <a:rPr lang="en-US" altLang="ko-KR" sz="1550" dirty="0"/>
              <a:t>, </a:t>
            </a:r>
            <a:r>
              <a:rPr lang="ko-KR" altLang="ko-KR" sz="1550" dirty="0"/>
              <a:t>시장조사를 통해서 기존 상품들과 차별화되어 비슷한 사례조차 존재하지 않은 아이디어를 주제로 선정할 수 있었습니다</a:t>
            </a:r>
            <a:r>
              <a:rPr lang="en-US" altLang="ko-KR" sz="1550" dirty="0"/>
              <a:t>.</a:t>
            </a:r>
            <a:br>
              <a:rPr lang="en-US" altLang="ko-KR" sz="1550" dirty="0"/>
            </a:br>
            <a:r>
              <a:rPr lang="ko-KR" altLang="ko-KR" sz="1550" dirty="0"/>
              <a:t>둘째</a:t>
            </a:r>
            <a:r>
              <a:rPr lang="en-US" altLang="ko-KR" sz="1550" dirty="0"/>
              <a:t>, </a:t>
            </a:r>
            <a:r>
              <a:rPr lang="ko-KR" altLang="ko-KR" sz="1550" dirty="0"/>
              <a:t>프로젝트에 필요한 여러 문서 작업을 주도했습니다</a:t>
            </a:r>
            <a:r>
              <a:rPr lang="en-US" altLang="ko-KR" sz="1550" dirty="0"/>
              <a:t>. </a:t>
            </a:r>
            <a:r>
              <a:rPr lang="ko-KR" altLang="ko-KR" sz="1550" dirty="0"/>
              <a:t>프로젝트를 수행하기 위해서는 결과물을 만들어 내야하는 것뿐만 아니라 요구사항명세서</a:t>
            </a:r>
            <a:r>
              <a:rPr lang="en-US" altLang="ko-KR" sz="1550" dirty="0"/>
              <a:t>, </a:t>
            </a:r>
            <a:r>
              <a:rPr lang="ko-KR" altLang="ko-KR" sz="1550" dirty="0" err="1"/>
              <a:t>상세설계서</a:t>
            </a:r>
            <a:r>
              <a:rPr lang="en-US" altLang="ko-KR" sz="1550" dirty="0"/>
              <a:t>, </a:t>
            </a:r>
            <a:r>
              <a:rPr lang="ko-KR" altLang="ko-KR" sz="1550" dirty="0"/>
              <a:t>논문과 발표자료 등 프로젝트 전반에 걸친 모든 내용을 형식에 맞춰 작성하는 것에 어려움이 따랐습니다</a:t>
            </a:r>
            <a:r>
              <a:rPr lang="en-US" altLang="ko-KR" sz="1550" dirty="0"/>
              <a:t>. </a:t>
            </a:r>
            <a:r>
              <a:rPr lang="ko-KR" altLang="ko-KR" sz="1550" dirty="0"/>
              <a:t>그렇지만 팀장으로서 팀원들과 함께 시간을 들여 문서 완성에 매진하였습니다</a:t>
            </a:r>
            <a:r>
              <a:rPr lang="en-US" altLang="ko-KR" sz="1550" dirty="0"/>
              <a:t>. </a:t>
            </a:r>
            <a:r>
              <a:rPr lang="ko-KR" altLang="ko-KR" sz="1550" dirty="0"/>
              <a:t>그렇기에 프로젝트 외적으로 필요한 문서들을 완성할 수 있었습니다</a:t>
            </a:r>
            <a:r>
              <a:rPr lang="en-US" altLang="ko-KR" sz="1550" dirty="0"/>
              <a:t>.</a:t>
            </a:r>
            <a:br>
              <a:rPr lang="en-US" altLang="ko-KR" sz="1550" dirty="0"/>
            </a:br>
            <a:r>
              <a:rPr lang="ko-KR" altLang="ko-KR" sz="1550" dirty="0"/>
              <a:t>셋째</a:t>
            </a:r>
            <a:r>
              <a:rPr lang="en-US" altLang="ko-KR" sz="1550" dirty="0"/>
              <a:t>, </a:t>
            </a:r>
            <a:r>
              <a:rPr lang="ko-KR" altLang="ko-KR" sz="1550" dirty="0"/>
              <a:t>기술적인 개발 역할을 착실히 수행했습니다</a:t>
            </a:r>
            <a:r>
              <a:rPr lang="en-US" altLang="ko-KR" sz="1550" dirty="0"/>
              <a:t>. </a:t>
            </a:r>
            <a:r>
              <a:rPr lang="ko-KR" altLang="ko-KR" sz="1550" dirty="0"/>
              <a:t>프로젝트를 진행하면서</a:t>
            </a:r>
            <a:r>
              <a:rPr lang="en-US" altLang="ko-KR" sz="1550" dirty="0"/>
              <a:t>, </a:t>
            </a:r>
            <a:r>
              <a:rPr lang="ko-KR" altLang="ko-KR" sz="1550" dirty="0"/>
              <a:t>누구도 시도하지 않았던 주제였기 때문에 선행 사례에서 참고 가능한 </a:t>
            </a:r>
            <a:r>
              <a:rPr lang="ko-KR" altLang="ko-KR" sz="1550" dirty="0" err="1"/>
              <a:t>기술내용이</a:t>
            </a:r>
            <a:r>
              <a:rPr lang="ko-KR" altLang="ko-KR" sz="1550" dirty="0"/>
              <a:t> 없어 개발에 난항이 예상되었습니다</a:t>
            </a:r>
            <a:r>
              <a:rPr lang="en-US" altLang="ko-KR" sz="1550" dirty="0"/>
              <a:t>. </a:t>
            </a:r>
            <a:r>
              <a:rPr lang="ko-KR" altLang="ko-KR" sz="1550" dirty="0"/>
              <a:t>그렇기에 필요 기술 내용들을 선별하고</a:t>
            </a:r>
            <a:r>
              <a:rPr lang="en-US" altLang="ko-KR" sz="1550" dirty="0"/>
              <a:t>, </a:t>
            </a:r>
            <a:r>
              <a:rPr lang="ko-KR" altLang="ko-KR" sz="1550" dirty="0"/>
              <a:t>정보를 얻으며 기술 개발에 힘을 썼습니다</a:t>
            </a:r>
            <a:r>
              <a:rPr lang="en-US" altLang="ko-KR" sz="1550" dirty="0"/>
              <a:t>. </a:t>
            </a:r>
            <a:r>
              <a:rPr lang="ko-KR" altLang="ko-KR" sz="1550" dirty="0"/>
              <a:t>결국 저는 프로젝트에 필요한 핵심 기술들을 완성할 수 있었습니다</a:t>
            </a:r>
            <a:r>
              <a:rPr lang="en-US" altLang="ko-KR" sz="1550" dirty="0"/>
              <a:t>.</a:t>
            </a:r>
            <a:endParaRPr lang="ko-KR" altLang="ko-KR" sz="1550" dirty="0"/>
          </a:p>
          <a:p>
            <a:r>
              <a:rPr lang="ko-KR" altLang="ko-KR" sz="1550" dirty="0"/>
              <a:t>저는 이를 통해 어플리케이션 개발과 관련된 전체적인 프로세스 경험과 전공을 통해 배운 것들을 되돌아보고 정리하는 경험을 하였습니다</a:t>
            </a:r>
            <a:r>
              <a:rPr lang="en-US" altLang="ko-KR" sz="1550" dirty="0"/>
              <a:t>. </a:t>
            </a:r>
            <a:r>
              <a:rPr lang="ko-KR" altLang="ko-KR" sz="1550" dirty="0"/>
              <a:t>저는 이러한 경험을 살려 현장에서도 더 빨리 적응하며</a:t>
            </a:r>
            <a:r>
              <a:rPr lang="en-US" altLang="ko-KR" sz="1550" dirty="0"/>
              <a:t>, </a:t>
            </a:r>
            <a:r>
              <a:rPr lang="ko-KR" altLang="ko-KR" sz="1550" dirty="0"/>
              <a:t>제 지식을 활용해 나갈 수 있을 것이라 생각합니다</a:t>
            </a:r>
            <a:r>
              <a:rPr lang="en-US" altLang="ko-KR" sz="1550" dirty="0"/>
              <a:t>.</a:t>
            </a:r>
            <a:endParaRPr lang="ko-KR" altLang="ko-KR" sz="1550" dirty="0">
              <a:latin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29215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8250006" cy="1969017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5400" b="1" spc="-250" dirty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Entry Sheet </a:t>
            </a:r>
            <a:r>
              <a:rPr lang="en-US" altLang="ko-KR" sz="5400" b="1" spc="-250" dirty="0" err="1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Thema</a:t>
            </a:r>
            <a:r>
              <a:rPr lang="ko-KR" altLang="en-US" sz="5400" b="1" spc="-250" dirty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5400" b="1" spc="-250" dirty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8</a:t>
            </a:r>
            <a:br>
              <a:rPr lang="en-US" altLang="ko-KR" sz="5400" b="1" spc="-250" dirty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</a:br>
            <a:r>
              <a:rPr lang="en-US" altLang="ko-KR" sz="4000" b="1" spc="-250" dirty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- </a:t>
            </a:r>
            <a:r>
              <a:rPr lang="ko-KR" altLang="en-US" sz="4000" b="1" spc="-250" dirty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장점 </a:t>
            </a:r>
            <a:r>
              <a:rPr lang="en-US" altLang="ko-KR" sz="4000" b="1" spc="-250" dirty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3</a:t>
            </a:r>
            <a:r>
              <a:rPr lang="ko-KR" altLang="en-US" sz="4000" b="1" spc="-250" dirty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가지 및 에피소드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㈜ 글로벌터치코리아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926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3" y="195231"/>
            <a:ext cx="25888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ko-KR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장점에 대한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질문 배경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en-US" altLang="ko-KR" sz="4000" b="1" spc="-150" dirty="0">
                <a:solidFill>
                  <a:srgbClr val="1D314E"/>
                </a:solidFill>
                <a:latin typeface="+mn-ea"/>
                <a:ea typeface="+mn-ea"/>
              </a:rPr>
              <a:t>WHY ?</a:t>
            </a:r>
            <a:endParaRPr lang="ko-KR" altLang="en-US" sz="4000" b="1" spc="-150" dirty="0">
              <a:solidFill>
                <a:srgbClr val="1D314E"/>
              </a:solidFill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7229" y="1266737"/>
            <a:ext cx="6568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/>
              <a:t>면접관의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Check Point</a:t>
            </a:r>
            <a:endParaRPr lang="ko-KR" alt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89962" y="1972810"/>
            <a:ext cx="7833919" cy="749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어필하는 장점은 회사에 어떠한 이익이 되는가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791361" y="2683560"/>
            <a:ext cx="7895552" cy="749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/>
            </a:lvl1pPr>
          </a:lstStyle>
          <a:p>
            <a:r>
              <a:rPr lang="en-US" altLang="ko-KR" dirty="0"/>
              <a:t>2. </a:t>
            </a:r>
            <a:r>
              <a:rPr lang="ko-KR" altLang="en-US" dirty="0"/>
              <a:t>그 장점은 향후 어떻게 활용할 수 있을 것인가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92758" y="3380686"/>
            <a:ext cx="8066015" cy="749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/>
            </a:lvl1pPr>
          </a:lstStyle>
          <a:p>
            <a:r>
              <a:rPr lang="en-US" altLang="ko-KR" dirty="0"/>
              <a:t>3. </a:t>
            </a:r>
            <a:r>
              <a:rPr lang="ko-KR" altLang="en-US" dirty="0"/>
              <a:t>지원자가 어필하는 장점은 어떻게 검증할 수 있는가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85768" y="4091436"/>
            <a:ext cx="7712280" cy="749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/>
            </a:lvl1pPr>
          </a:lstStyle>
          <a:p>
            <a:r>
              <a:rPr lang="en-US" altLang="ko-KR" dirty="0"/>
              <a:t>4. </a:t>
            </a:r>
            <a:r>
              <a:rPr lang="ko-KR" altLang="en-US" dirty="0"/>
              <a:t>지원자의 장점은 회사의 인재상에 부합하는가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87165" y="4788561"/>
            <a:ext cx="7836715" cy="749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/>
            </a:lvl1pPr>
          </a:lstStyle>
          <a:p>
            <a:r>
              <a:rPr lang="en-US" altLang="ko-KR" dirty="0"/>
              <a:t>5. </a:t>
            </a:r>
            <a:r>
              <a:rPr lang="ko-KR" altLang="en-US" dirty="0"/>
              <a:t>어필한 장점 외의 다른 장점은 무엇이 있는가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94156" y="5508395"/>
            <a:ext cx="7485777" cy="749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/>
            </a:lvl1pPr>
          </a:lstStyle>
          <a:p>
            <a:r>
              <a:rPr lang="en-US" altLang="ko-KR" dirty="0"/>
              <a:t>6. </a:t>
            </a:r>
            <a:r>
              <a:rPr lang="ko-KR" altLang="en-US" dirty="0"/>
              <a:t>지원자는 자신에 대해 얼마나 파악하고 있는가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91514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3" y="195231"/>
            <a:ext cx="25888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ko-KR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장점에 대한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질문 배경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en-US" altLang="ko-KR" sz="4000" b="1" spc="-150" dirty="0">
                <a:solidFill>
                  <a:srgbClr val="1D314E"/>
                </a:solidFill>
                <a:latin typeface="+mn-ea"/>
                <a:ea typeface="+mn-ea"/>
              </a:rPr>
              <a:t>WHY ?</a:t>
            </a:r>
            <a:endParaRPr lang="ko-KR" altLang="en-US" sz="4000" b="1" spc="-150" dirty="0">
              <a:solidFill>
                <a:srgbClr val="1D314E"/>
              </a:solidFill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5405" y="1536583"/>
            <a:ext cx="6568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지원자의 </a:t>
            </a:r>
            <a:r>
              <a:rPr lang="en-US" altLang="ko-KR" sz="2800" b="1" dirty="0"/>
              <a:t>Check Point</a:t>
            </a:r>
            <a:endParaRPr lang="ko-KR" altLang="en-US" sz="28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41026" y="2435603"/>
            <a:ext cx="7270459" cy="981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장점을 어필하는 목적이 무엇인가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42425" y="3365944"/>
            <a:ext cx="6568580" cy="981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/>
            </a:lvl1pPr>
          </a:lstStyle>
          <a:p>
            <a:r>
              <a:rPr lang="en-US" altLang="ko-KR" dirty="0"/>
              <a:t>2. </a:t>
            </a:r>
            <a:r>
              <a:rPr lang="ko-KR" altLang="en-US" dirty="0"/>
              <a:t>목적에 가장 적합한 에피소드는</a:t>
            </a:r>
            <a:r>
              <a:rPr lang="en-US" altLang="ko-KR" dirty="0"/>
              <a:t>?  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43821" y="4278451"/>
            <a:ext cx="8073007" cy="981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/>
            </a:lvl1pPr>
          </a:lstStyle>
          <a:p>
            <a:r>
              <a:rPr lang="en-US" altLang="ko-KR" dirty="0"/>
              <a:t>3. </a:t>
            </a:r>
            <a:r>
              <a:rPr lang="ko-KR" altLang="en-US" dirty="0"/>
              <a:t>자신의 장점은 향후에 어떻게 활용할 수 있는가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7329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3" y="195231"/>
            <a:ext cx="25888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ko-KR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작성시 유의사항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  <a:latin typeface="+mn-ea"/>
                <a:ea typeface="+mn-ea"/>
              </a:rPr>
              <a:t>유의 사항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4007" y="1812022"/>
            <a:ext cx="6568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1. </a:t>
            </a:r>
            <a:r>
              <a:rPr lang="ko-KR" altLang="en-US" sz="2800" dirty="0"/>
              <a:t>자신의 장점을 구체적으로 표현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05405" y="2425817"/>
            <a:ext cx="6568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2. </a:t>
            </a:r>
            <a:r>
              <a:rPr lang="ko-KR" altLang="en-US" sz="2800" dirty="0"/>
              <a:t>장점에 대한 생각과 에피소드 기술</a:t>
            </a:r>
            <a:r>
              <a:rPr lang="en-US" altLang="ko-KR" sz="2800" dirty="0"/>
              <a:t>  </a:t>
            </a:r>
            <a:endParaRPr lang="ko-KR" alt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606803" y="3039612"/>
            <a:ext cx="6568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3. 30</a:t>
            </a:r>
            <a:r>
              <a:rPr lang="ko-KR" altLang="en-US" sz="2800" dirty="0"/>
              <a:t>초 </a:t>
            </a:r>
            <a:r>
              <a:rPr lang="en-US" altLang="ko-KR" sz="2800" dirty="0"/>
              <a:t>~ 1</a:t>
            </a:r>
            <a:r>
              <a:rPr lang="ko-KR" altLang="en-US" sz="2800" dirty="0"/>
              <a:t>분 스피치 분량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10189" y="4580537"/>
            <a:ext cx="55395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다른 사람들과 차별되는 </a:t>
            </a:r>
            <a:endParaRPr lang="en-US" altLang="ko-KR" sz="2800" dirty="0"/>
          </a:p>
          <a:p>
            <a:pPr algn="ctr"/>
            <a:r>
              <a:rPr lang="ko-KR" altLang="en-US" sz="2800" dirty="0"/>
              <a:t>자신만의</a:t>
            </a:r>
            <a:r>
              <a:rPr lang="ko-KR" altLang="en-US" sz="2800" b="1" dirty="0">
                <a:solidFill>
                  <a:srgbClr val="FF0000"/>
                </a:solidFill>
              </a:rPr>
              <a:t> 생각이나 에피소드</a:t>
            </a:r>
          </a:p>
        </p:txBody>
      </p:sp>
      <p:sp>
        <p:nvSpPr>
          <p:cNvPr id="24" name="오른쪽 화살표 23"/>
          <p:cNvSpPr/>
          <p:nvPr/>
        </p:nvSpPr>
        <p:spPr>
          <a:xfrm>
            <a:off x="1414470" y="4775613"/>
            <a:ext cx="539792" cy="537559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5093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3" y="195231"/>
            <a:ext cx="25888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ko-KR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예시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  <a:latin typeface="+mn-ea"/>
                <a:ea typeface="+mn-ea"/>
              </a:rPr>
              <a:t>장점 및 에피소드 예시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1060" y="1395545"/>
            <a:ext cx="8196044" cy="48320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/>
              <a:t>저의</a:t>
            </a:r>
            <a:r>
              <a:rPr lang="ko-KR" altLang="ko-KR" sz="1400" dirty="0"/>
              <a:t> 장점은 </a:t>
            </a:r>
            <a:r>
              <a:rPr lang="en-US" altLang="ko-KR" sz="1400" dirty="0"/>
              <a:t>“</a:t>
            </a:r>
            <a:r>
              <a:rPr lang="ko-KR" altLang="ko-KR" sz="1400" dirty="0"/>
              <a:t>커뮤니케이션 능력</a:t>
            </a:r>
            <a:r>
              <a:rPr lang="en-US" altLang="ko-KR" sz="1400" dirty="0"/>
              <a:t>” </a:t>
            </a:r>
            <a:r>
              <a:rPr lang="ko-KR" altLang="ko-KR" sz="1400" dirty="0"/>
              <a:t>입니다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r>
              <a:rPr lang="ko-KR" altLang="ko-KR" sz="1400" dirty="0"/>
              <a:t>졸업 프로젝트에서 </a:t>
            </a:r>
            <a:r>
              <a:rPr lang="en-US" altLang="ko-KR" sz="1400" dirty="0"/>
              <a:t>5</a:t>
            </a:r>
            <a:r>
              <a:rPr lang="ko-KR" altLang="en-US" sz="1400" dirty="0"/>
              <a:t>명으로 구성된 팀의 </a:t>
            </a:r>
            <a:r>
              <a:rPr lang="ko-KR" altLang="ko-KR" sz="1400" dirty="0"/>
              <a:t>팀장</a:t>
            </a:r>
            <a:r>
              <a:rPr lang="ko-KR" altLang="en-US" sz="1400" dirty="0"/>
              <a:t>을 처음 맡게 되었습니다</a:t>
            </a:r>
            <a:r>
              <a:rPr lang="en-US" altLang="ko-KR" sz="1400" dirty="0"/>
              <a:t>. </a:t>
            </a:r>
          </a:p>
          <a:p>
            <a:r>
              <a:rPr lang="ko-KR" altLang="ko-KR" sz="1400" dirty="0"/>
              <a:t>프로젝트 수행 초기에는 각 팀원의 역량</a:t>
            </a:r>
            <a:r>
              <a:rPr lang="ko-KR" altLang="en-US" sz="1400" dirty="0"/>
              <a:t>을 기반으로 업무를 분담하여</a:t>
            </a:r>
            <a:r>
              <a:rPr lang="ko-KR" altLang="ko-KR" sz="1400" dirty="0"/>
              <a:t> 진행하였습니다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그런데</a:t>
            </a:r>
            <a:r>
              <a:rPr lang="en-US" altLang="ko-KR" sz="1400" dirty="0"/>
              <a:t>, </a:t>
            </a:r>
            <a:r>
              <a:rPr lang="ko-KR" altLang="ko-KR" sz="1400" dirty="0"/>
              <a:t>커뮤니케이션의 부족으로 팀원들</a:t>
            </a:r>
            <a:r>
              <a:rPr lang="ko-KR" altLang="en-US" sz="1400" dirty="0"/>
              <a:t>이 개별로 진행한 업무결과가 원활히 공유되지 않았습니다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또한</a:t>
            </a:r>
            <a:r>
              <a:rPr lang="en-US" altLang="ko-KR" sz="1400" dirty="0"/>
              <a:t>, </a:t>
            </a:r>
            <a:r>
              <a:rPr lang="ko-KR" altLang="ko-KR" sz="1400" dirty="0"/>
              <a:t>팀워크 없이 각자가 자신의 업무만 독자적으로 수행해 나감으로써 프로젝트를 더 이상 진행할 수 없는 상황이 벌어졌습니다</a:t>
            </a:r>
            <a:r>
              <a:rPr lang="en-US" altLang="ko-KR" sz="1400" dirty="0"/>
              <a:t>. </a:t>
            </a:r>
            <a:endParaRPr lang="ko-KR" altLang="ko-KR" sz="1400" dirty="0"/>
          </a:p>
          <a:p>
            <a:r>
              <a:rPr lang="ko-KR" altLang="ko-KR" sz="1400" dirty="0"/>
              <a:t>저는 이 상황을 해결하기 위해 두 가지 방안을 실천했습니다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r>
              <a:rPr lang="ko-KR" altLang="ko-KR" sz="1400" dirty="0"/>
              <a:t>첫째</a:t>
            </a:r>
            <a:r>
              <a:rPr lang="en-US" altLang="ko-KR" sz="1400" dirty="0"/>
              <a:t>, </a:t>
            </a:r>
            <a:r>
              <a:rPr lang="ko-KR" altLang="ko-KR" sz="1400" dirty="0"/>
              <a:t>회의시간</a:t>
            </a:r>
            <a:r>
              <a:rPr lang="ko-KR" altLang="en-US" sz="1400" dirty="0"/>
              <a:t>을 설정하여</a:t>
            </a:r>
            <a:r>
              <a:rPr lang="ko-KR" altLang="ko-KR" sz="1400" dirty="0"/>
              <a:t> 프로젝트 내용 공유를 시스템화 했습니다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r>
              <a:rPr lang="ko-KR" altLang="ko-KR" sz="1400" dirty="0"/>
              <a:t>매일 아침</a:t>
            </a:r>
            <a:r>
              <a:rPr lang="en-US" altLang="ko-KR" sz="1400" dirty="0"/>
              <a:t> 9</a:t>
            </a:r>
            <a:r>
              <a:rPr lang="ko-KR" altLang="ko-KR" sz="1400" dirty="0"/>
              <a:t>시에</a:t>
            </a:r>
            <a:r>
              <a:rPr lang="en-US" altLang="ko-KR" sz="1400" dirty="0"/>
              <a:t> 30</a:t>
            </a:r>
            <a:r>
              <a:rPr lang="ko-KR" altLang="ko-KR" sz="1400" dirty="0"/>
              <a:t>분간의 회의 시간을 설정하여 각 팀원들의 프로젝트 </a:t>
            </a:r>
            <a:r>
              <a:rPr lang="ko-KR" altLang="en-US" sz="1400" dirty="0"/>
              <a:t>진행 상황을</a:t>
            </a:r>
            <a:r>
              <a:rPr lang="ko-KR" altLang="ko-KR" sz="1400" dirty="0"/>
              <a:t> 공유하</a:t>
            </a:r>
            <a:r>
              <a:rPr lang="ko-KR" altLang="en-US" sz="1400" dirty="0"/>
              <a:t>였습니다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이것을 통해 </a:t>
            </a:r>
            <a:r>
              <a:rPr lang="ko-KR" altLang="ko-KR" sz="1400" dirty="0"/>
              <a:t>팀원들이 전체 프로젝트</a:t>
            </a:r>
            <a:r>
              <a:rPr lang="ko-KR" altLang="en-US" sz="1400" dirty="0"/>
              <a:t>가</a:t>
            </a:r>
            <a:r>
              <a:rPr lang="ko-KR" altLang="ko-KR" sz="1400" dirty="0"/>
              <a:t> </a:t>
            </a:r>
            <a:r>
              <a:rPr lang="ko-KR" altLang="en-US" sz="1400" dirty="0"/>
              <a:t>어떻게 진행</a:t>
            </a:r>
            <a:r>
              <a:rPr lang="ko-KR" altLang="ko-KR" sz="1400" dirty="0"/>
              <a:t> 되</a:t>
            </a:r>
            <a:r>
              <a:rPr lang="ko-KR" altLang="en-US" sz="1400" dirty="0"/>
              <a:t>고</a:t>
            </a:r>
            <a:r>
              <a:rPr lang="ko-KR" altLang="ko-KR" sz="1400" dirty="0"/>
              <a:t> 있는지에 대해 파악할 수 있</a:t>
            </a:r>
            <a:r>
              <a:rPr lang="ko-KR" altLang="en-US" sz="1400" dirty="0"/>
              <a:t>었</a:t>
            </a:r>
            <a:r>
              <a:rPr lang="ko-KR" altLang="ko-KR" sz="1400" dirty="0"/>
              <a:t>습니다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r>
              <a:rPr lang="ko-KR" altLang="ko-KR" sz="1400" dirty="0"/>
              <a:t>둘째</a:t>
            </a:r>
            <a:r>
              <a:rPr lang="en-US" altLang="ko-KR" sz="1400" dirty="0"/>
              <a:t>, </a:t>
            </a:r>
            <a:r>
              <a:rPr lang="ko-KR" altLang="ko-KR" sz="1400" dirty="0"/>
              <a:t>팀워크 형성을 위해 제가 먼저 팀원들에게 다가가 매일</a:t>
            </a:r>
            <a:r>
              <a:rPr lang="en-US" altLang="ko-KR" sz="1400" dirty="0"/>
              <a:t> 30</a:t>
            </a:r>
            <a:r>
              <a:rPr lang="ko-KR" altLang="ko-KR" sz="1400" dirty="0"/>
              <a:t>분씩 대화의 시간을 가졌습니다</a:t>
            </a:r>
            <a:r>
              <a:rPr lang="en-US" altLang="ko-KR" sz="1400" dirty="0"/>
              <a:t>. </a:t>
            </a:r>
            <a:endParaRPr lang="ko-KR" altLang="ko-KR" sz="1400" dirty="0"/>
          </a:p>
          <a:p>
            <a:r>
              <a:rPr lang="ko-KR" altLang="ko-KR" sz="1400" dirty="0"/>
              <a:t>팀장</a:t>
            </a:r>
            <a:r>
              <a:rPr lang="ko-KR" altLang="en-US" sz="1400" dirty="0"/>
              <a:t>의 역할은</a:t>
            </a:r>
            <a:r>
              <a:rPr lang="ko-KR" altLang="ko-KR" sz="1400" dirty="0"/>
              <a:t> 전체 프로젝트의 일정을 조율하고 각 팀원들의 역량에 맞</a:t>
            </a:r>
            <a:r>
              <a:rPr lang="ko-KR" altLang="en-US" sz="1400" dirty="0"/>
              <a:t>춰</a:t>
            </a:r>
            <a:r>
              <a:rPr lang="ko-KR" altLang="ko-KR" sz="1400" dirty="0"/>
              <a:t> 업무 지시를 함으로써 프로젝트를 완성해 나가는 </a:t>
            </a:r>
            <a:r>
              <a:rPr lang="ko-KR" altLang="en-US" sz="1400" dirty="0"/>
              <a:t>것이라</a:t>
            </a:r>
            <a:r>
              <a:rPr lang="ko-KR" altLang="ko-KR" sz="1400" dirty="0"/>
              <a:t> 생각했습니다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그렇지만</a:t>
            </a:r>
            <a:r>
              <a:rPr lang="en-US" altLang="ko-KR" sz="1400" dirty="0"/>
              <a:t>, </a:t>
            </a:r>
            <a:r>
              <a:rPr lang="ko-KR" altLang="ko-KR" sz="1400" dirty="0"/>
              <a:t>각 팀원들에게 지시를 하면 할수록 팀워크가 흩어지는 것을 느끼게 되었습니다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때문에</a:t>
            </a:r>
            <a:r>
              <a:rPr lang="en-US" altLang="ko-KR" sz="1400" dirty="0"/>
              <a:t>, </a:t>
            </a:r>
            <a:r>
              <a:rPr lang="ko-KR" altLang="ko-KR" sz="1400" dirty="0"/>
              <a:t>지시를 하기 보다는 각 팀원들에게 먼저 다가가 맡은 업무에 대한 어려움이 무엇인가를 알아보고 같이 해결방안을 생각해 나갔습니다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처음에는 어색해 하던 팀원들도 점차 저와의 대화로 문제를 해결해 나감으로써 서로에 대한 신뢰를 쌓았</a:t>
            </a:r>
            <a:r>
              <a:rPr lang="ko-KR" altLang="en-US" sz="1400" dirty="0"/>
              <a:t>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이 후</a:t>
            </a:r>
            <a:r>
              <a:rPr lang="en-US" altLang="ko-KR" sz="1400" dirty="0"/>
              <a:t> </a:t>
            </a:r>
            <a:r>
              <a:rPr lang="ko-KR" altLang="ko-KR" sz="1400" dirty="0"/>
              <a:t>문제가 </a:t>
            </a:r>
            <a:r>
              <a:rPr lang="ko-KR" altLang="en-US" sz="1400" dirty="0"/>
              <a:t>발생하</a:t>
            </a:r>
            <a:r>
              <a:rPr lang="ko-KR" altLang="ko-KR" sz="1400" dirty="0"/>
              <a:t>면 팀원들이 저에게 먼저 다가왔습니다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이렇듯 신뢰를 쌓아 나감으로써 자연스럽게 팀워크를 형성할 수 있었습니다</a:t>
            </a:r>
            <a:r>
              <a:rPr lang="en-US" altLang="ko-KR" sz="1400" dirty="0"/>
              <a:t>.</a:t>
            </a:r>
          </a:p>
          <a:p>
            <a:r>
              <a:rPr lang="ko-KR" altLang="ko-KR" sz="1400" dirty="0"/>
              <a:t>프로젝트 수행 전에는 커뮤니케이션이란</a:t>
            </a:r>
            <a:r>
              <a:rPr lang="en-US" altLang="ko-KR" sz="1400" dirty="0"/>
              <a:t> </a:t>
            </a:r>
            <a:r>
              <a:rPr lang="ko-KR" altLang="en-US" sz="1400" dirty="0"/>
              <a:t>단지</a:t>
            </a:r>
            <a:r>
              <a:rPr lang="ko-KR" altLang="ko-KR" sz="1400" dirty="0"/>
              <a:t> 나의 생각을 전달하는 것이라고 생각했습니다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그렇지만</a:t>
            </a:r>
            <a:r>
              <a:rPr lang="en-US" altLang="ko-KR" sz="1400" dirty="0"/>
              <a:t>, </a:t>
            </a:r>
            <a:r>
              <a:rPr lang="ko-KR" altLang="ko-KR" sz="1400" dirty="0"/>
              <a:t>이 경험 통해 커뮤니케이션이란 내가 먼저 다가가 상대의 의견을 구함으로써 신뢰를 쌓아 나가는 힘이라는 것을 깨닫게 되</a:t>
            </a:r>
            <a:r>
              <a:rPr lang="ko-KR" altLang="en-US" sz="1400" dirty="0"/>
              <a:t>었습니다</a:t>
            </a:r>
            <a:r>
              <a:rPr lang="en-US" altLang="ko-KR" sz="1400" dirty="0"/>
              <a:t>. </a:t>
            </a:r>
            <a:r>
              <a:rPr lang="ko-KR" altLang="ko-KR" sz="1400" dirty="0"/>
              <a:t>이렇게 형성 된 커뮤니케이션 능력</a:t>
            </a:r>
            <a:r>
              <a:rPr lang="ko-KR" altLang="en-US" sz="1400" dirty="0"/>
              <a:t>은</a:t>
            </a:r>
            <a:r>
              <a:rPr lang="ko-KR" altLang="ko-KR" sz="1400" dirty="0"/>
              <a:t> </a:t>
            </a:r>
            <a:r>
              <a:rPr lang="ko-KR" altLang="en-US" sz="1400" dirty="0"/>
              <a:t>고객과의 신뢰가 바탕이 되는 </a:t>
            </a:r>
            <a:r>
              <a:rPr lang="en-US" altLang="ko-KR" sz="1400" dirty="0"/>
              <a:t>IT</a:t>
            </a:r>
            <a:r>
              <a:rPr lang="ko-KR" altLang="en-US" sz="1400" dirty="0"/>
              <a:t>업계에서 신뢰를 쌓아나가는 데 큰 힘을 발휘할 수 있을 것 입니다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99390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3" y="195231"/>
            <a:ext cx="25888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ko-KR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예시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  <a:latin typeface="+mn-ea"/>
                <a:ea typeface="+mn-ea"/>
              </a:rPr>
              <a:t>장점 및 에피소드 예시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0393" y="1963024"/>
            <a:ext cx="6694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자신이 어필하고자 하는 내용을 구체적이고 분명하게 작성</a:t>
            </a:r>
            <a:endParaRPr lang="ko-KR" altLang="ko-KR" dirty="0"/>
          </a:p>
        </p:txBody>
      </p:sp>
      <p:sp>
        <p:nvSpPr>
          <p:cNvPr id="8" name="오른쪽 화살표 7"/>
          <p:cNvSpPr/>
          <p:nvPr/>
        </p:nvSpPr>
        <p:spPr>
          <a:xfrm>
            <a:off x="717108" y="2374651"/>
            <a:ext cx="269896" cy="535064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50023" y="2444811"/>
            <a:ext cx="6694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저의</a:t>
            </a:r>
            <a:r>
              <a:rPr lang="ko-KR" altLang="ko-KR" dirty="0"/>
              <a:t> 장점은 </a:t>
            </a:r>
            <a:r>
              <a:rPr lang="en-US" altLang="ko-KR" dirty="0"/>
              <a:t>“</a:t>
            </a:r>
            <a:r>
              <a:rPr lang="ko-KR" altLang="ko-KR" dirty="0"/>
              <a:t>커뮤니케이션 능력</a:t>
            </a:r>
            <a:r>
              <a:rPr lang="en-US" altLang="ko-KR" dirty="0"/>
              <a:t>” </a:t>
            </a:r>
            <a:r>
              <a:rPr lang="ko-KR" altLang="ko-KR" dirty="0"/>
              <a:t>입니다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310394" y="3215135"/>
            <a:ext cx="8221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장점을 발휘한 문제 사항을 명확히 제시</a:t>
            </a:r>
            <a:endParaRPr lang="ko-KR" altLang="ko-KR" dirty="0"/>
          </a:p>
        </p:txBody>
      </p:sp>
      <p:sp>
        <p:nvSpPr>
          <p:cNvPr id="11" name="오른쪽 화살표 10"/>
          <p:cNvSpPr/>
          <p:nvPr/>
        </p:nvSpPr>
        <p:spPr>
          <a:xfrm>
            <a:off x="722803" y="3646935"/>
            <a:ext cx="269896" cy="535064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76588" y="3608202"/>
            <a:ext cx="74382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dirty="0"/>
              <a:t>졸업 프로젝트에서 </a:t>
            </a:r>
            <a:r>
              <a:rPr lang="en-US" altLang="ko-KR" dirty="0"/>
              <a:t>5</a:t>
            </a:r>
            <a:r>
              <a:rPr lang="ko-KR" altLang="en-US" dirty="0"/>
              <a:t>명으로 구성된 팀의 </a:t>
            </a:r>
            <a:r>
              <a:rPr lang="ko-KR" altLang="ko-KR" dirty="0"/>
              <a:t>팀장</a:t>
            </a:r>
            <a:r>
              <a:rPr lang="ko-KR" altLang="en-US" dirty="0"/>
              <a:t>을 처음 맡게 되었습니다</a:t>
            </a:r>
            <a:r>
              <a:rPr lang="en-US" altLang="ko-KR" dirty="0"/>
              <a:t>. </a:t>
            </a:r>
          </a:p>
          <a:p>
            <a:r>
              <a:rPr lang="ko-KR" altLang="ko-KR" dirty="0"/>
              <a:t>프로젝트 수행 초기에는 각 팀원의 역량</a:t>
            </a:r>
            <a:r>
              <a:rPr lang="ko-KR" altLang="en-US" dirty="0"/>
              <a:t>을 기반으로 업무를 분담하여</a:t>
            </a:r>
            <a:r>
              <a:rPr lang="ko-KR" altLang="ko-KR" dirty="0"/>
              <a:t> 진행하였습니다</a:t>
            </a:r>
            <a:r>
              <a:rPr lang="en-US" altLang="ko-KR" dirty="0"/>
              <a:t>. </a:t>
            </a:r>
            <a:r>
              <a:rPr lang="ko-KR" altLang="en-US" dirty="0"/>
              <a:t>그런데</a:t>
            </a:r>
            <a:r>
              <a:rPr lang="en-US" altLang="ko-KR" dirty="0"/>
              <a:t>, </a:t>
            </a:r>
            <a:r>
              <a:rPr lang="ko-KR" altLang="ko-KR" dirty="0"/>
              <a:t>커뮤니케이션의 부족으로 팀원들</a:t>
            </a:r>
            <a:r>
              <a:rPr lang="ko-KR" altLang="en-US" dirty="0"/>
              <a:t>이 개별로 진행한 업무결과가 원활히 공유되지 않았습니다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ko-KR" dirty="0"/>
              <a:t>팀워크 없이 각자가 자신의 업무만 독자적으로 수행해 나감으로써 프로젝트를 더 이상 진행할 수 없는 상황이 벌어졌습니다</a:t>
            </a:r>
            <a:r>
              <a:rPr lang="en-US" altLang="ko-KR" dirty="0"/>
              <a:t>. 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430826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3" y="195231"/>
            <a:ext cx="25888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ko-KR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역량 파악 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배경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en-US" altLang="ko-KR" sz="4000" b="1" spc="-150" dirty="0">
                <a:solidFill>
                  <a:srgbClr val="1D314E"/>
                </a:solidFill>
                <a:latin typeface="+mn-ea"/>
                <a:ea typeface="+mn-ea"/>
              </a:rPr>
              <a:t>WHY ?</a:t>
            </a:r>
            <a:endParaRPr lang="ko-KR" altLang="en-US" sz="4000" b="1" spc="-150" dirty="0">
              <a:solidFill>
                <a:srgbClr val="1D314E"/>
              </a:solidFill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5405" y="1536583"/>
            <a:ext cx="6568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지원자의 </a:t>
            </a:r>
            <a:r>
              <a:rPr lang="en-US" altLang="ko-KR" sz="2800" b="1" dirty="0"/>
              <a:t>Check Point</a:t>
            </a:r>
            <a:endParaRPr lang="ko-KR" altLang="en-US" sz="28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41026" y="2567955"/>
            <a:ext cx="7270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역량을 형성하게 된 배경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2425" y="3498296"/>
            <a:ext cx="656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/>
            </a:lvl1pPr>
          </a:lstStyle>
          <a:p>
            <a:r>
              <a:rPr lang="en-US" altLang="ko-KR" dirty="0"/>
              <a:t>2. </a:t>
            </a:r>
            <a:r>
              <a:rPr lang="ko-KR" altLang="en-US" dirty="0"/>
              <a:t>역량을 활용한 경험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3821" y="4410803"/>
            <a:ext cx="8073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/>
            </a:lvl1pPr>
          </a:lstStyle>
          <a:p>
            <a:r>
              <a:rPr lang="en-US" altLang="ko-KR" dirty="0"/>
              <a:t>3. </a:t>
            </a:r>
            <a:r>
              <a:rPr lang="ko-KR" altLang="en-US" dirty="0"/>
              <a:t>갖춘 역량은 향후 어떻게 활용해 나갈 것인가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68147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3" y="195231"/>
            <a:ext cx="25888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ko-KR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예시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  <a:latin typeface="+mn-ea"/>
                <a:ea typeface="+mn-ea"/>
              </a:rPr>
              <a:t>장점 및 에피소드 예시</a:t>
            </a:r>
          </a:p>
        </p:txBody>
      </p:sp>
      <p:sp>
        <p:nvSpPr>
          <p:cNvPr id="11" name="오른쪽 화살표 10"/>
          <p:cNvSpPr/>
          <p:nvPr/>
        </p:nvSpPr>
        <p:spPr>
          <a:xfrm>
            <a:off x="722803" y="1918801"/>
            <a:ext cx="269896" cy="535064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11792" y="1452692"/>
            <a:ext cx="8815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에피소드는 내용 파악이 쉽게 작성할 것</a:t>
            </a:r>
            <a:endParaRPr lang="ko-KR" altLang="ko-KR" dirty="0"/>
          </a:p>
        </p:txBody>
      </p:sp>
      <p:sp>
        <p:nvSpPr>
          <p:cNvPr id="15" name="TextBox 14"/>
          <p:cNvSpPr txBox="1"/>
          <p:nvPr/>
        </p:nvSpPr>
        <p:spPr>
          <a:xfrm>
            <a:off x="1077986" y="1847839"/>
            <a:ext cx="75542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dirty="0"/>
              <a:t>저는 이 상황을 해결하기 위해 두 가지 방안을 실천했습니다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>
                <a:solidFill>
                  <a:srgbClr val="FF0000"/>
                </a:solidFill>
              </a:rPr>
              <a:t>첫째</a:t>
            </a:r>
            <a:r>
              <a:rPr lang="en-US" altLang="ko-KR" dirty="0"/>
              <a:t>, </a:t>
            </a:r>
            <a:r>
              <a:rPr lang="ko-KR" altLang="ko-KR" dirty="0"/>
              <a:t>회의시간</a:t>
            </a:r>
            <a:r>
              <a:rPr lang="ko-KR" altLang="en-US" dirty="0"/>
              <a:t>을 설정하여</a:t>
            </a:r>
            <a:r>
              <a:rPr lang="ko-KR" altLang="ko-KR" dirty="0"/>
              <a:t> 프로젝트 내용 공유를 시스템화 했습니다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매일 아침</a:t>
            </a:r>
            <a:r>
              <a:rPr lang="en-US" altLang="ko-KR" dirty="0"/>
              <a:t> 9</a:t>
            </a:r>
            <a:r>
              <a:rPr lang="ko-KR" altLang="ko-KR" dirty="0"/>
              <a:t>시에</a:t>
            </a:r>
            <a:r>
              <a:rPr lang="en-US" altLang="ko-KR" dirty="0"/>
              <a:t> 30</a:t>
            </a:r>
            <a:r>
              <a:rPr lang="ko-KR" altLang="ko-KR" dirty="0"/>
              <a:t>분간의 회의 시간을 설정하여 각 팀원들의 프로젝트 </a:t>
            </a:r>
            <a:r>
              <a:rPr lang="ko-KR" altLang="en-US" dirty="0"/>
              <a:t>진행 상황을</a:t>
            </a:r>
            <a:r>
              <a:rPr lang="ko-KR" altLang="ko-KR" dirty="0"/>
              <a:t> 공유하</a:t>
            </a:r>
            <a:r>
              <a:rPr lang="ko-KR" altLang="en-US" dirty="0"/>
              <a:t>였습니다</a:t>
            </a:r>
            <a:r>
              <a:rPr lang="en-US" altLang="ko-KR" dirty="0"/>
              <a:t>. </a:t>
            </a:r>
            <a:r>
              <a:rPr lang="ko-KR" altLang="en-US" dirty="0"/>
              <a:t>이것을 통해 </a:t>
            </a:r>
            <a:r>
              <a:rPr lang="ko-KR" altLang="ko-KR" dirty="0"/>
              <a:t>팀원들이 전체 프로젝트</a:t>
            </a:r>
            <a:r>
              <a:rPr lang="ko-KR" altLang="en-US" dirty="0"/>
              <a:t>가</a:t>
            </a:r>
            <a:r>
              <a:rPr lang="ko-KR" altLang="ko-KR" dirty="0"/>
              <a:t> </a:t>
            </a:r>
            <a:r>
              <a:rPr lang="ko-KR" altLang="en-US" dirty="0"/>
              <a:t>어떻게 진행</a:t>
            </a:r>
            <a:r>
              <a:rPr lang="ko-KR" altLang="ko-KR" dirty="0"/>
              <a:t> 되</a:t>
            </a:r>
            <a:r>
              <a:rPr lang="ko-KR" altLang="en-US" dirty="0"/>
              <a:t>고</a:t>
            </a:r>
            <a:r>
              <a:rPr lang="ko-KR" altLang="ko-KR" dirty="0"/>
              <a:t> 있는지에 대해 파악할 수 있</a:t>
            </a:r>
            <a:r>
              <a:rPr lang="ko-KR" altLang="en-US" dirty="0"/>
              <a:t>었</a:t>
            </a:r>
            <a:r>
              <a:rPr lang="ko-KR" altLang="ko-KR" dirty="0"/>
              <a:t>습니다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>
                <a:solidFill>
                  <a:srgbClr val="FF0000"/>
                </a:solidFill>
              </a:rPr>
              <a:t>둘째</a:t>
            </a:r>
            <a:r>
              <a:rPr lang="en-US" altLang="ko-KR" dirty="0"/>
              <a:t>, </a:t>
            </a:r>
            <a:r>
              <a:rPr lang="ko-KR" altLang="ko-KR" dirty="0"/>
              <a:t>팀워크 형성을 위해 제가 먼저 팀원들에게 다가가 매일</a:t>
            </a:r>
            <a:r>
              <a:rPr lang="en-US" altLang="ko-KR" dirty="0"/>
              <a:t> 30</a:t>
            </a:r>
            <a:r>
              <a:rPr lang="ko-KR" altLang="ko-KR" dirty="0"/>
              <a:t>분씩 대화의 시간을 가졌습니다</a:t>
            </a:r>
            <a:r>
              <a:rPr lang="en-US" altLang="ko-KR" dirty="0"/>
              <a:t>. </a:t>
            </a:r>
            <a:endParaRPr lang="ko-KR" altLang="ko-KR" dirty="0"/>
          </a:p>
          <a:p>
            <a:r>
              <a:rPr lang="ko-KR" altLang="ko-KR" dirty="0"/>
              <a:t>팀장</a:t>
            </a:r>
            <a:r>
              <a:rPr lang="ko-KR" altLang="en-US" dirty="0"/>
              <a:t>의 역할은</a:t>
            </a:r>
            <a:r>
              <a:rPr lang="ko-KR" altLang="ko-KR" dirty="0"/>
              <a:t> 전체 프로젝트의 일정을 조율하고 각 팀원들의 역량에 맞</a:t>
            </a:r>
            <a:r>
              <a:rPr lang="ko-KR" altLang="en-US" dirty="0"/>
              <a:t>춰</a:t>
            </a:r>
            <a:r>
              <a:rPr lang="ko-KR" altLang="ko-KR" dirty="0"/>
              <a:t> 업무 지시를 함으로써 프로젝트를 완성해 나가는 </a:t>
            </a:r>
            <a:r>
              <a:rPr lang="ko-KR" altLang="en-US" dirty="0"/>
              <a:t>것이라</a:t>
            </a:r>
            <a:r>
              <a:rPr lang="ko-KR" altLang="ko-KR" dirty="0"/>
              <a:t> 생각했습니다</a:t>
            </a:r>
            <a:r>
              <a:rPr lang="en-US" altLang="ko-KR" dirty="0"/>
              <a:t>. </a:t>
            </a:r>
            <a:r>
              <a:rPr lang="ko-KR" altLang="ko-KR" dirty="0"/>
              <a:t>그렇지만</a:t>
            </a:r>
            <a:r>
              <a:rPr lang="en-US" altLang="ko-KR" dirty="0"/>
              <a:t>, </a:t>
            </a:r>
            <a:r>
              <a:rPr lang="ko-KR" altLang="ko-KR" dirty="0"/>
              <a:t>각 팀원들에게 지시를 하면 할수록 팀워크가 흩어지는 것을 느끼게 되었습니다</a:t>
            </a:r>
            <a:r>
              <a:rPr lang="en-US" altLang="ko-KR" dirty="0"/>
              <a:t>. </a:t>
            </a:r>
            <a:r>
              <a:rPr lang="ko-KR" altLang="ko-KR" dirty="0"/>
              <a:t>때문에</a:t>
            </a:r>
            <a:r>
              <a:rPr lang="en-US" altLang="ko-KR" dirty="0"/>
              <a:t>, </a:t>
            </a:r>
            <a:r>
              <a:rPr lang="ko-KR" altLang="ko-KR" dirty="0"/>
              <a:t>지시를 하기 보다는 각 팀원들에게 먼저 다가가 맡은 업무에 대한 어려움이 무엇인가를 알아보고 같이 해결방안을 생각해 나갔습니다</a:t>
            </a:r>
            <a:r>
              <a:rPr lang="en-US" altLang="ko-KR" dirty="0"/>
              <a:t>. </a:t>
            </a:r>
            <a:r>
              <a:rPr lang="ko-KR" altLang="ko-KR" dirty="0"/>
              <a:t>처음에는 어색해 하던 팀원들도 점차 저와의 대화로 문제를 해결해 나감으로써 서로에 대한 신뢰를 쌓았</a:t>
            </a:r>
            <a:r>
              <a:rPr lang="ko-KR" altLang="en-US" dirty="0"/>
              <a:t>습니다</a:t>
            </a:r>
            <a:r>
              <a:rPr lang="en-US" altLang="ko-KR" dirty="0"/>
              <a:t>. </a:t>
            </a:r>
            <a:r>
              <a:rPr lang="ko-KR" altLang="ko-KR" dirty="0"/>
              <a:t>이 후</a:t>
            </a:r>
            <a:r>
              <a:rPr lang="en-US" altLang="ko-KR" dirty="0"/>
              <a:t> </a:t>
            </a:r>
            <a:r>
              <a:rPr lang="ko-KR" altLang="ko-KR" dirty="0"/>
              <a:t>문제가 </a:t>
            </a:r>
            <a:r>
              <a:rPr lang="ko-KR" altLang="en-US" dirty="0"/>
              <a:t>발생하</a:t>
            </a:r>
            <a:r>
              <a:rPr lang="ko-KR" altLang="ko-KR" dirty="0"/>
              <a:t>면 팀원들이 저에게 먼저 다가왔습니다</a:t>
            </a:r>
            <a:r>
              <a:rPr lang="en-US" altLang="ko-KR" dirty="0"/>
              <a:t>. </a:t>
            </a:r>
            <a:r>
              <a:rPr lang="ko-KR" altLang="en-US" dirty="0"/>
              <a:t>이렇듯 신뢰를 쌓아 나감으로써 자연스럽게 팀워크를 형성할 수 있었습니다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98761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3" y="195231"/>
            <a:ext cx="25888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ko-KR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예시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  <a:latin typeface="+mn-ea"/>
                <a:ea typeface="+mn-ea"/>
              </a:rPr>
              <a:t>장점 및 에피소드 예시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1335" y="1476462"/>
            <a:ext cx="8569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“</a:t>
            </a:r>
            <a:r>
              <a:rPr lang="ko-KR" altLang="en-US" dirty="0"/>
              <a:t>커뮤니케이션</a:t>
            </a:r>
            <a:r>
              <a:rPr lang="en-US" altLang="ko-KR" dirty="0"/>
              <a:t>” </a:t>
            </a:r>
            <a:r>
              <a:rPr lang="ko-KR" altLang="en-US" dirty="0"/>
              <a:t>에 관련된 경험을 통해 형성된 자신만의 생각과 이를 어떻게 활용해 나갈 것인가를 작성</a:t>
            </a:r>
            <a:endParaRPr lang="ko-KR" altLang="ko-KR" dirty="0"/>
          </a:p>
        </p:txBody>
      </p:sp>
      <p:sp>
        <p:nvSpPr>
          <p:cNvPr id="18" name="TextBox 17"/>
          <p:cNvSpPr txBox="1"/>
          <p:nvPr/>
        </p:nvSpPr>
        <p:spPr>
          <a:xfrm>
            <a:off x="940965" y="2207703"/>
            <a:ext cx="75822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dirty="0"/>
              <a:t>프로젝트 수행 전에는 커뮤니케이션이란</a:t>
            </a:r>
            <a:r>
              <a:rPr lang="en-US" altLang="ko-KR" dirty="0"/>
              <a:t> </a:t>
            </a:r>
            <a:r>
              <a:rPr lang="ko-KR" altLang="en-US" dirty="0"/>
              <a:t>단지</a:t>
            </a:r>
            <a:r>
              <a:rPr lang="ko-KR" altLang="ko-KR" dirty="0"/>
              <a:t> 나의 생각을 전달하는 것이라고 생각했습니다</a:t>
            </a:r>
            <a:r>
              <a:rPr lang="en-US" altLang="ko-KR" dirty="0"/>
              <a:t>. </a:t>
            </a:r>
            <a:r>
              <a:rPr lang="ko-KR" altLang="ko-KR" dirty="0"/>
              <a:t>그렇지만</a:t>
            </a:r>
            <a:r>
              <a:rPr lang="en-US" altLang="ko-KR" dirty="0"/>
              <a:t>, </a:t>
            </a:r>
            <a:r>
              <a:rPr lang="ko-KR" altLang="ko-KR" dirty="0"/>
              <a:t>이 경험 통해 커뮤니케이션이란 내가 먼저 다가가 상대의 의견을 구함으로써 신뢰를 쌓아 나가는 힘이라는 것을 깨닫게 되</a:t>
            </a:r>
            <a:r>
              <a:rPr lang="ko-KR" altLang="en-US" dirty="0"/>
              <a:t>었습니다</a:t>
            </a:r>
            <a:r>
              <a:rPr lang="en-US" altLang="ko-KR" dirty="0"/>
              <a:t>. </a:t>
            </a:r>
            <a:r>
              <a:rPr lang="ko-KR" altLang="ko-KR" dirty="0"/>
              <a:t>이렇게 형성 된 커뮤니케이션 능력</a:t>
            </a:r>
            <a:r>
              <a:rPr lang="ko-KR" altLang="en-US" dirty="0"/>
              <a:t>은</a:t>
            </a:r>
            <a:r>
              <a:rPr lang="ko-KR" altLang="ko-KR" dirty="0"/>
              <a:t> </a:t>
            </a:r>
            <a:r>
              <a:rPr lang="ko-KR" altLang="en-US" dirty="0"/>
              <a:t>고객과의 신뢰가 바탕이 되는 </a:t>
            </a:r>
            <a:r>
              <a:rPr lang="en-US" altLang="ko-KR" dirty="0"/>
              <a:t>IT</a:t>
            </a:r>
            <a:r>
              <a:rPr lang="ko-KR" altLang="en-US" dirty="0"/>
              <a:t>업계에서 신뢰를 쌓아나가는 데 큰 힘을 발휘할 수 있을 것 입니다</a:t>
            </a:r>
            <a:r>
              <a:rPr lang="en-US" altLang="ko-KR" dirty="0"/>
              <a:t>.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596968" y="2237583"/>
            <a:ext cx="269896" cy="535064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596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3" y="195231"/>
            <a:ext cx="25888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ko-KR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예시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  <a:latin typeface="+mn-ea"/>
              </a:rPr>
              <a:t>장점 및 에피소드 예시</a:t>
            </a:r>
            <a:r>
              <a:rPr lang="ko-KR" altLang="en-US" sz="4000" b="1" spc="-150" dirty="0">
                <a:solidFill>
                  <a:srgbClr val="1D314E"/>
                </a:solidFill>
                <a:latin typeface="+mn-ea"/>
                <a:ea typeface="+mn-ea"/>
              </a:rPr>
              <a:t> </a:t>
            </a:r>
            <a:r>
              <a:rPr lang="en-US" altLang="ko-KR" sz="4000" b="1" spc="-150" dirty="0">
                <a:solidFill>
                  <a:srgbClr val="1D314E"/>
                </a:solidFill>
                <a:latin typeface="+mn-ea"/>
                <a:ea typeface="+mn-ea"/>
              </a:rPr>
              <a:t>– </a:t>
            </a:r>
            <a:r>
              <a:rPr lang="ko-KR" altLang="en-US" sz="4000" b="1" spc="-150" dirty="0">
                <a:solidFill>
                  <a:srgbClr val="1D314E"/>
                </a:solidFill>
                <a:latin typeface="+mn-ea"/>
                <a:ea typeface="+mn-ea"/>
              </a:rPr>
              <a:t>수정 전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4616" y="1677798"/>
            <a:ext cx="8196044" cy="15696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ko-KR" altLang="ko-KR" sz="1600" dirty="0"/>
              <a:t>저의 장점은 내가 생각하여 이것이라고 생각하는 것이 있으면</a:t>
            </a:r>
            <a:r>
              <a:rPr lang="en-US" altLang="ko-KR" sz="1600" dirty="0"/>
              <a:t>, </a:t>
            </a:r>
            <a:r>
              <a:rPr lang="ko-KR" altLang="ko-KR" sz="1600" dirty="0"/>
              <a:t>먼저 움직여서 행동하는 결단력 입니다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r>
              <a:rPr lang="ko-KR" altLang="ko-KR" sz="1600" dirty="0"/>
              <a:t>앉아서 생각하면서 걱정하는 것 보다 먼저 행동해보고 거기서 혹시 실패하더라도 실패에서 깨닫는 부분이나 배우는 점이 더 많다고 생각합니다</a:t>
            </a:r>
            <a:r>
              <a:rPr lang="en-US" altLang="ko-KR" sz="1600" dirty="0"/>
              <a:t>. </a:t>
            </a:r>
            <a:r>
              <a:rPr lang="ko-KR" altLang="ko-KR" sz="1600" dirty="0"/>
              <a:t>먼저 행동해보고 안 되는 경우 왜 안 되는지 다시 생각 해 보고 포기하지 않고 다시 그 실패를 반복하지 않도록 다시 도전합니다</a:t>
            </a:r>
            <a:r>
              <a:rPr lang="en-US" altLang="ko-KR" sz="1600" dirty="0"/>
              <a:t>.</a:t>
            </a:r>
            <a:endParaRPr lang="ko-KR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1409638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3" y="195231"/>
            <a:ext cx="25888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ko-KR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예시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  <a:latin typeface="+mn-ea"/>
                <a:ea typeface="+mn-ea"/>
              </a:rPr>
              <a:t>장점 및 에피소드 예시 </a:t>
            </a:r>
            <a:r>
              <a:rPr lang="en-US" altLang="ko-KR" sz="4000" b="1" spc="-150" dirty="0">
                <a:solidFill>
                  <a:srgbClr val="1D314E"/>
                </a:solidFill>
                <a:latin typeface="+mn-ea"/>
                <a:ea typeface="+mn-ea"/>
              </a:rPr>
              <a:t>– </a:t>
            </a:r>
            <a:r>
              <a:rPr lang="ko-KR" altLang="en-US" sz="4000" b="1" spc="-150" dirty="0">
                <a:solidFill>
                  <a:srgbClr val="1D314E"/>
                </a:solidFill>
                <a:latin typeface="+mn-ea"/>
                <a:ea typeface="+mn-ea"/>
              </a:rPr>
              <a:t>수정 전</a:t>
            </a:r>
            <a:r>
              <a:rPr lang="en-US" altLang="ko-KR" sz="4000" b="1" spc="-150" dirty="0">
                <a:solidFill>
                  <a:srgbClr val="1D314E"/>
                </a:solidFill>
                <a:latin typeface="+mn-ea"/>
                <a:ea typeface="+mn-ea"/>
              </a:rPr>
              <a:t> POINT</a:t>
            </a:r>
            <a:endParaRPr lang="ko-KR" altLang="en-US" sz="4000" b="1" spc="-150" dirty="0">
              <a:solidFill>
                <a:srgbClr val="1D314E"/>
              </a:solidFill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0393" y="1719743"/>
            <a:ext cx="846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추상적인 표현</a:t>
            </a:r>
            <a:endParaRPr lang="ko-KR" altLang="ko-KR" dirty="0"/>
          </a:p>
        </p:txBody>
      </p:sp>
      <p:sp>
        <p:nvSpPr>
          <p:cNvPr id="8" name="오른쪽 화살표 7"/>
          <p:cNvSpPr/>
          <p:nvPr/>
        </p:nvSpPr>
        <p:spPr>
          <a:xfrm>
            <a:off x="717108" y="2341095"/>
            <a:ext cx="269896" cy="535064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50023" y="2386088"/>
            <a:ext cx="7720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ko-KR" dirty="0"/>
              <a:t>저의 장점은 내가 생각하여 이것이라고 생각하는 것이 있으면</a:t>
            </a:r>
            <a:r>
              <a:rPr lang="en-US" altLang="ko-KR" dirty="0"/>
              <a:t>, </a:t>
            </a:r>
            <a:r>
              <a:rPr lang="ko-KR" altLang="ko-KR" dirty="0"/>
              <a:t>먼저 움직여서 행동하는 결단력 입니다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311792" y="3180826"/>
            <a:ext cx="8815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내용이 단문으로 짧게 구성됨 </a:t>
            </a:r>
            <a:endParaRPr lang="ko-KR" altLang="ko-KR" dirty="0"/>
          </a:p>
        </p:txBody>
      </p:sp>
      <p:sp>
        <p:nvSpPr>
          <p:cNvPr id="11" name="오른쪽 화살표 10"/>
          <p:cNvSpPr/>
          <p:nvPr/>
        </p:nvSpPr>
        <p:spPr>
          <a:xfrm>
            <a:off x="715811" y="3912931"/>
            <a:ext cx="280985" cy="361175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77985" y="3852810"/>
            <a:ext cx="7864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dirty="0"/>
              <a:t>앉아서 생각하면서 걱정하는 것 보다 먼저 행동해보고 거기서 혹시 실패하더라도 실패에서 깨닫는 부분이나 배우는 점이 더 많다고 생각합니다</a:t>
            </a:r>
            <a:r>
              <a:rPr lang="en-US" altLang="ko-KR" dirty="0"/>
              <a:t>. </a:t>
            </a:r>
            <a:r>
              <a:rPr lang="ko-KR" altLang="ko-KR" dirty="0"/>
              <a:t>먼저 행동해보고 안 되는 경우 왜 안 되는지 다시 생각 해 보고 포기하지 않고 다시 그 실패를 반복하지 않도록 다시 도전합니다</a:t>
            </a:r>
            <a:r>
              <a:rPr lang="en-US" altLang="ko-KR" dirty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9007947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3" y="195231"/>
            <a:ext cx="25888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ko-KR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예시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  <a:latin typeface="+mn-ea"/>
                <a:ea typeface="+mn-ea"/>
              </a:rPr>
              <a:t>장점 및 에피소드 예시 </a:t>
            </a:r>
            <a:r>
              <a:rPr lang="en-US" altLang="ko-KR" sz="4000" b="1" spc="-150" dirty="0">
                <a:solidFill>
                  <a:srgbClr val="1D314E"/>
                </a:solidFill>
                <a:latin typeface="+mn-ea"/>
                <a:ea typeface="+mn-ea"/>
              </a:rPr>
              <a:t>- </a:t>
            </a:r>
            <a:r>
              <a:rPr lang="ko-KR" altLang="en-US" sz="4000" b="1" spc="-150" dirty="0">
                <a:solidFill>
                  <a:srgbClr val="1D314E"/>
                </a:solidFill>
                <a:latin typeface="+mn-ea"/>
                <a:ea typeface="+mn-ea"/>
              </a:rPr>
              <a:t>수정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4616" y="1630437"/>
            <a:ext cx="8196044" cy="45243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ko-KR" sz="1600" dirty="0"/>
              <a:t>저는 </a:t>
            </a:r>
            <a:r>
              <a:rPr lang="ko-KR" altLang="en-US" sz="1600" dirty="0"/>
              <a:t>결단력이 강한 장점이 있습니다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그래서</a:t>
            </a:r>
            <a:r>
              <a:rPr lang="en-US" altLang="ko-KR" sz="1600" dirty="0"/>
              <a:t>,</a:t>
            </a:r>
            <a:r>
              <a:rPr lang="ko-KR" altLang="en-US" sz="1600" dirty="0"/>
              <a:t> 문제를 해결하기 위한 </a:t>
            </a:r>
            <a:r>
              <a:rPr lang="ko-KR" altLang="ko-KR" sz="1600" dirty="0"/>
              <a:t>선택의 기로에</a:t>
            </a:r>
            <a:r>
              <a:rPr lang="en-US" altLang="ko-KR" sz="1600" dirty="0"/>
              <a:t> </a:t>
            </a:r>
            <a:r>
              <a:rPr lang="ko-KR" altLang="en-US" sz="1600" dirty="0"/>
              <a:t>있을 때는 </a:t>
            </a:r>
            <a:r>
              <a:rPr lang="ko-KR" altLang="ko-KR" sz="1600" dirty="0"/>
              <a:t>고민하기 보다 행동하는 </a:t>
            </a:r>
            <a:r>
              <a:rPr lang="ko-KR" altLang="en-US" sz="1600" dirty="0"/>
              <a:t>것을 선호합니</a:t>
            </a:r>
            <a:r>
              <a:rPr lang="ko-KR" altLang="ko-KR" sz="1600" dirty="0"/>
              <a:t>다</a:t>
            </a:r>
            <a:r>
              <a:rPr lang="en-US" altLang="ko-KR" sz="1600" dirty="0"/>
              <a:t>. </a:t>
            </a:r>
            <a:r>
              <a:rPr lang="ko-KR" altLang="ko-KR" sz="1600" dirty="0"/>
              <a:t>행동하지 않고 고민하는 것 보다</a:t>
            </a:r>
            <a:r>
              <a:rPr lang="en-US" altLang="ko-KR" sz="1600" dirty="0"/>
              <a:t>,</a:t>
            </a:r>
            <a:r>
              <a:rPr lang="ko-KR" altLang="ko-KR" sz="1600" dirty="0"/>
              <a:t> </a:t>
            </a:r>
            <a:r>
              <a:rPr lang="ko-KR" altLang="en-US" sz="1600" dirty="0"/>
              <a:t>실패하더라</a:t>
            </a:r>
            <a:r>
              <a:rPr lang="ko-KR" altLang="ko-KR" sz="1600" dirty="0"/>
              <a:t>도 경험하는 것이 더 좋</a:t>
            </a:r>
            <a:r>
              <a:rPr lang="ko-KR" altLang="en-US" sz="1600" dirty="0"/>
              <a:t>다고 생각하기</a:t>
            </a:r>
            <a:r>
              <a:rPr lang="ko-KR" altLang="ko-KR" sz="1600" dirty="0"/>
              <a:t> 때문입니다</a:t>
            </a:r>
            <a:r>
              <a:rPr lang="en-US" altLang="ko-KR" sz="1600" dirty="0"/>
              <a:t>. </a:t>
            </a:r>
            <a:endParaRPr lang="ko-KR" altLang="ko-KR" sz="1600" dirty="0"/>
          </a:p>
          <a:p>
            <a:r>
              <a:rPr lang="ko-KR" altLang="ko-KR" sz="1600" dirty="0"/>
              <a:t>졸업 프로젝트</a:t>
            </a:r>
            <a:r>
              <a:rPr lang="ko-KR" altLang="en-US" sz="1600" dirty="0"/>
              <a:t>를</a:t>
            </a:r>
            <a:r>
              <a:rPr lang="ko-KR" altLang="ko-KR" sz="1600" dirty="0"/>
              <a:t> </a:t>
            </a:r>
            <a:r>
              <a:rPr lang="ko-KR" altLang="en-US" sz="1600" dirty="0"/>
              <a:t>진</a:t>
            </a:r>
            <a:r>
              <a:rPr lang="ko-KR" altLang="ko-KR" sz="1600" dirty="0"/>
              <a:t>행하던 시기</a:t>
            </a:r>
            <a:r>
              <a:rPr lang="ko-KR" altLang="en-US" sz="1600" dirty="0"/>
              <a:t>의 일 이었습니다</a:t>
            </a:r>
            <a:r>
              <a:rPr lang="en-US" altLang="ko-KR" sz="1600" dirty="0"/>
              <a:t>.</a:t>
            </a:r>
            <a:r>
              <a:rPr lang="ko-KR" altLang="ko-KR" sz="1600" dirty="0"/>
              <a:t> 저희</a:t>
            </a:r>
            <a:r>
              <a:rPr lang="en-US" altLang="ko-KR" sz="1600" dirty="0"/>
              <a:t> </a:t>
            </a:r>
            <a:r>
              <a:rPr lang="ko-KR" altLang="en-US" sz="1600" dirty="0"/>
              <a:t>팀이</a:t>
            </a:r>
            <a:r>
              <a:rPr lang="ko-KR" altLang="ko-KR" sz="1600" dirty="0"/>
              <a:t> 구상하는 핵심 내용</a:t>
            </a:r>
            <a:r>
              <a:rPr lang="ko-KR" altLang="en-US" sz="1600" dirty="0"/>
              <a:t>을</a:t>
            </a:r>
            <a:r>
              <a:rPr lang="ko-KR" altLang="ko-KR" sz="1600" dirty="0"/>
              <a:t> 기술적으로 구현할 수 없다는 것을 깨</a:t>
            </a:r>
            <a:r>
              <a:rPr lang="ko-KR" altLang="en-US" sz="1600" dirty="0"/>
              <a:t>닫게 되었</a:t>
            </a:r>
            <a:r>
              <a:rPr lang="ko-KR" altLang="ko-KR" sz="1600" dirty="0"/>
              <a:t>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프로젝트가 어느 정도 진행되던 시기였기 때문에 팀원들이 연일 모여 어떻게 할 것인가에 대한 대책 논의를 계속 진행했었습니다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다른 주제로 다시 시작하기에는 너무 늦고</a:t>
            </a:r>
            <a:r>
              <a:rPr lang="en-US" altLang="ko-KR" sz="1600" dirty="0"/>
              <a:t>, </a:t>
            </a:r>
            <a:r>
              <a:rPr lang="ko-KR" altLang="ko-KR" sz="1600" dirty="0"/>
              <a:t>주요 기능을 포기해 버리면 프로젝트로서의 가치가 없었습니다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이러지도 저러지도 못하는 상황에서 저는 팀원들을 설득해 과감히 주제를 바</a:t>
            </a:r>
            <a:r>
              <a:rPr lang="ko-KR" altLang="en-US" sz="1600" dirty="0"/>
              <a:t>꿔</a:t>
            </a:r>
            <a:r>
              <a:rPr lang="ko-KR" altLang="ko-KR" sz="1600" dirty="0"/>
              <a:t> 다시 시작했습니다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해낼 수 있는 부분이 </a:t>
            </a:r>
            <a:r>
              <a:rPr lang="ko-KR" altLang="en-US" sz="1600" dirty="0"/>
              <a:t>무엇</a:t>
            </a:r>
            <a:r>
              <a:rPr lang="ko-KR" altLang="ko-KR" sz="1600" dirty="0"/>
              <a:t>인지 파악</a:t>
            </a:r>
            <a:r>
              <a:rPr lang="ko-KR" altLang="en-US" sz="1600" dirty="0"/>
              <a:t>한 뒤</a:t>
            </a:r>
            <a:r>
              <a:rPr lang="en-US" altLang="ko-KR" sz="1600" dirty="0"/>
              <a:t>,</a:t>
            </a:r>
            <a:r>
              <a:rPr lang="ko-KR" altLang="ko-KR" sz="1600" dirty="0"/>
              <a:t> 다른 주제로 </a:t>
            </a:r>
            <a:r>
              <a:rPr lang="ko-KR" altLang="en-US" sz="1600" dirty="0"/>
              <a:t>다시</a:t>
            </a:r>
            <a:r>
              <a:rPr lang="ko-KR" altLang="ko-KR" sz="1600" dirty="0"/>
              <a:t> 시작하는 것이 더 </a:t>
            </a:r>
            <a:r>
              <a:rPr lang="ko-KR" altLang="en-US" sz="1600" dirty="0"/>
              <a:t>효율적이라</a:t>
            </a:r>
            <a:r>
              <a:rPr lang="ko-KR" altLang="ko-KR" sz="1600" dirty="0"/>
              <a:t>고 생각했기 때문입니다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r>
              <a:rPr lang="ko-KR" altLang="ko-KR" sz="1600" dirty="0"/>
              <a:t>결과적으로 새로 시작한 프로젝트는 다른 팀들보다 출발은 늦었지만 오히려 빨리 마무리 하게 되었습니다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대책 논의과정에서 파악한 팀원들의 기술역량과 문제점들이 새로운 프로젝트 수행에 많은 도움이 되었기 때문입니다</a:t>
            </a:r>
            <a:r>
              <a:rPr lang="en-US" altLang="ko-KR" sz="1600" dirty="0"/>
              <a:t>. </a:t>
            </a:r>
          </a:p>
          <a:p>
            <a:r>
              <a:rPr lang="ko-KR" altLang="ko-KR" sz="1600" dirty="0"/>
              <a:t>저는 실패를 하던 성공을 하던 그 경험을 통해 배우는 것이 있으면</a:t>
            </a:r>
            <a:r>
              <a:rPr lang="en-US" altLang="ko-KR" sz="1600" dirty="0"/>
              <a:t>, </a:t>
            </a:r>
            <a:r>
              <a:rPr lang="ko-KR" altLang="ko-KR" sz="1600" dirty="0"/>
              <a:t>사람은 성장할 수 있다고 생각합니다</a:t>
            </a:r>
            <a:r>
              <a:rPr lang="en-US" altLang="ko-KR" sz="1600" dirty="0"/>
              <a:t>. </a:t>
            </a:r>
            <a:r>
              <a:rPr lang="ko-KR" altLang="ko-KR" sz="1600" dirty="0"/>
              <a:t>그렇기 때문에 선택의 기로에</a:t>
            </a:r>
            <a:r>
              <a:rPr lang="en-US" altLang="ko-KR" sz="1600" dirty="0"/>
              <a:t> </a:t>
            </a:r>
            <a:r>
              <a:rPr lang="ko-KR" altLang="en-US" sz="1600" dirty="0"/>
              <a:t>있을 때는 심사 숙고한 뒤 </a:t>
            </a:r>
            <a:r>
              <a:rPr lang="ko-KR" altLang="ko-KR" sz="1600" dirty="0"/>
              <a:t>행동</a:t>
            </a:r>
            <a:r>
              <a:rPr lang="ko-KR" altLang="en-US" sz="1600" dirty="0"/>
              <a:t>하</a:t>
            </a:r>
            <a:r>
              <a:rPr lang="ko-KR" altLang="ko-KR" sz="1600" dirty="0"/>
              <a:t>는 결단력</a:t>
            </a:r>
            <a:r>
              <a:rPr lang="ko-KR" altLang="en-US" sz="1600" dirty="0"/>
              <a:t>을 통해 계속해서 성장해 나가고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저는 이러한 장점을 활용해 빠르게 변화하는 </a:t>
            </a:r>
            <a:r>
              <a:rPr lang="en-US" altLang="ko-KR" sz="1600" dirty="0"/>
              <a:t>IT </a:t>
            </a:r>
            <a:r>
              <a:rPr lang="ko-KR" altLang="en-US" sz="1600" dirty="0"/>
              <a:t>환경에 맞춰 성장함으로써 회사의 발전에 기여할 수 있습니다</a:t>
            </a:r>
            <a:r>
              <a:rPr lang="en-US" altLang="ko-KR" sz="1600" dirty="0"/>
              <a:t>.</a:t>
            </a:r>
            <a:endParaRPr lang="ko-KR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4922604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3" y="195231"/>
            <a:ext cx="25888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ko-KR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예시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  <a:latin typeface="+mn-ea"/>
                <a:ea typeface="+mn-ea"/>
              </a:rPr>
              <a:t>장점 및 에피소드 예시 </a:t>
            </a:r>
            <a:r>
              <a:rPr lang="en-US" altLang="ko-KR" sz="4000" b="1" spc="-150" dirty="0">
                <a:solidFill>
                  <a:srgbClr val="1D314E"/>
                </a:solidFill>
                <a:latin typeface="+mn-ea"/>
                <a:ea typeface="+mn-ea"/>
              </a:rPr>
              <a:t>– </a:t>
            </a:r>
            <a:r>
              <a:rPr lang="ko-KR" altLang="en-US" sz="4000" b="1" spc="-150" dirty="0">
                <a:solidFill>
                  <a:srgbClr val="1D314E"/>
                </a:solidFill>
                <a:latin typeface="+mn-ea"/>
                <a:ea typeface="+mn-ea"/>
              </a:rPr>
              <a:t>수정 </a:t>
            </a:r>
            <a:r>
              <a:rPr lang="en-US" altLang="ko-KR" sz="4000" b="1" spc="-150" dirty="0">
                <a:solidFill>
                  <a:srgbClr val="1D314E"/>
                </a:solidFill>
                <a:latin typeface="+mn-ea"/>
                <a:ea typeface="+mn-ea"/>
              </a:rPr>
              <a:t>POINT</a:t>
            </a:r>
            <a:endParaRPr lang="ko-KR" altLang="en-US" sz="4000" b="1" spc="-150" dirty="0">
              <a:solidFill>
                <a:srgbClr val="1D314E"/>
              </a:solidFill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0393" y="1317071"/>
            <a:ext cx="6694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자신이 어필하고자 하는 내용을 구체적이고 분명하게 작성</a:t>
            </a:r>
            <a:endParaRPr lang="ko-KR" altLang="ko-KR" dirty="0"/>
          </a:p>
        </p:txBody>
      </p:sp>
      <p:sp>
        <p:nvSpPr>
          <p:cNvPr id="8" name="오른쪽 화살표 7"/>
          <p:cNvSpPr/>
          <p:nvPr/>
        </p:nvSpPr>
        <p:spPr>
          <a:xfrm>
            <a:off x="717108" y="1669975"/>
            <a:ext cx="269896" cy="535064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50023" y="1647856"/>
            <a:ext cx="7720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dirty="0"/>
              <a:t>저는 </a:t>
            </a:r>
            <a:r>
              <a:rPr lang="ko-KR" altLang="en-US" dirty="0"/>
              <a:t>결단력이 강한 장점이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그래서</a:t>
            </a:r>
            <a:r>
              <a:rPr lang="en-US" altLang="ko-KR" dirty="0"/>
              <a:t>,</a:t>
            </a:r>
            <a:r>
              <a:rPr lang="ko-KR" altLang="en-US" dirty="0"/>
              <a:t> 문제를 해결하기 위한 </a:t>
            </a:r>
            <a:r>
              <a:rPr lang="ko-KR" altLang="ko-KR" dirty="0"/>
              <a:t>선택의 기로에</a:t>
            </a:r>
            <a:r>
              <a:rPr lang="en-US" altLang="ko-KR" dirty="0"/>
              <a:t> </a:t>
            </a:r>
            <a:r>
              <a:rPr lang="ko-KR" altLang="en-US" dirty="0"/>
              <a:t>있을 때는 </a:t>
            </a:r>
            <a:r>
              <a:rPr lang="ko-KR" altLang="ko-KR" dirty="0"/>
              <a:t>고민하기 보다 행동하는 </a:t>
            </a:r>
            <a:r>
              <a:rPr lang="ko-KR" altLang="en-US" dirty="0"/>
              <a:t>것을 선호합니</a:t>
            </a:r>
            <a:r>
              <a:rPr lang="ko-KR" altLang="ko-KR" dirty="0"/>
              <a:t>다</a:t>
            </a:r>
            <a:r>
              <a:rPr lang="en-US" altLang="ko-KR" dirty="0"/>
              <a:t>. </a:t>
            </a:r>
            <a:r>
              <a:rPr lang="ko-KR" altLang="ko-KR" dirty="0"/>
              <a:t>행동하지 않고 고민하는 것 보다</a:t>
            </a:r>
            <a:r>
              <a:rPr lang="en-US" altLang="ko-KR" dirty="0"/>
              <a:t>,</a:t>
            </a:r>
            <a:r>
              <a:rPr lang="ko-KR" altLang="ko-KR" dirty="0"/>
              <a:t> </a:t>
            </a:r>
            <a:r>
              <a:rPr lang="ko-KR" altLang="en-US" dirty="0"/>
              <a:t>실패하더라</a:t>
            </a:r>
            <a:r>
              <a:rPr lang="ko-KR" altLang="ko-KR" dirty="0"/>
              <a:t>도 경험하는 것이 더 좋</a:t>
            </a:r>
            <a:r>
              <a:rPr lang="ko-KR" altLang="en-US" dirty="0"/>
              <a:t>다고 생각하기</a:t>
            </a:r>
            <a:r>
              <a:rPr lang="ko-KR" altLang="ko-KR" dirty="0"/>
              <a:t> 때문입니다</a:t>
            </a:r>
            <a:r>
              <a:rPr lang="en-US" altLang="ko-KR" dirty="0"/>
              <a:t>. </a:t>
            </a:r>
            <a:endParaRPr lang="ko-KR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310394" y="2778907"/>
            <a:ext cx="8221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에피소드는 자신의 경험을 기반으로 작성</a:t>
            </a:r>
            <a:endParaRPr lang="ko-KR" altLang="ko-KR" dirty="0"/>
          </a:p>
        </p:txBody>
      </p:sp>
      <p:sp>
        <p:nvSpPr>
          <p:cNvPr id="11" name="오른쪽 화살표 10"/>
          <p:cNvSpPr/>
          <p:nvPr/>
        </p:nvSpPr>
        <p:spPr>
          <a:xfrm>
            <a:off x="722803" y="3193929"/>
            <a:ext cx="269896" cy="535064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76588" y="3088084"/>
            <a:ext cx="743823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dirty="0"/>
              <a:t>졸업 프로젝트</a:t>
            </a:r>
            <a:r>
              <a:rPr lang="ko-KR" altLang="en-US" dirty="0"/>
              <a:t>를</a:t>
            </a:r>
            <a:r>
              <a:rPr lang="ko-KR" altLang="ko-KR" dirty="0"/>
              <a:t> </a:t>
            </a:r>
            <a:r>
              <a:rPr lang="ko-KR" altLang="en-US" dirty="0"/>
              <a:t>진</a:t>
            </a:r>
            <a:r>
              <a:rPr lang="ko-KR" altLang="ko-KR" dirty="0"/>
              <a:t>행하던 시기</a:t>
            </a:r>
            <a:r>
              <a:rPr lang="ko-KR" altLang="en-US" dirty="0"/>
              <a:t>의 일 이었습니다</a:t>
            </a:r>
            <a:r>
              <a:rPr lang="en-US" altLang="ko-KR" dirty="0"/>
              <a:t>.</a:t>
            </a:r>
            <a:r>
              <a:rPr lang="ko-KR" altLang="ko-KR" dirty="0"/>
              <a:t> 저희</a:t>
            </a:r>
            <a:r>
              <a:rPr lang="en-US" altLang="ko-KR" dirty="0"/>
              <a:t> </a:t>
            </a:r>
            <a:r>
              <a:rPr lang="ko-KR" altLang="en-US" dirty="0"/>
              <a:t>팀이</a:t>
            </a:r>
            <a:r>
              <a:rPr lang="ko-KR" altLang="ko-KR" dirty="0"/>
              <a:t> 구상하는 핵심 내용</a:t>
            </a:r>
            <a:r>
              <a:rPr lang="ko-KR" altLang="en-US" dirty="0"/>
              <a:t>을</a:t>
            </a:r>
            <a:r>
              <a:rPr lang="ko-KR" altLang="ko-KR" dirty="0"/>
              <a:t> 기술적으로 구현할 수 없다는 것을 깨</a:t>
            </a:r>
            <a:r>
              <a:rPr lang="ko-KR" altLang="en-US" dirty="0"/>
              <a:t>닫게 되었</a:t>
            </a:r>
            <a:r>
              <a:rPr lang="ko-KR" altLang="ko-KR" dirty="0"/>
              <a:t>습니다</a:t>
            </a:r>
            <a:r>
              <a:rPr lang="en-US" altLang="ko-KR" dirty="0"/>
              <a:t>. </a:t>
            </a:r>
            <a:r>
              <a:rPr lang="ko-KR" altLang="ko-KR" dirty="0"/>
              <a:t>프로젝트가 어느 정도 진행되던 시기였기 때문에 팀원들이 연일 모여 어떻게 할 것인가에 대한 대책 논의를 계속 진행했었습니다</a:t>
            </a:r>
            <a:r>
              <a:rPr lang="en-US" altLang="ko-KR" dirty="0"/>
              <a:t>. </a:t>
            </a:r>
            <a:r>
              <a:rPr lang="ko-KR" altLang="ko-KR" dirty="0"/>
              <a:t>다른 주제로 다시 시작하기에는 너무 늦고</a:t>
            </a:r>
            <a:r>
              <a:rPr lang="en-US" altLang="ko-KR" dirty="0"/>
              <a:t>, </a:t>
            </a:r>
            <a:r>
              <a:rPr lang="ko-KR" altLang="ko-KR" dirty="0"/>
              <a:t>주요 기능을 포기해 버리면 프로젝트로서의 가치가 없었습니다</a:t>
            </a:r>
            <a:r>
              <a:rPr lang="en-US" altLang="ko-KR" dirty="0"/>
              <a:t>. </a:t>
            </a:r>
            <a:r>
              <a:rPr lang="ko-KR" altLang="ko-KR" dirty="0"/>
              <a:t>이러지도 저러지도 못하는 상황에서 저는 팀원들을 설득해 과감히 주제를 바</a:t>
            </a:r>
            <a:r>
              <a:rPr lang="ko-KR" altLang="en-US" dirty="0"/>
              <a:t>꿔</a:t>
            </a:r>
            <a:r>
              <a:rPr lang="ko-KR" altLang="ko-KR" dirty="0"/>
              <a:t> 다시 시작했습니다</a:t>
            </a:r>
            <a:r>
              <a:rPr lang="en-US" altLang="ko-KR" dirty="0"/>
              <a:t>. </a:t>
            </a:r>
            <a:r>
              <a:rPr lang="ko-KR" altLang="ko-KR" dirty="0"/>
              <a:t>해낼 수 있는 부분이 </a:t>
            </a:r>
            <a:r>
              <a:rPr lang="ko-KR" altLang="en-US" dirty="0"/>
              <a:t>무엇</a:t>
            </a:r>
            <a:r>
              <a:rPr lang="ko-KR" altLang="ko-KR" dirty="0"/>
              <a:t>인지 파악</a:t>
            </a:r>
            <a:r>
              <a:rPr lang="ko-KR" altLang="en-US" dirty="0"/>
              <a:t>한 뒤</a:t>
            </a:r>
            <a:r>
              <a:rPr lang="en-US" altLang="ko-KR" dirty="0"/>
              <a:t>,</a:t>
            </a:r>
            <a:r>
              <a:rPr lang="ko-KR" altLang="ko-KR" dirty="0"/>
              <a:t> 다른 주제로 </a:t>
            </a:r>
            <a:r>
              <a:rPr lang="ko-KR" altLang="en-US" dirty="0"/>
              <a:t>다시</a:t>
            </a:r>
            <a:r>
              <a:rPr lang="ko-KR" altLang="ko-KR" dirty="0"/>
              <a:t> 시작하는 것이 더 </a:t>
            </a:r>
            <a:r>
              <a:rPr lang="ko-KR" altLang="en-US" dirty="0"/>
              <a:t>효율적이라</a:t>
            </a:r>
            <a:r>
              <a:rPr lang="ko-KR" altLang="ko-KR" dirty="0"/>
              <a:t>고 생각했기 때문입니다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결과적으로 새로 시작한 프로젝트는 다른 팀들보다 출발은 늦었지만 오히려 빨리 마무리 하게 되었습니다</a:t>
            </a:r>
            <a:r>
              <a:rPr lang="en-US" altLang="ko-KR" dirty="0"/>
              <a:t>. </a:t>
            </a:r>
            <a:r>
              <a:rPr lang="ko-KR" altLang="ko-KR" dirty="0"/>
              <a:t>대책 논의과정에서 파악한 팀원들의 기술역량과 문제점들이 새로운 프로젝트 수행에 많은 도움이 되었기 때문입니다</a:t>
            </a:r>
            <a:r>
              <a:rPr lang="en-US" altLang="ko-KR" dirty="0"/>
              <a:t>. 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818828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3" y="195231"/>
            <a:ext cx="25888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ko-KR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예시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  <a:latin typeface="+mn-ea"/>
                <a:ea typeface="+mn-ea"/>
              </a:rPr>
              <a:t>장점 및 에피소드 예시 </a:t>
            </a:r>
            <a:r>
              <a:rPr lang="en-US" altLang="ko-KR" sz="4000" b="1" spc="-150" dirty="0">
                <a:solidFill>
                  <a:srgbClr val="1D314E"/>
                </a:solidFill>
                <a:latin typeface="+mn-ea"/>
                <a:ea typeface="+mn-ea"/>
              </a:rPr>
              <a:t>– </a:t>
            </a:r>
            <a:r>
              <a:rPr lang="ko-KR" altLang="en-US" sz="4000" b="1" spc="-150" dirty="0">
                <a:solidFill>
                  <a:srgbClr val="1D314E"/>
                </a:solidFill>
                <a:latin typeface="+mn-ea"/>
                <a:ea typeface="+mn-ea"/>
              </a:rPr>
              <a:t>수정 </a:t>
            </a:r>
            <a:r>
              <a:rPr lang="en-US" altLang="ko-KR" sz="4000" b="1" spc="-150" dirty="0">
                <a:solidFill>
                  <a:srgbClr val="1D314E"/>
                </a:solidFill>
                <a:latin typeface="+mn-ea"/>
                <a:ea typeface="+mn-ea"/>
              </a:rPr>
              <a:t>POINT</a:t>
            </a:r>
            <a:endParaRPr lang="ko-KR" altLang="en-US" sz="4000" b="1" spc="-150" dirty="0">
              <a:solidFill>
                <a:srgbClr val="1D314E"/>
              </a:solidFill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0393" y="1568741"/>
            <a:ext cx="8460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“</a:t>
            </a:r>
            <a:r>
              <a:rPr lang="ko-KR" altLang="en-US" dirty="0"/>
              <a:t>결단력</a:t>
            </a:r>
            <a:r>
              <a:rPr lang="en-US" altLang="ko-KR" dirty="0"/>
              <a:t>” </a:t>
            </a:r>
            <a:r>
              <a:rPr lang="ko-KR" altLang="en-US" dirty="0"/>
              <a:t>에 관련된 경험을 통해 형성된 자신만의 생각과 이를 어떻게 활용해 나갈 것인가에 대해 표현</a:t>
            </a:r>
            <a:endParaRPr lang="ko-KR" altLang="ko-KR" dirty="0"/>
          </a:p>
        </p:txBody>
      </p:sp>
      <p:sp>
        <p:nvSpPr>
          <p:cNvPr id="8" name="오른쪽 화살표 7"/>
          <p:cNvSpPr/>
          <p:nvPr/>
        </p:nvSpPr>
        <p:spPr>
          <a:xfrm>
            <a:off x="717108" y="2240427"/>
            <a:ext cx="269896" cy="535064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50023" y="2218308"/>
            <a:ext cx="77207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dirty="0"/>
              <a:t>저는 실패를 하던 성공을 하던 그 경험을 통해 배우는 것이 있으면</a:t>
            </a:r>
            <a:r>
              <a:rPr lang="en-US" altLang="ko-KR" dirty="0"/>
              <a:t>, </a:t>
            </a:r>
            <a:r>
              <a:rPr lang="ko-KR" altLang="ko-KR" dirty="0"/>
              <a:t>사람은 성장할 수 있다고 생각합니다</a:t>
            </a:r>
            <a:r>
              <a:rPr lang="en-US" altLang="ko-KR" dirty="0"/>
              <a:t>. </a:t>
            </a:r>
            <a:r>
              <a:rPr lang="ko-KR" altLang="ko-KR" dirty="0"/>
              <a:t>그렇기 때문에 선택의 기로에</a:t>
            </a:r>
            <a:r>
              <a:rPr lang="en-US" altLang="ko-KR" dirty="0"/>
              <a:t> </a:t>
            </a:r>
            <a:r>
              <a:rPr lang="ko-KR" altLang="en-US" dirty="0"/>
              <a:t>있을 때는 심사 숙고한 뒤 </a:t>
            </a:r>
            <a:r>
              <a:rPr lang="ko-KR" altLang="ko-KR" dirty="0"/>
              <a:t>행동</a:t>
            </a:r>
            <a:r>
              <a:rPr lang="ko-KR" altLang="en-US" dirty="0"/>
              <a:t>하</a:t>
            </a:r>
            <a:r>
              <a:rPr lang="ko-KR" altLang="ko-KR" dirty="0"/>
              <a:t>는 결단력</a:t>
            </a:r>
            <a:r>
              <a:rPr lang="ko-KR" altLang="en-US" dirty="0"/>
              <a:t>을 통해 계속해서 성장해 나가고 있습니다</a:t>
            </a:r>
            <a:r>
              <a:rPr lang="en-US" altLang="ko-KR" dirty="0"/>
              <a:t>. </a:t>
            </a:r>
            <a:r>
              <a:rPr lang="ko-KR" altLang="en-US" dirty="0"/>
              <a:t>저는 이러한 장점을 활용해 빠르게 변화하는 </a:t>
            </a:r>
            <a:r>
              <a:rPr lang="en-US" altLang="ko-KR" dirty="0"/>
              <a:t>IT </a:t>
            </a:r>
            <a:r>
              <a:rPr lang="ko-KR" altLang="en-US" dirty="0"/>
              <a:t>환경에 맞춰 성장함으로써 회사의 발전에 기여할 수 있습니다</a:t>
            </a:r>
            <a:r>
              <a:rPr lang="en-US" altLang="ko-KR" dirty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40412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3" y="195231"/>
            <a:ext cx="25888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ko-KR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예시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  <a:latin typeface="+mn-ea"/>
                <a:ea typeface="+mn-ea"/>
              </a:rPr>
              <a:t>장점 및 에피소드 예시 </a:t>
            </a:r>
            <a:r>
              <a:rPr lang="en-US" altLang="ko-KR" sz="4000" b="1" spc="-150" dirty="0">
                <a:solidFill>
                  <a:srgbClr val="1D314E"/>
                </a:solidFill>
                <a:latin typeface="+mn-ea"/>
                <a:ea typeface="+mn-ea"/>
              </a:rPr>
              <a:t>– </a:t>
            </a:r>
            <a:r>
              <a:rPr lang="ko-KR" altLang="en-US" sz="4000" b="1" spc="-150" dirty="0">
                <a:solidFill>
                  <a:srgbClr val="1D314E"/>
                </a:solidFill>
                <a:latin typeface="+mn-ea"/>
                <a:ea typeface="+mn-ea"/>
              </a:rPr>
              <a:t>수정 전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4616" y="1677798"/>
            <a:ext cx="8196044" cy="30469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ko-KR" sz="1600" dirty="0"/>
              <a:t>저의 첫 번째 장점은 제가 마음먹은 일이 있다면 시간과 장소를 불문하고 집중하는 것입니다</a:t>
            </a:r>
            <a:r>
              <a:rPr lang="en-US" altLang="ko-KR" sz="1600" dirty="0"/>
              <a:t>. </a:t>
            </a:r>
          </a:p>
          <a:p>
            <a:r>
              <a:rPr lang="ko-KR" altLang="ko-KR" sz="1600" dirty="0"/>
              <a:t>졸업 프로젝트를 진행할 당시에 수업시간과 맞물려</a:t>
            </a:r>
            <a:r>
              <a:rPr lang="en-US" altLang="ko-KR" sz="1600" dirty="0"/>
              <a:t>, </a:t>
            </a:r>
            <a:r>
              <a:rPr lang="ko-KR" altLang="ko-KR" sz="1600" dirty="0"/>
              <a:t>아침</a:t>
            </a:r>
            <a:r>
              <a:rPr lang="en-US" altLang="ko-KR" sz="1600" dirty="0"/>
              <a:t> 9</a:t>
            </a:r>
            <a:r>
              <a:rPr lang="ko-KR" altLang="ko-KR" sz="1600" dirty="0"/>
              <a:t>시부터 저녁</a:t>
            </a:r>
            <a:r>
              <a:rPr lang="en-US" altLang="ko-KR" sz="1600" dirty="0"/>
              <a:t> 6</a:t>
            </a:r>
            <a:r>
              <a:rPr lang="ko-KR" altLang="ko-KR" sz="1600" dirty="0"/>
              <a:t>시까지 수업을 듣고 난 후</a:t>
            </a:r>
            <a:r>
              <a:rPr lang="en-US" altLang="ko-KR" sz="1600" dirty="0"/>
              <a:t>, </a:t>
            </a:r>
            <a:r>
              <a:rPr lang="ko-KR" altLang="ko-KR" sz="1600" dirty="0"/>
              <a:t>그 이외의 시간을 이용하여 개발해야 했습니다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저는 늦게 자고 늦게 일어나는 것은 장기적으로 힘들다고 판단하여</a:t>
            </a:r>
            <a:r>
              <a:rPr lang="en-US" altLang="ko-KR" sz="1600" dirty="0"/>
              <a:t>, </a:t>
            </a:r>
            <a:r>
              <a:rPr lang="ko-KR" altLang="ko-KR" sz="1600" dirty="0"/>
              <a:t>마치 농부와 같이 일찍 자고 일찍 일어나는 방법을 이용하였습니다</a:t>
            </a:r>
            <a:r>
              <a:rPr lang="en-US" altLang="ko-KR" sz="1600" dirty="0"/>
              <a:t>. 10</a:t>
            </a:r>
            <a:r>
              <a:rPr lang="ko-KR" altLang="ko-KR" sz="1600" dirty="0"/>
              <a:t>시부터 새벽</a:t>
            </a:r>
            <a:r>
              <a:rPr lang="en-US" altLang="ko-KR" sz="1600" dirty="0"/>
              <a:t> 2</a:t>
            </a:r>
            <a:r>
              <a:rPr lang="ko-KR" altLang="ko-KR" sz="1600" dirty="0"/>
              <a:t>시까지 자고 다시 학교로 와서 프로젝트를 개발하였습니다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또 씻는 힘과 시간을 줄이기 위해서 머리를 짧게 깎는 시도도 하였습니다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그렇게</a:t>
            </a:r>
            <a:r>
              <a:rPr lang="en-US" altLang="ko-KR" sz="1600" dirty="0"/>
              <a:t> 2</a:t>
            </a:r>
            <a:r>
              <a:rPr lang="ko-KR" altLang="ko-KR" sz="1600" dirty="0"/>
              <a:t>개월 정도 개발하여 올해</a:t>
            </a:r>
            <a:r>
              <a:rPr lang="en-US" altLang="ko-KR" sz="1600" dirty="0"/>
              <a:t> 6</a:t>
            </a:r>
            <a:r>
              <a:rPr lang="ko-KR" altLang="ko-KR" sz="1600" dirty="0"/>
              <a:t>월에 성공적으로 </a:t>
            </a:r>
            <a:r>
              <a:rPr lang="ko-KR" altLang="ko-KR" sz="1600" dirty="0" err="1"/>
              <a:t>프로토</a:t>
            </a:r>
            <a:r>
              <a:rPr lang="ko-KR" altLang="ko-KR" sz="1600" dirty="0"/>
              <a:t> 타입을 발표하여</a:t>
            </a:r>
            <a:r>
              <a:rPr lang="en-US" altLang="ko-KR" sz="1600" dirty="0"/>
              <a:t>, </a:t>
            </a:r>
            <a:r>
              <a:rPr lang="ko-KR" altLang="ko-KR" sz="1600" dirty="0"/>
              <a:t>우리 팀은 졸업 프로젝트 관련 과목인 </a:t>
            </a:r>
            <a:r>
              <a:rPr lang="en-US" altLang="ko-KR" sz="1600" dirty="0"/>
              <a:t>“</a:t>
            </a:r>
            <a:r>
              <a:rPr lang="ko-KR" altLang="ko-KR" sz="1600" dirty="0" err="1"/>
              <a:t>캡스톤</a:t>
            </a:r>
            <a:r>
              <a:rPr lang="ko-KR" altLang="ko-KR" sz="1600" dirty="0"/>
              <a:t> 디자인</a:t>
            </a:r>
            <a:r>
              <a:rPr lang="en-US" altLang="ko-KR" sz="1600" dirty="0"/>
              <a:t>”</a:t>
            </a:r>
            <a:r>
              <a:rPr lang="ko-KR" altLang="ko-KR" sz="1600" dirty="0"/>
              <a:t>이라는 과목을 반에서 가장 높은 점수를 획득하였습니다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r>
              <a:rPr lang="ko-KR" altLang="ko-KR" sz="1600" dirty="0"/>
              <a:t>가장 중요한 일이 있을 때</a:t>
            </a:r>
            <a:r>
              <a:rPr lang="en-US" altLang="ko-KR" sz="1600" dirty="0"/>
              <a:t>, </a:t>
            </a:r>
            <a:r>
              <a:rPr lang="ko-KR" altLang="ko-KR" sz="1600" dirty="0"/>
              <a:t>저는 딱 한가지 일만 생각합니다</a:t>
            </a:r>
            <a:r>
              <a:rPr lang="en-US" altLang="ko-KR" sz="1600" dirty="0"/>
              <a:t>. </a:t>
            </a:r>
            <a:r>
              <a:rPr lang="ko-KR" altLang="ko-KR" sz="1600" dirty="0"/>
              <a:t>그 일을 끝냈을 때의 결과와 제 자신을 상상하면서 모든 행동과 패턴을 한 가지에 집중하는 힘을 가지고 있습니다</a:t>
            </a:r>
            <a:r>
              <a:rPr lang="en-US" altLang="ko-KR" sz="1600" dirty="0"/>
              <a:t>.</a:t>
            </a:r>
            <a:endParaRPr lang="ko-KR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09728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3" y="195231"/>
            <a:ext cx="25888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ko-KR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예시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695015" cy="855663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  <a:latin typeface="+mn-ea"/>
                <a:ea typeface="+mn-ea"/>
              </a:rPr>
              <a:t>장점 및 에피소드 예시 </a:t>
            </a:r>
            <a:r>
              <a:rPr lang="en-US" altLang="ko-KR" sz="4000" b="1" spc="-150" dirty="0">
                <a:solidFill>
                  <a:srgbClr val="1D314E"/>
                </a:solidFill>
                <a:latin typeface="+mn-ea"/>
                <a:ea typeface="+mn-ea"/>
              </a:rPr>
              <a:t>–</a:t>
            </a:r>
            <a:r>
              <a:rPr lang="en-US" altLang="ko-KR" sz="3600" b="1" spc="-150" dirty="0">
                <a:solidFill>
                  <a:srgbClr val="1D314E"/>
                </a:solidFill>
                <a:latin typeface="+mn-ea"/>
                <a:ea typeface="+mn-ea"/>
              </a:rPr>
              <a:t> </a:t>
            </a:r>
            <a:r>
              <a:rPr lang="ko-KR" altLang="en-US" sz="3600" b="1" spc="-150" dirty="0">
                <a:solidFill>
                  <a:srgbClr val="1D314E"/>
                </a:solidFill>
                <a:latin typeface="+mn-ea"/>
                <a:ea typeface="+mn-ea"/>
              </a:rPr>
              <a:t>수정 전</a:t>
            </a:r>
            <a:r>
              <a:rPr lang="en-US" altLang="ko-KR" sz="3600" b="1" spc="-150" dirty="0">
                <a:solidFill>
                  <a:srgbClr val="1D314E"/>
                </a:solidFill>
                <a:latin typeface="+mn-ea"/>
                <a:ea typeface="+mn-ea"/>
              </a:rPr>
              <a:t> POINT</a:t>
            </a:r>
            <a:endParaRPr lang="ko-KR" altLang="en-US" sz="3600" b="1" spc="-150" dirty="0">
              <a:solidFill>
                <a:srgbClr val="1D314E"/>
              </a:solidFill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0393" y="1342238"/>
            <a:ext cx="846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추상적인 표현</a:t>
            </a:r>
            <a:endParaRPr lang="ko-KR" altLang="ko-KR" dirty="0"/>
          </a:p>
        </p:txBody>
      </p:sp>
      <p:sp>
        <p:nvSpPr>
          <p:cNvPr id="8" name="오른쪽 화살표 7"/>
          <p:cNvSpPr/>
          <p:nvPr/>
        </p:nvSpPr>
        <p:spPr>
          <a:xfrm>
            <a:off x="717108" y="1711920"/>
            <a:ext cx="269896" cy="535064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50023" y="1756913"/>
            <a:ext cx="7720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ko-KR" dirty="0"/>
              <a:t>저의 첫 번째 장점은 </a:t>
            </a:r>
            <a:r>
              <a:rPr lang="ko-KR" altLang="ko-KR" dirty="0">
                <a:solidFill>
                  <a:srgbClr val="FF0000"/>
                </a:solidFill>
              </a:rPr>
              <a:t>제가 마음먹은 일이 있다면</a:t>
            </a:r>
            <a:r>
              <a:rPr lang="ko-KR" altLang="ko-KR" dirty="0"/>
              <a:t> 시간과 장소를 불문하고 집중하는 것입니다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311792" y="2409038"/>
            <a:ext cx="8815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에피소드의 내용 정리 필요</a:t>
            </a:r>
            <a:endParaRPr lang="ko-KR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1077985" y="2795796"/>
            <a:ext cx="78646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dirty="0"/>
              <a:t>졸업 프로젝트를 진행할 당시에 </a:t>
            </a:r>
            <a:r>
              <a:rPr lang="ko-KR" altLang="ko-KR" dirty="0">
                <a:solidFill>
                  <a:srgbClr val="FF0000"/>
                </a:solidFill>
              </a:rPr>
              <a:t>수업시간과 맞물려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ko-KR" dirty="0">
                <a:solidFill>
                  <a:srgbClr val="FF0000"/>
                </a:solidFill>
              </a:rPr>
              <a:t>아침</a:t>
            </a:r>
            <a:r>
              <a:rPr lang="en-US" altLang="ko-KR" dirty="0">
                <a:solidFill>
                  <a:srgbClr val="FF0000"/>
                </a:solidFill>
              </a:rPr>
              <a:t> 9</a:t>
            </a:r>
            <a:r>
              <a:rPr lang="ko-KR" altLang="ko-KR" dirty="0">
                <a:solidFill>
                  <a:srgbClr val="FF0000"/>
                </a:solidFill>
              </a:rPr>
              <a:t>시부터 저녁</a:t>
            </a:r>
            <a:r>
              <a:rPr lang="en-US" altLang="ko-KR" dirty="0">
                <a:solidFill>
                  <a:srgbClr val="FF0000"/>
                </a:solidFill>
              </a:rPr>
              <a:t> 6</a:t>
            </a:r>
            <a:r>
              <a:rPr lang="ko-KR" altLang="ko-KR" dirty="0">
                <a:solidFill>
                  <a:srgbClr val="FF0000"/>
                </a:solidFill>
              </a:rPr>
              <a:t>시까지 수업을 듣고 난 후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  <a:r>
              <a:rPr lang="en-US" altLang="ko-KR" dirty="0"/>
              <a:t> </a:t>
            </a:r>
            <a:r>
              <a:rPr lang="ko-KR" altLang="ko-KR" dirty="0"/>
              <a:t>그 이외의 시간을 이용하여 개발해야 했습니다</a:t>
            </a:r>
            <a:r>
              <a:rPr lang="en-US" altLang="ko-KR" dirty="0"/>
              <a:t>. </a:t>
            </a:r>
            <a:r>
              <a:rPr lang="ko-KR" altLang="ko-KR" dirty="0">
                <a:solidFill>
                  <a:srgbClr val="FF0000"/>
                </a:solidFill>
              </a:rPr>
              <a:t>저는 늦게 자고 늦게 일어나는 것은 장기적으로 힘들다고 판단하여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ko-KR" dirty="0">
                <a:solidFill>
                  <a:srgbClr val="FF0000"/>
                </a:solidFill>
              </a:rPr>
              <a:t>마치 농부와 같이 일찍 자고 일찍 일어나는 방법을 이용하였습니다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r>
              <a:rPr lang="en-US" altLang="ko-KR" dirty="0"/>
              <a:t> 10</a:t>
            </a:r>
            <a:r>
              <a:rPr lang="ko-KR" altLang="ko-KR" dirty="0"/>
              <a:t>시부터 새벽</a:t>
            </a:r>
            <a:r>
              <a:rPr lang="en-US" altLang="ko-KR" dirty="0"/>
              <a:t> 2</a:t>
            </a:r>
            <a:r>
              <a:rPr lang="ko-KR" altLang="ko-KR" dirty="0"/>
              <a:t>시까지 자고 다시 학교로 와서 프로젝트를 개발하였습니다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ko-KR" dirty="0">
                <a:solidFill>
                  <a:srgbClr val="FF0000"/>
                </a:solidFill>
              </a:rPr>
              <a:t>또 씻는 힘과 시간을 줄이기 위해서 머리를 짧게 깎는 시도도 하였습니다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r>
              <a:rPr lang="en-US" altLang="ko-KR" dirty="0"/>
              <a:t> </a:t>
            </a:r>
            <a:r>
              <a:rPr lang="ko-KR" altLang="ko-KR" dirty="0">
                <a:solidFill>
                  <a:srgbClr val="FF0000"/>
                </a:solidFill>
              </a:rPr>
              <a:t>그렇게</a:t>
            </a:r>
            <a:r>
              <a:rPr lang="en-US" altLang="ko-KR" dirty="0">
                <a:solidFill>
                  <a:srgbClr val="FF0000"/>
                </a:solidFill>
              </a:rPr>
              <a:t> 2</a:t>
            </a:r>
            <a:r>
              <a:rPr lang="ko-KR" altLang="ko-KR" dirty="0">
                <a:solidFill>
                  <a:srgbClr val="FF0000"/>
                </a:solidFill>
              </a:rPr>
              <a:t>개월 정도 개발하여 올해</a:t>
            </a:r>
            <a:r>
              <a:rPr lang="en-US" altLang="ko-KR" dirty="0">
                <a:solidFill>
                  <a:srgbClr val="FF0000"/>
                </a:solidFill>
              </a:rPr>
              <a:t> 6</a:t>
            </a:r>
            <a:r>
              <a:rPr lang="ko-KR" altLang="ko-KR" dirty="0">
                <a:solidFill>
                  <a:srgbClr val="FF0000"/>
                </a:solidFill>
              </a:rPr>
              <a:t>월에 성공적으로 </a:t>
            </a:r>
            <a:r>
              <a:rPr lang="ko-KR" altLang="ko-KR" dirty="0" err="1">
                <a:solidFill>
                  <a:srgbClr val="FF0000"/>
                </a:solidFill>
              </a:rPr>
              <a:t>프로토</a:t>
            </a:r>
            <a:r>
              <a:rPr lang="ko-KR" altLang="ko-KR" dirty="0">
                <a:solidFill>
                  <a:srgbClr val="FF0000"/>
                </a:solidFill>
              </a:rPr>
              <a:t> 타입을 발표하여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ko-KR" dirty="0">
                <a:solidFill>
                  <a:srgbClr val="FF0000"/>
                </a:solidFill>
              </a:rPr>
              <a:t>우리 팀은 졸업 프로젝트 관련 과목인 </a:t>
            </a:r>
            <a:r>
              <a:rPr lang="en-US" altLang="ko-KR" dirty="0">
                <a:solidFill>
                  <a:srgbClr val="FF0000"/>
                </a:solidFill>
              </a:rPr>
              <a:t>“</a:t>
            </a:r>
            <a:r>
              <a:rPr lang="ko-KR" altLang="ko-KR" dirty="0" err="1">
                <a:solidFill>
                  <a:srgbClr val="FF0000"/>
                </a:solidFill>
              </a:rPr>
              <a:t>캡스톤</a:t>
            </a:r>
            <a:r>
              <a:rPr lang="ko-KR" altLang="ko-KR" dirty="0">
                <a:solidFill>
                  <a:srgbClr val="FF0000"/>
                </a:solidFill>
              </a:rPr>
              <a:t> 디자인</a:t>
            </a:r>
            <a:r>
              <a:rPr lang="en-US" altLang="ko-KR" dirty="0">
                <a:solidFill>
                  <a:srgbClr val="FF0000"/>
                </a:solidFill>
              </a:rPr>
              <a:t>”</a:t>
            </a:r>
            <a:r>
              <a:rPr lang="ko-KR" altLang="ko-KR" dirty="0">
                <a:solidFill>
                  <a:srgbClr val="FF0000"/>
                </a:solidFill>
              </a:rPr>
              <a:t>이라는 과목을 반에서 가장 높은 점수를 획득하였습니다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ko-KR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791" y="5412301"/>
            <a:ext cx="846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“</a:t>
            </a:r>
            <a:r>
              <a:rPr lang="ko-KR" altLang="en-US" dirty="0"/>
              <a:t>집중</a:t>
            </a:r>
            <a:r>
              <a:rPr lang="en-US" altLang="ko-KR" dirty="0"/>
              <a:t>”</a:t>
            </a:r>
            <a:r>
              <a:rPr lang="ko-KR" altLang="en-US" dirty="0"/>
              <a:t>이라는 장점에 대한 자신의 생각 부재</a:t>
            </a:r>
            <a:r>
              <a:rPr lang="en-US" altLang="ko-KR" dirty="0"/>
              <a:t> </a:t>
            </a:r>
            <a:endParaRPr lang="ko-KR" altLang="ko-KR" dirty="0"/>
          </a:p>
        </p:txBody>
      </p:sp>
      <p:sp>
        <p:nvSpPr>
          <p:cNvPr id="14" name="오른쪽 화살표 13"/>
          <p:cNvSpPr/>
          <p:nvPr/>
        </p:nvSpPr>
        <p:spPr>
          <a:xfrm>
            <a:off x="718506" y="5781983"/>
            <a:ext cx="269896" cy="535064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51421" y="5768253"/>
            <a:ext cx="77207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dirty="0"/>
              <a:t>가장 중요한 일이 있을 때</a:t>
            </a:r>
            <a:r>
              <a:rPr lang="en-US" altLang="ko-KR" dirty="0"/>
              <a:t>, </a:t>
            </a:r>
            <a:r>
              <a:rPr lang="ko-KR" altLang="ko-KR" dirty="0"/>
              <a:t>저는 딱 한가지 일만 생각합니다</a:t>
            </a:r>
            <a:r>
              <a:rPr lang="en-US" altLang="ko-KR" dirty="0"/>
              <a:t>. </a:t>
            </a:r>
            <a:r>
              <a:rPr lang="ko-KR" altLang="ko-KR" dirty="0"/>
              <a:t>그 일을 끝냈을 때의 결과와 제 자신을 상상하면서 모든 행동과 패턴을 한 가지에 집중하는 힘을 가지고 있습니다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p:sp>
        <p:nvSpPr>
          <p:cNvPr id="16" name="오른쪽 화살표 15"/>
          <p:cNvSpPr/>
          <p:nvPr/>
        </p:nvSpPr>
        <p:spPr>
          <a:xfrm>
            <a:off x="726895" y="2837444"/>
            <a:ext cx="269896" cy="535064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78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4" grpId="0"/>
      <p:bldP spid="8" grpId="0" animBg="1"/>
      <p:bldP spid="9" grpId="0"/>
      <p:bldP spid="10" grpId="0"/>
      <p:bldP spid="12" grpId="0"/>
      <p:bldP spid="13" grpId="0"/>
      <p:bldP spid="14" grpId="0" animBg="1"/>
      <p:bldP spid="15" grpId="0"/>
      <p:bldP spid="1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3" y="195231"/>
            <a:ext cx="25888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ko-KR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예시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  <a:latin typeface="+mn-ea"/>
                <a:ea typeface="+mn-ea"/>
              </a:rPr>
              <a:t>장점 및 에피소드 예시 </a:t>
            </a:r>
            <a:r>
              <a:rPr lang="en-US" altLang="ko-KR" sz="4000" b="1" spc="-150" dirty="0">
                <a:solidFill>
                  <a:srgbClr val="1D314E"/>
                </a:solidFill>
                <a:latin typeface="+mn-ea"/>
                <a:ea typeface="+mn-ea"/>
              </a:rPr>
              <a:t>- </a:t>
            </a:r>
            <a:r>
              <a:rPr lang="ko-KR" altLang="en-US" sz="4000" b="1" spc="-150" dirty="0">
                <a:solidFill>
                  <a:srgbClr val="1D314E"/>
                </a:solidFill>
                <a:latin typeface="+mn-ea"/>
                <a:ea typeface="+mn-ea"/>
              </a:rPr>
              <a:t>수정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4616" y="1630437"/>
            <a:ext cx="8196044" cy="40318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ko-KR" sz="1600" dirty="0"/>
              <a:t>저의 가장 큰 장점은 집중력입니다</a:t>
            </a:r>
            <a:r>
              <a:rPr lang="en-US" altLang="ko-KR" sz="1600" dirty="0"/>
              <a:t>. </a:t>
            </a:r>
          </a:p>
          <a:p>
            <a:r>
              <a:rPr lang="ko-KR" altLang="ko-KR" sz="1600" dirty="0"/>
              <a:t>중요한 일이 있을 때 저는 그 일을 끝냈을 때의 결과와 성취감을 생각하면서 모든 행동과 패턴을 한 가지에 몰입하는 힘을 가지고 있습니다</a:t>
            </a:r>
            <a:r>
              <a:rPr lang="en-US" altLang="ko-KR" sz="1600" dirty="0"/>
              <a:t>. </a:t>
            </a:r>
            <a:endParaRPr lang="ko-KR" altLang="ko-KR" sz="1600" dirty="0"/>
          </a:p>
          <a:p>
            <a:r>
              <a:rPr lang="ko-KR" altLang="ko-KR" sz="1600" dirty="0"/>
              <a:t>졸업 프로젝트를 진행 할 당시</a:t>
            </a:r>
            <a:r>
              <a:rPr lang="en-US" altLang="ko-KR" sz="1600" dirty="0"/>
              <a:t>, </a:t>
            </a:r>
            <a:r>
              <a:rPr lang="ko-KR" altLang="ko-KR" sz="1600" dirty="0"/>
              <a:t>아침</a:t>
            </a:r>
            <a:r>
              <a:rPr lang="en-US" altLang="ko-KR" sz="1600" dirty="0"/>
              <a:t> 9</a:t>
            </a:r>
            <a:r>
              <a:rPr lang="ko-KR" altLang="ko-KR" sz="1600" dirty="0"/>
              <a:t>시부터 저녁</a:t>
            </a:r>
            <a:r>
              <a:rPr lang="en-US" altLang="ko-KR" sz="1600" dirty="0"/>
              <a:t> 6</a:t>
            </a:r>
            <a:r>
              <a:rPr lang="ko-KR" altLang="ko-KR" sz="1600" dirty="0"/>
              <a:t>시까지의 수업시간 외의 시간을 이용하여 프로그램을 개발했습니다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저는 저녁 늦게까지 작업하고</a:t>
            </a:r>
            <a:r>
              <a:rPr lang="en-US" altLang="ko-KR" sz="1600" dirty="0"/>
              <a:t>, </a:t>
            </a:r>
            <a:r>
              <a:rPr lang="ko-KR" altLang="ko-KR" sz="1600" dirty="0"/>
              <a:t>그 여파로 늦게 일어나는 생활은 장기적으로 힘들다고 판단하</a:t>
            </a:r>
            <a:r>
              <a:rPr lang="ko-KR" altLang="en-US" sz="1600" dirty="0"/>
              <a:t>였습니다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그래서</a:t>
            </a:r>
            <a:r>
              <a:rPr lang="en-US" altLang="ko-KR" sz="1600" dirty="0"/>
              <a:t>, </a:t>
            </a:r>
            <a:r>
              <a:rPr lang="ko-KR" altLang="ko-KR" sz="1600" dirty="0"/>
              <a:t>여름에 농사짓는 농부와 같이 일찍 자고 일찍 일어나는 방법을 이용하였습니다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저녁</a:t>
            </a:r>
            <a:r>
              <a:rPr lang="en-US" altLang="ko-KR" sz="1600" dirty="0"/>
              <a:t> 10</a:t>
            </a:r>
            <a:r>
              <a:rPr lang="ko-KR" altLang="ko-KR" sz="1600" dirty="0"/>
              <a:t>시부터 새벽</a:t>
            </a:r>
            <a:r>
              <a:rPr lang="en-US" altLang="ko-KR" sz="1600" dirty="0"/>
              <a:t> 2</a:t>
            </a:r>
            <a:r>
              <a:rPr lang="ko-KR" altLang="ko-KR" sz="1600" dirty="0"/>
              <a:t>시까지 취침함으로써 충분한 휴식을 취한 뒤 오로지 프로그램 개발에만 몰두 하였습니다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프로그램 외에는 다른 것은 일체 생각하지 않았습니다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그 결과</a:t>
            </a:r>
            <a:r>
              <a:rPr lang="en-US" altLang="ko-KR" sz="1600" dirty="0"/>
              <a:t> 2</a:t>
            </a:r>
            <a:r>
              <a:rPr lang="ko-KR" altLang="ko-KR" sz="1600" dirty="0"/>
              <a:t>개월 이라는 짧은 기간에 성공적인 </a:t>
            </a:r>
            <a:r>
              <a:rPr lang="ko-KR" altLang="ko-KR" sz="1600" dirty="0" err="1"/>
              <a:t>프로토</a:t>
            </a:r>
            <a:r>
              <a:rPr lang="ko-KR" altLang="ko-KR" sz="1600" dirty="0"/>
              <a:t> 타입을 개발해 낼 수 있었습니다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통상적으로 </a:t>
            </a:r>
            <a:r>
              <a:rPr lang="en-US" altLang="ko-KR" sz="1600" dirty="0"/>
              <a:t>“</a:t>
            </a:r>
            <a:r>
              <a:rPr lang="ko-KR" altLang="en-US" sz="1600" dirty="0" err="1"/>
              <a:t>캡스톤</a:t>
            </a:r>
            <a:r>
              <a:rPr lang="ko-KR" altLang="en-US" sz="1600" dirty="0"/>
              <a:t> 디자인</a:t>
            </a:r>
            <a:r>
              <a:rPr lang="en-US" altLang="ko-KR" sz="1600" dirty="0"/>
              <a:t>” </a:t>
            </a:r>
            <a:r>
              <a:rPr lang="ko-KR" altLang="en-US" sz="1600" dirty="0"/>
              <a:t>과목에서 </a:t>
            </a:r>
            <a:r>
              <a:rPr lang="ko-KR" altLang="en-US" sz="1600" dirty="0" err="1"/>
              <a:t>프로토</a:t>
            </a:r>
            <a:r>
              <a:rPr lang="ko-KR" altLang="en-US" sz="1600" dirty="0"/>
              <a:t> 타입을 개발하는 것에는 </a:t>
            </a:r>
            <a:r>
              <a:rPr lang="en-US" altLang="ko-KR" sz="1600" dirty="0"/>
              <a:t>4</a:t>
            </a:r>
            <a:r>
              <a:rPr lang="ko-KR" altLang="en-US" sz="1600" dirty="0"/>
              <a:t>개월 정도의 시간이 소요됩니다</a:t>
            </a:r>
            <a:r>
              <a:rPr lang="en-US" altLang="ko-KR" sz="1600" dirty="0"/>
              <a:t>. </a:t>
            </a:r>
            <a:r>
              <a:rPr lang="ko-KR" altLang="en-US" sz="1600" dirty="0"/>
              <a:t>그런데</a:t>
            </a:r>
            <a:r>
              <a:rPr lang="en-US" altLang="ko-KR" sz="1600" dirty="0"/>
              <a:t>, </a:t>
            </a:r>
            <a:r>
              <a:rPr lang="ko-KR" altLang="en-US" sz="1600" dirty="0"/>
              <a:t>저는 집중을 통해 이 기간을 절반으로 단축 시켰습니다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r>
              <a:rPr lang="ko-KR" altLang="ko-KR" sz="1600" dirty="0"/>
              <a:t>집중이란 어느 하나를 시작하게 되면 그 것을 끝내기 전에는 다른 것을 전혀 생각하지 않고 몰입함으로써 효율을 높이는 것이라고 생각합니다</a:t>
            </a:r>
            <a:r>
              <a:rPr lang="en-US" altLang="ko-KR" sz="1600" dirty="0"/>
              <a:t>. </a:t>
            </a:r>
            <a:r>
              <a:rPr lang="ko-KR" altLang="ko-KR" sz="1600" dirty="0"/>
              <a:t>그럼으로써 보다 많은 일들을 성취해 나갈 수 있다고 믿습니다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저는 이 집중력이라는 장점을 활용하여 짧은 시간에 여러 가지 다양한 일들을 수행해 낼 수 있는 능력이 있습니다</a:t>
            </a:r>
            <a:r>
              <a:rPr lang="en-US" altLang="ko-KR" sz="1600" dirty="0"/>
              <a:t>.</a:t>
            </a:r>
            <a:endParaRPr lang="ko-KR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3645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3" y="195231"/>
            <a:ext cx="25888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ko-KR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작성시 유의사항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  <a:latin typeface="+mn-ea"/>
                <a:ea typeface="+mn-ea"/>
              </a:rPr>
              <a:t>유의 사항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4006" y="1812022"/>
            <a:ext cx="7794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1. </a:t>
            </a:r>
            <a:r>
              <a:rPr lang="ko-KR" altLang="en-US" sz="2800" dirty="0"/>
              <a:t>프로그래밍과 관련된 역량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05405" y="2779609"/>
            <a:ext cx="6568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2. </a:t>
            </a:r>
            <a:r>
              <a:rPr lang="ko-KR" altLang="en-US" sz="2800" dirty="0"/>
              <a:t>활용 가능한 프로그래밍 언어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6803" y="3747196"/>
            <a:ext cx="6568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3. </a:t>
            </a:r>
            <a:r>
              <a:rPr lang="ko-KR" altLang="en-US" sz="2800" dirty="0"/>
              <a:t>프로그래밍 언어 활용 경험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33475" y="4887988"/>
            <a:ext cx="43622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경험을 바탕으로 한 </a:t>
            </a:r>
            <a:endParaRPr lang="en-US" altLang="ko-KR" sz="2800" b="1" dirty="0"/>
          </a:p>
          <a:p>
            <a:pPr algn="ctr"/>
            <a:r>
              <a:rPr lang="ko-KR" altLang="en-US" sz="2800" b="1" dirty="0">
                <a:solidFill>
                  <a:srgbClr val="FF0000"/>
                </a:solidFill>
              </a:rPr>
              <a:t>프로그래밍 역량 </a:t>
            </a:r>
            <a:r>
              <a:rPr lang="ko-KR" altLang="en-US" sz="2800" b="1" dirty="0"/>
              <a:t>어필</a:t>
            </a:r>
          </a:p>
        </p:txBody>
      </p:sp>
      <p:sp>
        <p:nvSpPr>
          <p:cNvPr id="24" name="오른쪽 화살표 23"/>
          <p:cNvSpPr/>
          <p:nvPr/>
        </p:nvSpPr>
        <p:spPr>
          <a:xfrm>
            <a:off x="1646112" y="5083064"/>
            <a:ext cx="539792" cy="537559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1238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3" y="195231"/>
            <a:ext cx="25888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ko-KR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예시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  <a:latin typeface="+mn-ea"/>
                <a:ea typeface="+mn-ea"/>
              </a:rPr>
              <a:t>장점 및 에피소드 예시 </a:t>
            </a:r>
            <a:r>
              <a:rPr lang="en-US" altLang="ko-KR" sz="4000" b="1" spc="-150" dirty="0">
                <a:solidFill>
                  <a:srgbClr val="1D314E"/>
                </a:solidFill>
                <a:latin typeface="+mn-ea"/>
                <a:ea typeface="+mn-ea"/>
              </a:rPr>
              <a:t>– </a:t>
            </a:r>
            <a:r>
              <a:rPr lang="ko-KR" altLang="en-US" sz="4000" b="1" spc="-150" dirty="0">
                <a:solidFill>
                  <a:srgbClr val="1D314E"/>
                </a:solidFill>
                <a:latin typeface="+mn-ea"/>
                <a:ea typeface="+mn-ea"/>
              </a:rPr>
              <a:t>수정 </a:t>
            </a:r>
            <a:r>
              <a:rPr lang="en-US" altLang="ko-KR" sz="4000" b="1" spc="-150" dirty="0">
                <a:solidFill>
                  <a:srgbClr val="1D314E"/>
                </a:solidFill>
                <a:latin typeface="+mn-ea"/>
                <a:ea typeface="+mn-ea"/>
              </a:rPr>
              <a:t>POINT</a:t>
            </a:r>
            <a:endParaRPr lang="ko-KR" altLang="en-US" sz="4000" b="1" spc="-150" dirty="0">
              <a:solidFill>
                <a:srgbClr val="1D314E"/>
              </a:solidFill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0393" y="1728132"/>
            <a:ext cx="846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자신의 장점을 구체적으로 표현</a:t>
            </a:r>
            <a:endParaRPr lang="ko-KR" altLang="ko-KR" dirty="0"/>
          </a:p>
        </p:txBody>
      </p:sp>
      <p:sp>
        <p:nvSpPr>
          <p:cNvPr id="8" name="오른쪽 화살표 7"/>
          <p:cNvSpPr/>
          <p:nvPr/>
        </p:nvSpPr>
        <p:spPr>
          <a:xfrm>
            <a:off x="717108" y="2097814"/>
            <a:ext cx="269896" cy="535064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50023" y="2142807"/>
            <a:ext cx="77207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dirty="0"/>
              <a:t>저의 가장 큰 장점은 집중력입니다</a:t>
            </a:r>
            <a:r>
              <a:rPr lang="en-US" altLang="ko-KR" dirty="0"/>
              <a:t>. </a:t>
            </a:r>
          </a:p>
          <a:p>
            <a:r>
              <a:rPr lang="ko-KR" altLang="ko-KR" dirty="0"/>
              <a:t>중요한 일이 있을 때 저는 그 일을 끝냈을 때의 결과와 성취감을 생각하면서 모든 행동과 패턴을 한 가지에 몰입하는 힘을 가지고 있습니다</a:t>
            </a:r>
            <a:r>
              <a:rPr lang="en-US" altLang="ko-KR" dirty="0"/>
              <a:t>.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1792" y="3155659"/>
            <a:ext cx="8815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에피소드에서 필요 없는 사항과 중복되는 내용은 제외</a:t>
            </a:r>
            <a:endParaRPr lang="ko-KR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1077985" y="3542417"/>
            <a:ext cx="78646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dirty="0"/>
              <a:t>졸업 프로젝트를 진행 할 당시</a:t>
            </a:r>
            <a:r>
              <a:rPr lang="en-US" altLang="ko-KR" dirty="0"/>
              <a:t>, </a:t>
            </a:r>
            <a:r>
              <a:rPr lang="ko-KR" altLang="ko-KR" dirty="0"/>
              <a:t>아침</a:t>
            </a:r>
            <a:r>
              <a:rPr lang="en-US" altLang="ko-KR" dirty="0"/>
              <a:t> 9</a:t>
            </a:r>
            <a:r>
              <a:rPr lang="ko-KR" altLang="ko-KR" dirty="0"/>
              <a:t>시부터 저녁</a:t>
            </a:r>
            <a:r>
              <a:rPr lang="en-US" altLang="ko-KR" dirty="0"/>
              <a:t> 6</a:t>
            </a:r>
            <a:r>
              <a:rPr lang="ko-KR" altLang="ko-KR" dirty="0"/>
              <a:t>시까지의 수업시간 외의 시간을 이용하여 프로그램을 개발했습니다</a:t>
            </a:r>
            <a:r>
              <a:rPr lang="en-US" altLang="ko-KR" dirty="0"/>
              <a:t>. </a:t>
            </a:r>
            <a:r>
              <a:rPr lang="ko-KR" altLang="ko-KR" dirty="0"/>
              <a:t>저는 저녁 늦게까지 작업하고</a:t>
            </a:r>
            <a:r>
              <a:rPr lang="en-US" altLang="ko-KR" dirty="0"/>
              <a:t>, </a:t>
            </a:r>
            <a:r>
              <a:rPr lang="ko-KR" altLang="ko-KR" dirty="0"/>
              <a:t>그 여파로 늦게 일어나는 생활은 장기적으로 힘들다고 판단하</a:t>
            </a:r>
            <a:r>
              <a:rPr lang="ko-KR" altLang="en-US" dirty="0"/>
              <a:t>였습니다</a:t>
            </a:r>
            <a:r>
              <a:rPr lang="en-US" altLang="ko-KR" dirty="0"/>
              <a:t>. </a:t>
            </a:r>
            <a:r>
              <a:rPr lang="ko-KR" altLang="en-US" dirty="0"/>
              <a:t>그래서</a:t>
            </a:r>
            <a:r>
              <a:rPr lang="en-US" altLang="ko-KR" dirty="0"/>
              <a:t>, </a:t>
            </a:r>
            <a:r>
              <a:rPr lang="ko-KR" altLang="ko-KR" dirty="0"/>
              <a:t>여름에 농사짓는 농부와 같이 일찍 자고 일찍 일어나는 방법을 이용하였습니다</a:t>
            </a:r>
            <a:r>
              <a:rPr lang="en-US" altLang="ko-KR" dirty="0"/>
              <a:t>. </a:t>
            </a:r>
            <a:r>
              <a:rPr lang="ko-KR" altLang="ko-KR" dirty="0"/>
              <a:t>저녁</a:t>
            </a:r>
            <a:r>
              <a:rPr lang="en-US" altLang="ko-KR" dirty="0"/>
              <a:t> 10</a:t>
            </a:r>
            <a:r>
              <a:rPr lang="ko-KR" altLang="ko-KR" dirty="0"/>
              <a:t>시부터 새벽</a:t>
            </a:r>
            <a:r>
              <a:rPr lang="en-US" altLang="ko-KR" dirty="0"/>
              <a:t> 2</a:t>
            </a:r>
            <a:r>
              <a:rPr lang="ko-KR" altLang="ko-KR" dirty="0"/>
              <a:t>시까지 취침함으로써 충분한 휴식을 취한 뒤 오로지 프로그램 개발에만 몰두 하였습니다</a:t>
            </a:r>
            <a:r>
              <a:rPr lang="en-US" altLang="ko-KR" dirty="0"/>
              <a:t>. </a:t>
            </a:r>
            <a:r>
              <a:rPr lang="ko-KR" altLang="ko-KR" dirty="0"/>
              <a:t>프로그램 외에는 다른 것은 일체 생각하지 않았습니다</a:t>
            </a:r>
            <a:r>
              <a:rPr lang="en-US" altLang="ko-KR" dirty="0"/>
              <a:t>. </a:t>
            </a:r>
            <a:r>
              <a:rPr lang="ko-KR" altLang="ko-KR" dirty="0"/>
              <a:t>그 결과</a:t>
            </a:r>
            <a:r>
              <a:rPr lang="en-US" altLang="ko-KR" dirty="0"/>
              <a:t> 2</a:t>
            </a:r>
            <a:r>
              <a:rPr lang="ko-KR" altLang="ko-KR" dirty="0"/>
              <a:t>개월 이라는 짧은 기간에 성공적인 </a:t>
            </a:r>
            <a:r>
              <a:rPr lang="ko-KR" altLang="ko-KR" dirty="0" err="1"/>
              <a:t>프로토</a:t>
            </a:r>
            <a:r>
              <a:rPr lang="ko-KR" altLang="ko-KR" dirty="0"/>
              <a:t> 타입을 개발해 낼 수 있었습니다</a:t>
            </a:r>
            <a:r>
              <a:rPr lang="en-US" altLang="ko-KR" dirty="0"/>
              <a:t>.</a:t>
            </a:r>
            <a:r>
              <a:rPr lang="ko-KR" altLang="en-US" dirty="0"/>
              <a:t> 통상적으로 </a:t>
            </a:r>
            <a:r>
              <a:rPr lang="en-US" altLang="ko-KR" dirty="0"/>
              <a:t>“</a:t>
            </a:r>
            <a:r>
              <a:rPr lang="ko-KR" altLang="en-US" dirty="0" err="1"/>
              <a:t>캡스톤</a:t>
            </a:r>
            <a:r>
              <a:rPr lang="ko-KR" altLang="en-US" dirty="0"/>
              <a:t> 디자인</a:t>
            </a:r>
            <a:r>
              <a:rPr lang="en-US" altLang="ko-KR" dirty="0"/>
              <a:t>” </a:t>
            </a:r>
            <a:r>
              <a:rPr lang="ko-KR" altLang="en-US" dirty="0"/>
              <a:t>과목에서 </a:t>
            </a:r>
            <a:r>
              <a:rPr lang="ko-KR" altLang="en-US" dirty="0" err="1"/>
              <a:t>프로토</a:t>
            </a:r>
            <a:r>
              <a:rPr lang="ko-KR" altLang="en-US" dirty="0"/>
              <a:t> 타입을 개발하는 것에는 </a:t>
            </a:r>
            <a:r>
              <a:rPr lang="en-US" altLang="ko-KR" dirty="0"/>
              <a:t>4</a:t>
            </a:r>
            <a:r>
              <a:rPr lang="ko-KR" altLang="en-US" dirty="0"/>
              <a:t>개월 정도의 시간이 소요됩니다</a:t>
            </a:r>
            <a:r>
              <a:rPr lang="en-US" altLang="ko-KR" dirty="0"/>
              <a:t>. </a:t>
            </a:r>
            <a:r>
              <a:rPr lang="ko-KR" altLang="en-US" dirty="0"/>
              <a:t>그런데</a:t>
            </a:r>
            <a:r>
              <a:rPr lang="en-US" altLang="ko-KR" dirty="0"/>
              <a:t>, </a:t>
            </a:r>
            <a:r>
              <a:rPr lang="ko-KR" altLang="en-US" dirty="0"/>
              <a:t>저는 집중을 통해 이 기간을 절반으로 단축 시켰습니다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p:sp>
        <p:nvSpPr>
          <p:cNvPr id="16" name="오른쪽 화살표 15"/>
          <p:cNvSpPr/>
          <p:nvPr/>
        </p:nvSpPr>
        <p:spPr>
          <a:xfrm>
            <a:off x="710117" y="3626010"/>
            <a:ext cx="269896" cy="535064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8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4" grpId="0"/>
      <p:bldP spid="8" grpId="0" animBg="1"/>
      <p:bldP spid="9" grpId="0"/>
      <p:bldP spid="10" grpId="0"/>
      <p:bldP spid="12" grpId="0"/>
      <p:bldP spid="1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3" y="195231"/>
            <a:ext cx="25888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ko-KR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예시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  <a:latin typeface="+mn-ea"/>
                <a:ea typeface="+mn-ea"/>
              </a:rPr>
              <a:t>장점 및 에피소드 예시 </a:t>
            </a:r>
            <a:r>
              <a:rPr lang="en-US" altLang="ko-KR" sz="4000" b="1" spc="-150" dirty="0">
                <a:solidFill>
                  <a:srgbClr val="1D314E"/>
                </a:solidFill>
                <a:latin typeface="+mn-ea"/>
                <a:ea typeface="+mn-ea"/>
              </a:rPr>
              <a:t>– </a:t>
            </a:r>
            <a:r>
              <a:rPr lang="ko-KR" altLang="en-US" sz="4000" b="1" spc="-150" dirty="0">
                <a:solidFill>
                  <a:srgbClr val="1D314E"/>
                </a:solidFill>
                <a:latin typeface="+mn-ea"/>
                <a:ea typeface="+mn-ea"/>
              </a:rPr>
              <a:t>수정 </a:t>
            </a:r>
            <a:r>
              <a:rPr lang="en-US" altLang="ko-KR" sz="4000" b="1" spc="-150" dirty="0">
                <a:solidFill>
                  <a:srgbClr val="1D314E"/>
                </a:solidFill>
                <a:latin typeface="+mn-ea"/>
                <a:ea typeface="+mn-ea"/>
              </a:rPr>
              <a:t>POINT</a:t>
            </a:r>
            <a:endParaRPr lang="ko-KR" altLang="en-US" sz="4000" b="1" spc="-150" dirty="0">
              <a:solidFill>
                <a:srgbClr val="1D314E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791" y="1687585"/>
            <a:ext cx="846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“</a:t>
            </a:r>
            <a:r>
              <a:rPr lang="ko-KR" altLang="en-US" dirty="0"/>
              <a:t>집중</a:t>
            </a:r>
            <a:r>
              <a:rPr lang="en-US" altLang="ko-KR" dirty="0"/>
              <a:t>”</a:t>
            </a:r>
            <a:r>
              <a:rPr lang="ko-KR" altLang="en-US" dirty="0"/>
              <a:t>에 대한 자신의 경험을 통해 형성된 생각</a:t>
            </a:r>
            <a:endParaRPr lang="ko-KR" altLang="ko-KR" dirty="0"/>
          </a:p>
        </p:txBody>
      </p:sp>
      <p:sp>
        <p:nvSpPr>
          <p:cNvPr id="14" name="오른쪽 화살표 13"/>
          <p:cNvSpPr/>
          <p:nvPr/>
        </p:nvSpPr>
        <p:spPr>
          <a:xfrm>
            <a:off x="718506" y="2057267"/>
            <a:ext cx="269896" cy="535064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51421" y="2043537"/>
            <a:ext cx="77207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dirty="0"/>
              <a:t>집중이란 어느 하나를 시작하게 되면 그 것을 끝내기 전에는 다른 것을 전혀 생각하지 않고 몰입함으로써 효율을 높이는 것이라고 생각합니다</a:t>
            </a:r>
            <a:r>
              <a:rPr lang="en-US" altLang="ko-KR" dirty="0"/>
              <a:t>. </a:t>
            </a:r>
            <a:r>
              <a:rPr lang="ko-KR" altLang="ko-KR" dirty="0"/>
              <a:t>그럼으로써 보다 많은 일들을 성취해 나갈 수 있다고 믿습니다</a:t>
            </a:r>
            <a:r>
              <a:rPr lang="en-US" altLang="ko-KR" dirty="0"/>
              <a:t>. </a:t>
            </a:r>
            <a:r>
              <a:rPr lang="ko-KR" altLang="ko-KR" dirty="0"/>
              <a:t>저는 이 집중력이라는 장점을 활용하여 짧은 시간에 여러 가지 다양한 일들을 수행해 낼 수 있는 능력이 있습니다</a:t>
            </a:r>
            <a:r>
              <a:rPr lang="en-US" altLang="ko-KR" dirty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23026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3" y="195231"/>
            <a:ext cx="25888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ko-KR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예시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  <a:latin typeface="+mn-ea"/>
                <a:ea typeface="+mn-ea"/>
              </a:rPr>
              <a:t>장점 및 에피소드 예시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4616" y="1630437"/>
            <a:ext cx="8196044" cy="378565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ko-KR" sz="1600" dirty="0"/>
              <a:t>저의 장점은 탐구심이 강하다는 것 입니다</a:t>
            </a:r>
            <a:r>
              <a:rPr lang="en-US" altLang="ko-KR" sz="1600" dirty="0"/>
              <a:t>. </a:t>
            </a:r>
            <a:r>
              <a:rPr lang="ko-KR" altLang="ko-KR" sz="1600" dirty="0"/>
              <a:t>탐구심을 통해 지치지 않고 계속하여 무엇인가를 배워 나갈 수 있습니다</a:t>
            </a:r>
            <a:r>
              <a:rPr lang="en-US" altLang="ko-KR" sz="1600" dirty="0"/>
              <a:t>. </a:t>
            </a:r>
            <a:endParaRPr lang="ko-KR" altLang="ko-KR" sz="1600" dirty="0"/>
          </a:p>
          <a:p>
            <a:r>
              <a:rPr lang="ko-KR" altLang="ko-KR" sz="1600" dirty="0"/>
              <a:t>저는 새로운 것을 학습할 때에 궁금증이 많습니다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특히 이해가 가지 않는 것이 있다면 이해가 완벽히 가능 할 때까지 그 내용에 관해서 몇 번씩이나 반복해서 배우려고 노력합니다</a:t>
            </a:r>
            <a:r>
              <a:rPr lang="en-US" altLang="ko-KR" sz="1600" dirty="0"/>
              <a:t>. </a:t>
            </a:r>
            <a:r>
              <a:rPr lang="ko-KR" altLang="ko-KR" sz="1600" dirty="0"/>
              <a:t>대학 </a:t>
            </a:r>
            <a:r>
              <a:rPr lang="en-US" altLang="ko-KR" sz="1600" dirty="0"/>
              <a:t>3</a:t>
            </a:r>
            <a:r>
              <a:rPr lang="ko-KR" altLang="ko-KR" sz="1600" dirty="0"/>
              <a:t>학년 시기에 네트워크의 관한 수업을 수강하였습니다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실제 수업이 </a:t>
            </a:r>
            <a:r>
              <a:rPr lang="en-US" altLang="ko-KR" sz="1600" dirty="0"/>
              <a:t>15 </a:t>
            </a:r>
            <a:r>
              <a:rPr lang="ko-KR" altLang="ko-KR" sz="1600" dirty="0"/>
              <a:t>주라는 짧은 기간 동안 이루어지기 때문에 네트워크와 관련된 내용을 깊이 이해할 수 없었습니다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또 네트워크가 어떻게 이루어지는지 어떤 기술 방식을 채택하고 있는지 수업을 듣는 동안 매번 궁금했습니다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그래서 저는 네트워크와 관련한 전문 서적과 교과서를 참고하여 네트워크의 관한 공부를 시작했습니다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덕분에 평소에 궁금해왔던 </a:t>
            </a:r>
            <a:r>
              <a:rPr lang="ko-KR" altLang="ko-KR" sz="1600" dirty="0" err="1"/>
              <a:t>인터</a:t>
            </a:r>
            <a:r>
              <a:rPr lang="ko-KR" altLang="ko-KR" sz="1600" dirty="0"/>
              <a:t> 네트워킹이나 라우터</a:t>
            </a:r>
            <a:r>
              <a:rPr lang="en-US" altLang="ko-KR" sz="1600" dirty="0"/>
              <a:t>, </a:t>
            </a:r>
            <a:r>
              <a:rPr lang="ko-KR" altLang="ko-KR" sz="1600" dirty="0"/>
              <a:t>패킷 전송의 관한 지식을 습득할 수 있었습니다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이 지식을 통해 네트워크와 관련한 자격증을 쉽게 취득할 수 있었으며</a:t>
            </a:r>
            <a:r>
              <a:rPr lang="en-US" altLang="ko-KR" sz="1600" dirty="0"/>
              <a:t>, </a:t>
            </a:r>
            <a:r>
              <a:rPr lang="ko-KR" altLang="ko-KR" sz="1600" dirty="0"/>
              <a:t>새로운 지식을 배웠다는 것에 큰 즐거움을 느낄 수 있었습니다</a:t>
            </a:r>
            <a:r>
              <a:rPr lang="en-US" altLang="ko-KR" sz="1600" dirty="0"/>
              <a:t>. </a:t>
            </a:r>
            <a:endParaRPr lang="ko-KR" altLang="ko-KR" sz="1600" dirty="0"/>
          </a:p>
          <a:p>
            <a:r>
              <a:rPr lang="ko-KR" altLang="ko-KR" sz="1600" dirty="0"/>
              <a:t>탐구심이란 제 스스로를 발전시킬 수 있는 원동력이라 생각합니다</a:t>
            </a:r>
            <a:r>
              <a:rPr lang="en-US" altLang="ko-KR" sz="1600" dirty="0"/>
              <a:t>. </a:t>
            </a:r>
            <a:r>
              <a:rPr lang="ko-KR" altLang="ko-KR" sz="1600" dirty="0"/>
              <a:t>저는 이러한 저의 장점을 살려</a:t>
            </a:r>
            <a:r>
              <a:rPr lang="en-US" altLang="ko-KR" sz="1600" dirty="0"/>
              <a:t>, </a:t>
            </a:r>
            <a:r>
              <a:rPr lang="ko-KR" altLang="ko-KR" sz="1600" dirty="0"/>
              <a:t>배우고 싶은 기술들을 꾸준히 배워 나가</a:t>
            </a:r>
            <a:r>
              <a:rPr lang="en-US" altLang="ko-KR" sz="1600" dirty="0"/>
              <a:t>, </a:t>
            </a:r>
            <a:r>
              <a:rPr lang="ko-KR" altLang="ko-KR" sz="1600" dirty="0"/>
              <a:t>여러 분야의 지식을 가진 엔지니어로 성장할 수 있을 것입니다</a:t>
            </a:r>
            <a:r>
              <a:rPr lang="en-US" altLang="ko-KR" sz="1600" dirty="0"/>
              <a:t>.</a:t>
            </a:r>
            <a:endParaRPr lang="ko-KR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34760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3" y="195231"/>
            <a:ext cx="25888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ko-KR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예시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  <a:latin typeface="+mn-ea"/>
                <a:ea typeface="+mn-ea"/>
              </a:rPr>
              <a:t>장점 및 에피소드 예시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781" y="1408112"/>
            <a:ext cx="8196044" cy="501675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ko-KR" sz="1600" dirty="0"/>
              <a:t>저의 장점은 계획성이 있는 것입니다</a:t>
            </a:r>
            <a:r>
              <a:rPr lang="en-US" altLang="ko-KR" sz="1600" dirty="0"/>
              <a:t>. </a:t>
            </a:r>
            <a:r>
              <a:rPr lang="ko-KR" altLang="ko-KR" sz="1600" dirty="0"/>
              <a:t>저는 이 계획성을 살려 한일 비교체험 프로그램에서 일본 여행에 계획을 완벽히 짰고 어떤 곤란한 상황에서도 혼란 없이 여행을 끝마친 경험이 있습니다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r>
              <a:rPr lang="ko-KR" altLang="ko-KR" sz="1600" dirty="0"/>
              <a:t>저는 가까운 나라 일본이 한국과 얼마나 차이가 있는지 직접 체험해보고 싶어 대학교 </a:t>
            </a:r>
            <a:r>
              <a:rPr lang="en-US" altLang="ko-KR" sz="1600" dirty="0"/>
              <a:t>1</a:t>
            </a:r>
            <a:r>
              <a:rPr lang="ko-KR" altLang="ko-KR" sz="1600" dirty="0" err="1"/>
              <a:t>학년시기에</a:t>
            </a:r>
            <a:r>
              <a:rPr lang="ko-KR" altLang="ko-KR" sz="1600" dirty="0"/>
              <a:t> 일본과 한국을 직접 가보고 비교해보는 프로그램에 참가한 적이 있습니다</a:t>
            </a:r>
            <a:r>
              <a:rPr lang="en-US" altLang="ko-KR" sz="1600" dirty="0"/>
              <a:t>. </a:t>
            </a:r>
            <a:endParaRPr lang="ko-KR" altLang="ko-KR" sz="1600" dirty="0"/>
          </a:p>
          <a:p>
            <a:r>
              <a:rPr lang="ko-KR" altLang="ko-KR" sz="1600" dirty="0"/>
              <a:t>저를 포함하여 총</a:t>
            </a:r>
            <a:r>
              <a:rPr lang="en-US" altLang="ko-KR" sz="1600" dirty="0"/>
              <a:t> 4</a:t>
            </a:r>
            <a:r>
              <a:rPr lang="ko-KR" altLang="ko-KR" sz="1600" dirty="0"/>
              <a:t>명의 친구들과 함께 참여하였고 저는 일본에서의 활동계획을 담당하였습니다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일본 </a:t>
            </a:r>
            <a:r>
              <a:rPr lang="ko-KR" altLang="ko-KR" sz="1600" dirty="0" err="1"/>
              <a:t>칸사이</a:t>
            </a:r>
            <a:r>
              <a:rPr lang="ko-KR" altLang="ko-KR" sz="1600" dirty="0"/>
              <a:t> 지방의 오사카</a:t>
            </a:r>
            <a:r>
              <a:rPr lang="en-US" altLang="ko-KR" sz="1600" dirty="0"/>
              <a:t>, </a:t>
            </a:r>
            <a:r>
              <a:rPr lang="ko-KR" altLang="ko-KR" sz="1600" dirty="0"/>
              <a:t>교토</a:t>
            </a:r>
            <a:r>
              <a:rPr lang="en-US" altLang="ko-KR" sz="1600" dirty="0"/>
              <a:t>, </a:t>
            </a:r>
            <a:r>
              <a:rPr lang="ko-KR" altLang="ko-KR" sz="1600" dirty="0" err="1"/>
              <a:t>나라지역의</a:t>
            </a:r>
            <a:r>
              <a:rPr lang="ko-KR" altLang="ko-KR" sz="1600" dirty="0"/>
              <a:t> 위치</a:t>
            </a:r>
            <a:r>
              <a:rPr lang="en-US" altLang="ko-KR" sz="1600" dirty="0"/>
              <a:t>, </a:t>
            </a:r>
            <a:r>
              <a:rPr lang="ko-KR" altLang="ko-KR" sz="1600" dirty="0"/>
              <a:t>교통</a:t>
            </a:r>
            <a:r>
              <a:rPr lang="en-US" altLang="ko-KR" sz="1600" dirty="0"/>
              <a:t>, </a:t>
            </a:r>
            <a:r>
              <a:rPr lang="ko-KR" altLang="ko-KR" sz="1600" dirty="0"/>
              <a:t>호텔 등을 꼼꼼하게 계획하였고 혹시 모를 상황에 대한 예비 계획까지 철저하게 세웠습니다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예비 계획까지 세우는 등 일정을 꼼꼼하게 세웠기 때문에</a:t>
            </a:r>
            <a:r>
              <a:rPr lang="en-US" altLang="ko-KR" sz="1600" dirty="0"/>
              <a:t>, </a:t>
            </a:r>
            <a:r>
              <a:rPr lang="ko-KR" altLang="ko-KR" sz="1600" dirty="0"/>
              <a:t>일본에서 진행하는 전 일정을 차질없이 진행할 수 있었고 맛집에서 줄을 오래 기다려서 일정이 지연될 때</a:t>
            </a:r>
            <a:r>
              <a:rPr lang="en-US" altLang="ko-KR" sz="1600" dirty="0"/>
              <a:t>, </a:t>
            </a:r>
            <a:r>
              <a:rPr lang="ko-KR" altLang="ko-KR" sz="1600" dirty="0"/>
              <a:t>날씨가 좋지 않아 팀원들이 힘들어 할 때도 유연하게 일정을 조정해 가며 무사히 일본과 한국의 다른 점을 비교해 볼 수 있었습니다</a:t>
            </a:r>
            <a:r>
              <a:rPr lang="en-US" altLang="ko-KR" sz="1600" dirty="0"/>
              <a:t>.</a:t>
            </a:r>
            <a:r>
              <a:rPr lang="en-US" altLang="ko-KR" sz="1600" b="1" dirty="0"/>
              <a:t> </a:t>
            </a:r>
            <a:r>
              <a:rPr lang="ko-KR" altLang="ko-KR" sz="1600" dirty="0"/>
              <a:t>이를 통해 일본과 한국을 비교하는 보고서에서도 빠진 부분없이 모든 내용을 기입할 수 있었고 저희 보고서는 우수사례로 게시판에 게시되는 결과를 낼 수 있었습니다</a:t>
            </a:r>
            <a:r>
              <a:rPr lang="en-US" altLang="ko-KR" sz="1600" dirty="0"/>
              <a:t>.</a:t>
            </a:r>
            <a:r>
              <a:rPr lang="en-US" altLang="ko-KR" sz="1600" b="1" dirty="0"/>
              <a:t> </a:t>
            </a:r>
            <a:endParaRPr lang="ko-KR" altLang="ko-KR" sz="1600" dirty="0"/>
          </a:p>
          <a:p>
            <a:r>
              <a:rPr lang="en-US" altLang="ko-KR" sz="1600" dirty="0"/>
              <a:t>IT</a:t>
            </a:r>
            <a:r>
              <a:rPr lang="ko-KR" altLang="ko-KR" sz="1600" dirty="0"/>
              <a:t>업계에서 계획성이 있다는 것은 프로젝트를 순조롭게 진행시킬 수 있는 능력뿐 만이 아닌 곤란한 상황에서도 대하는 능력이라고 생각합니다</a:t>
            </a:r>
            <a:r>
              <a:rPr lang="en-US" altLang="ko-KR" sz="1600" dirty="0"/>
              <a:t>. </a:t>
            </a:r>
            <a:r>
              <a:rPr lang="ko-KR" altLang="ko-KR" sz="1600" dirty="0"/>
              <a:t>프로젝트에는 개발부터 테스트까지 많은 </a:t>
            </a:r>
            <a:r>
              <a:rPr lang="ko-KR" altLang="ko-KR" sz="1600" dirty="0" err="1"/>
              <a:t>설계과정이</a:t>
            </a:r>
            <a:r>
              <a:rPr lang="ko-KR" altLang="ko-KR" sz="1600" dirty="0"/>
              <a:t> 들어 갑니다</a:t>
            </a:r>
            <a:r>
              <a:rPr lang="en-US" altLang="ko-KR" sz="1600" dirty="0"/>
              <a:t>. </a:t>
            </a:r>
            <a:r>
              <a:rPr lang="ko-KR" altLang="ko-KR" sz="1600" dirty="0"/>
              <a:t>이 과정에서 꼼꼼하지 않으면 고객이 만족하지 못하는 제품을 개발하게 될 것입니다</a:t>
            </a:r>
            <a:r>
              <a:rPr lang="en-US" altLang="ko-KR" sz="1600" dirty="0"/>
              <a:t>. </a:t>
            </a:r>
            <a:r>
              <a:rPr lang="ko-KR" altLang="ko-KR" sz="1600" dirty="0"/>
              <a:t>저는 만약에 상황에 대비해 계획을 세워놓는 꼼꼼한 계획성을 살려 프로젝트에서 곤란한 일이 있더라도 금방 다시 방향성을 찾고 진전될 수 있도록 공헌해 나갈 것입니다</a:t>
            </a:r>
            <a:r>
              <a:rPr lang="en-US" altLang="ko-KR" sz="1600" dirty="0"/>
              <a:t>.</a:t>
            </a:r>
            <a:endParaRPr lang="ko-KR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1538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8250006" cy="1969017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5400" b="1" spc="-250" dirty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Entry Sheet </a:t>
            </a:r>
            <a:r>
              <a:rPr lang="en-US" altLang="ko-KR" sz="5400" b="1" spc="-250" dirty="0" err="1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Thema</a:t>
            </a:r>
            <a:r>
              <a:rPr lang="ko-KR" altLang="en-US" sz="5400" b="1" spc="-250" dirty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5400" b="1" spc="-250" dirty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9</a:t>
            </a:r>
            <a:br>
              <a:rPr lang="en-US" altLang="ko-KR" sz="5400" b="1" spc="-250" dirty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</a:br>
            <a:r>
              <a:rPr lang="en-US" altLang="ko-KR" sz="4000" b="1" spc="-250" dirty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- </a:t>
            </a:r>
            <a:r>
              <a:rPr lang="ko-KR" altLang="en-US" sz="4000" b="1" spc="-250" dirty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단점 </a:t>
            </a:r>
            <a:r>
              <a:rPr lang="en-US" altLang="ko-KR" sz="4000" b="1" spc="-250" dirty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3</a:t>
            </a:r>
            <a:r>
              <a:rPr lang="ko-KR" altLang="en-US" sz="4000" b="1" spc="-250" dirty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가지 및 해결책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㈜ 글로벌터치코리아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6129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3" y="195231"/>
            <a:ext cx="25888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ko-KR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단점에 대한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질문 배경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en-US" altLang="ko-KR" sz="4000" b="1" spc="-150" dirty="0">
                <a:solidFill>
                  <a:srgbClr val="1D314E"/>
                </a:solidFill>
                <a:latin typeface="+mn-ea"/>
                <a:ea typeface="+mn-ea"/>
              </a:rPr>
              <a:t>WHY ?</a:t>
            </a:r>
            <a:endParaRPr lang="ko-KR" altLang="en-US" sz="4000" b="1" spc="-150" dirty="0">
              <a:solidFill>
                <a:srgbClr val="1D314E"/>
              </a:solidFill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7229" y="1417739"/>
            <a:ext cx="6568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/>
              <a:t>면접관의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Check Point</a:t>
            </a:r>
            <a:endParaRPr lang="ko-KR" alt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89962" y="2216091"/>
            <a:ext cx="7833919" cy="809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단점 개선방법을 통한 지원자의 문제 해결방식 파악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1361" y="3462565"/>
            <a:ext cx="7895552" cy="809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/>
            </a:lvl1pPr>
          </a:lstStyle>
          <a:p>
            <a:r>
              <a:rPr lang="en-US" altLang="ko-KR" dirty="0"/>
              <a:t>2. </a:t>
            </a:r>
            <a:r>
              <a:rPr lang="ko-KR" altLang="en-US" dirty="0"/>
              <a:t>단점 보완을 위해 어떠한 노력을 하고 있는가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92758" y="4685146"/>
            <a:ext cx="8066015" cy="809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/>
            </a:lvl1pPr>
          </a:lstStyle>
          <a:p>
            <a:r>
              <a:rPr lang="en-US" altLang="ko-KR" dirty="0"/>
              <a:t>3. </a:t>
            </a:r>
            <a:r>
              <a:rPr lang="ko-KR" altLang="en-US" dirty="0"/>
              <a:t>지원자가 자신을 얼마나 잘 파악하고 있는가</a:t>
            </a:r>
            <a:r>
              <a:rPr lang="en-US" altLang="ko-KR" dirty="0"/>
              <a:t>?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340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" grpId="0"/>
      <p:bldP spid="8" grpId="0"/>
      <p:bldP spid="15" grpId="0"/>
      <p:bldP spid="1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3" y="195231"/>
            <a:ext cx="25888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ko-KR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단점에 대한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질문 배경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en-US" altLang="ko-KR" sz="4000" b="1" spc="-150" dirty="0">
                <a:solidFill>
                  <a:srgbClr val="1D314E"/>
                </a:solidFill>
                <a:latin typeface="+mn-ea"/>
                <a:ea typeface="+mn-ea"/>
              </a:rPr>
              <a:t>WHY ?</a:t>
            </a:r>
            <a:endParaRPr lang="ko-KR" altLang="en-US" sz="4000" b="1" spc="-150" dirty="0">
              <a:solidFill>
                <a:srgbClr val="1D314E"/>
              </a:solidFill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5405" y="1536583"/>
            <a:ext cx="6568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지원자의 </a:t>
            </a:r>
            <a:r>
              <a:rPr lang="en-US" altLang="ko-KR" sz="2800" b="1" dirty="0"/>
              <a:t>Check Point</a:t>
            </a:r>
            <a:endParaRPr lang="ko-KR" altLang="en-US" sz="28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41026" y="2435603"/>
            <a:ext cx="7270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단점은 장점과 다른 곳에서 찾을 것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42425" y="3365944"/>
            <a:ext cx="656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/>
            </a:lvl1pPr>
          </a:lstStyle>
          <a:p>
            <a:r>
              <a:rPr lang="en-US" altLang="ko-KR" dirty="0"/>
              <a:t>2. </a:t>
            </a:r>
            <a:r>
              <a:rPr lang="ko-KR" altLang="en-US" dirty="0"/>
              <a:t>단점을 고치게 된 계기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3821" y="4278451"/>
            <a:ext cx="8073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/>
            </a:lvl1pPr>
          </a:lstStyle>
          <a:p>
            <a:r>
              <a:rPr lang="en-US" altLang="ko-KR" dirty="0"/>
              <a:t>3. </a:t>
            </a:r>
            <a:r>
              <a:rPr lang="ko-KR" altLang="en-US" dirty="0"/>
              <a:t>단점을 개선시킨 구체적인 방법 제시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130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7" grpId="0"/>
      <p:bldP spid="18" grpId="0"/>
      <p:bldP spid="19" grpId="0"/>
      <p:bldP spid="2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3" y="195231"/>
            <a:ext cx="25888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ko-KR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작성시 유의사항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  <a:latin typeface="+mn-ea"/>
                <a:ea typeface="+mn-ea"/>
              </a:rPr>
              <a:t>유의 사항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4007" y="1812022"/>
            <a:ext cx="6568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1. </a:t>
            </a:r>
            <a:r>
              <a:rPr lang="ko-KR" altLang="en-US" sz="2800" dirty="0"/>
              <a:t>장점을 덮는 단점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5405" y="2425817"/>
            <a:ext cx="6568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2. </a:t>
            </a:r>
            <a:r>
              <a:rPr lang="ko-KR" altLang="en-US" sz="2800" dirty="0"/>
              <a:t>치명적인 단점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6803" y="3039612"/>
            <a:ext cx="6568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3. </a:t>
            </a:r>
            <a:r>
              <a:rPr lang="ko-KR" altLang="en-US" sz="2800" dirty="0"/>
              <a:t>장점과 상반된 단점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608201" y="3653407"/>
            <a:ext cx="6568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4. 30</a:t>
            </a:r>
            <a:r>
              <a:rPr lang="ko-KR" altLang="en-US" sz="2800" dirty="0"/>
              <a:t>초 </a:t>
            </a:r>
            <a:r>
              <a:rPr lang="en-US" altLang="ko-KR" sz="2800" dirty="0"/>
              <a:t>~ 1</a:t>
            </a:r>
            <a:r>
              <a:rPr lang="ko-KR" altLang="en-US" sz="2800" dirty="0"/>
              <a:t>분 스피치 분량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33475" y="4887988"/>
            <a:ext cx="43622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FF0000"/>
                </a:solidFill>
              </a:rPr>
              <a:t>장점 </a:t>
            </a:r>
            <a:r>
              <a:rPr lang="en-US" altLang="ko-KR" sz="2800" b="1" dirty="0">
                <a:solidFill>
                  <a:srgbClr val="FF0000"/>
                </a:solidFill>
              </a:rPr>
              <a:t>60 : </a:t>
            </a:r>
            <a:r>
              <a:rPr lang="ko-KR" altLang="en-US" sz="2800" b="1" dirty="0">
                <a:solidFill>
                  <a:srgbClr val="FF0000"/>
                </a:solidFill>
              </a:rPr>
              <a:t>단점 </a:t>
            </a:r>
            <a:r>
              <a:rPr lang="en-US" altLang="ko-KR" sz="2800" b="1" dirty="0">
                <a:solidFill>
                  <a:srgbClr val="FF0000"/>
                </a:solidFill>
              </a:rPr>
              <a:t>40</a:t>
            </a:r>
          </a:p>
          <a:p>
            <a:pPr algn="ctr"/>
            <a:r>
              <a:rPr lang="ko-KR" altLang="en-US" sz="2800" b="1" dirty="0"/>
              <a:t>의 비율로 작성</a:t>
            </a:r>
          </a:p>
        </p:txBody>
      </p:sp>
      <p:sp>
        <p:nvSpPr>
          <p:cNvPr id="24" name="오른쪽 화살표 23"/>
          <p:cNvSpPr/>
          <p:nvPr/>
        </p:nvSpPr>
        <p:spPr>
          <a:xfrm>
            <a:off x="1646112" y="5083064"/>
            <a:ext cx="539792" cy="537559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35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" grpId="0"/>
      <p:bldP spid="16" grpId="0"/>
      <p:bldP spid="17" grpId="0"/>
      <p:bldP spid="18" grpId="0"/>
      <p:bldP spid="21" grpId="0"/>
      <p:bldP spid="2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3" y="195231"/>
            <a:ext cx="25888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ko-KR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예시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  <a:latin typeface="+mn-ea"/>
                <a:ea typeface="+mn-ea"/>
              </a:rPr>
              <a:t>단점 및 에피소드 예시 </a:t>
            </a:r>
            <a:r>
              <a:rPr lang="en-US" altLang="ko-KR" sz="4000" b="1" spc="-150" dirty="0">
                <a:solidFill>
                  <a:srgbClr val="1D314E"/>
                </a:solidFill>
                <a:latin typeface="+mn-ea"/>
                <a:ea typeface="+mn-ea"/>
              </a:rPr>
              <a:t>– </a:t>
            </a:r>
            <a:r>
              <a:rPr lang="ko-KR" altLang="en-US" sz="4000" b="1" spc="-150" dirty="0">
                <a:solidFill>
                  <a:srgbClr val="1D314E"/>
                </a:solidFill>
                <a:latin typeface="+mn-ea"/>
                <a:ea typeface="+mn-ea"/>
              </a:rPr>
              <a:t>수정 전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4616" y="1627464"/>
            <a:ext cx="8196044" cy="255454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600" dirty="0"/>
          </a:p>
          <a:p>
            <a:r>
              <a:rPr lang="ko-KR" altLang="ko-KR" sz="1600" dirty="0"/>
              <a:t>다른 사람의 부탁을 잘 거절하지 못하는 성격이 단점입니다</a:t>
            </a:r>
            <a:r>
              <a:rPr lang="en-US" altLang="ko-KR" sz="1600" dirty="0"/>
              <a:t>. </a:t>
            </a:r>
          </a:p>
          <a:p>
            <a:r>
              <a:rPr lang="ko-KR" altLang="ko-KR" sz="1600" dirty="0"/>
              <a:t>다른 사람이 저에게 기대를 갖고 부탁을 했다는 것이 기뻐서 거절하지 못하고 도와주다가 계획에 차질이 생길 때도 있었습니다</a:t>
            </a:r>
            <a:r>
              <a:rPr lang="en-US" altLang="ko-KR" sz="1600" dirty="0"/>
              <a:t>. </a:t>
            </a:r>
            <a:endParaRPr lang="ko-KR" altLang="ko-KR" sz="1600" dirty="0"/>
          </a:p>
          <a:p>
            <a:r>
              <a:rPr lang="ko-KR" altLang="ko-KR" sz="1600" dirty="0"/>
              <a:t>길을 걷다가 종교를 권하는 사람에게 붙잡혀 </a:t>
            </a:r>
            <a:r>
              <a:rPr lang="en-US" altLang="ko-KR" sz="1600" dirty="0"/>
              <a:t>30</a:t>
            </a:r>
            <a:r>
              <a:rPr lang="ko-KR" altLang="ko-KR" sz="1600" dirty="0"/>
              <a:t>분간 이야기를 들어주거나</a:t>
            </a:r>
            <a:r>
              <a:rPr lang="en-US" altLang="ko-KR" sz="1600" dirty="0"/>
              <a:t>, </a:t>
            </a:r>
            <a:r>
              <a:rPr lang="ko-KR" altLang="ko-KR" sz="1600" dirty="0"/>
              <a:t>클래스메이트가 코딩에 관한 도움을 요청해 자신의 할 일도 끝나지 않았는데 먼저 도와주는 일도 있었습니다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물론</a:t>
            </a:r>
            <a:r>
              <a:rPr lang="en-US" altLang="ko-KR" sz="1600" dirty="0"/>
              <a:t>, </a:t>
            </a:r>
            <a:r>
              <a:rPr lang="ko-KR" altLang="ko-KR" sz="1600" dirty="0"/>
              <a:t>많이 바쁠 때는 거절합니다만 저도 모르게 미안해지곤 합니다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r>
              <a:rPr lang="ko-KR" altLang="ko-KR" sz="1600" dirty="0"/>
              <a:t>이런 성격을 고치기 위해 조금 더 단호하게 말하거나</a:t>
            </a:r>
            <a:r>
              <a:rPr lang="en-US" altLang="ko-KR" sz="1600" dirty="0"/>
              <a:t>, </a:t>
            </a:r>
            <a:r>
              <a:rPr lang="ko-KR" altLang="ko-KR" sz="1600" dirty="0" err="1"/>
              <a:t>스케쥴을</a:t>
            </a:r>
            <a:r>
              <a:rPr lang="ko-KR" altLang="ko-KR" sz="1600" dirty="0"/>
              <a:t> 생각해서 도저히 안 되는 부탁은 딱 잘라 거절하려고 노력하고 있습니다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endParaRPr lang="ko-KR" altLang="ko-KR" sz="1600" dirty="0"/>
          </a:p>
        </p:txBody>
      </p:sp>
    </p:spTree>
    <p:extLst>
      <p:ext uri="{BB962C8B-B14F-4D97-AF65-F5344CB8AC3E}">
        <p14:creationId xmlns:p14="http://schemas.microsoft.com/office/powerpoint/2010/main" val="66634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3" y="195231"/>
            <a:ext cx="25888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ko-KR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예시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  <a:latin typeface="Algerian" panose="04020705040A02060702" pitchFamily="82" charset="0"/>
              </a:rPr>
              <a:t>단점 및 에피소드 </a:t>
            </a:r>
            <a:r>
              <a:rPr lang="ko-KR" altLang="en-US" sz="4000" b="1" spc="-150" dirty="0">
                <a:solidFill>
                  <a:srgbClr val="1D314E"/>
                </a:solidFill>
                <a:latin typeface="Algerian" panose="04020705040A02060702" pitchFamily="82" charset="0"/>
                <a:ea typeface="+mn-ea"/>
              </a:rPr>
              <a:t>예시 </a:t>
            </a:r>
            <a:r>
              <a:rPr lang="en-US" altLang="ko-KR" sz="4000" b="1" spc="-150" dirty="0">
                <a:solidFill>
                  <a:srgbClr val="1D314E"/>
                </a:solidFill>
                <a:latin typeface="Algerian" panose="04020705040A02060702" pitchFamily="82" charset="0"/>
                <a:ea typeface="+mn-ea"/>
              </a:rPr>
              <a:t>– </a:t>
            </a:r>
            <a:r>
              <a:rPr lang="ko-KR" altLang="en-US" sz="4000" b="1" spc="-150" dirty="0">
                <a:solidFill>
                  <a:srgbClr val="1D314E"/>
                </a:solidFill>
                <a:latin typeface="Algerian" panose="04020705040A02060702" pitchFamily="82" charset="0"/>
                <a:ea typeface="+mn-ea"/>
              </a:rPr>
              <a:t>수정 전</a:t>
            </a:r>
            <a:r>
              <a:rPr lang="en-US" altLang="ko-KR" sz="4000" b="1" spc="-150" dirty="0">
                <a:solidFill>
                  <a:srgbClr val="1D314E"/>
                </a:solidFill>
                <a:latin typeface="Algerian" panose="04020705040A02060702" pitchFamily="82" charset="0"/>
                <a:ea typeface="+mn-ea"/>
              </a:rPr>
              <a:t> POINT</a:t>
            </a:r>
            <a:endParaRPr lang="ko-KR" altLang="en-US" sz="4000" b="1" spc="-150" dirty="0">
              <a:solidFill>
                <a:srgbClr val="1D314E"/>
              </a:solidFill>
              <a:latin typeface="Algerian" panose="04020705040A02060702" pitchFamily="82" charset="0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0393" y="1937857"/>
            <a:ext cx="6694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단점 개선을 위한 계기의 구체성 부족 </a:t>
            </a:r>
            <a:endParaRPr lang="ko-KR" altLang="ko-KR" dirty="0"/>
          </a:p>
        </p:txBody>
      </p:sp>
      <p:sp>
        <p:nvSpPr>
          <p:cNvPr id="8" name="오른쪽 화살표 7"/>
          <p:cNvSpPr/>
          <p:nvPr/>
        </p:nvSpPr>
        <p:spPr>
          <a:xfrm>
            <a:off x="717108" y="2659877"/>
            <a:ext cx="269896" cy="535064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50022" y="2486756"/>
            <a:ext cx="74648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dirty="0"/>
              <a:t>다른 사람이 저에게 기대를 갖고 부탁을 했다는 것이 기뻐서 거절하지 못하고 도와주다가 계획에 차질이 생길 때도 있었습니다</a:t>
            </a:r>
            <a:r>
              <a:rPr lang="en-US" altLang="ko-KR" dirty="0"/>
              <a:t>. </a:t>
            </a:r>
            <a:endParaRPr lang="ko-KR" altLang="ko-KR" dirty="0"/>
          </a:p>
          <a:p>
            <a:r>
              <a:rPr lang="ko-KR" altLang="ko-KR" dirty="0"/>
              <a:t>길을 걷다가 종교를 권하는 사람에게 붙잡혀 </a:t>
            </a:r>
            <a:r>
              <a:rPr lang="en-US" altLang="ko-KR" dirty="0"/>
              <a:t>30</a:t>
            </a:r>
            <a:r>
              <a:rPr lang="ko-KR" altLang="ko-KR" dirty="0"/>
              <a:t>분간 이야기를 들어주거나</a:t>
            </a:r>
            <a:r>
              <a:rPr lang="en-US" altLang="ko-KR" dirty="0"/>
              <a:t>, </a:t>
            </a:r>
            <a:r>
              <a:rPr lang="ko-KR" altLang="ko-KR" dirty="0"/>
              <a:t>클래스메이트가 코딩에 관한 도움을 요청해 자신의 할 일도 끝나지 않았는데 먼저 도와주는 일도 있었습니다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310394" y="4137925"/>
            <a:ext cx="8221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단점 개선을 위한 구체적인 방법 미비</a:t>
            </a:r>
            <a:endParaRPr lang="ko-KR" altLang="ko-KR" dirty="0"/>
          </a:p>
        </p:txBody>
      </p:sp>
      <p:sp>
        <p:nvSpPr>
          <p:cNvPr id="11" name="오른쪽 화살표 10"/>
          <p:cNvSpPr/>
          <p:nvPr/>
        </p:nvSpPr>
        <p:spPr>
          <a:xfrm>
            <a:off x="722803" y="4762672"/>
            <a:ext cx="269896" cy="535064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76588" y="4673605"/>
            <a:ext cx="7438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dirty="0"/>
              <a:t>이런 성격을 고치기 위해 조금 더 단호하게 말하거나</a:t>
            </a:r>
            <a:r>
              <a:rPr lang="en-US" altLang="ko-KR" dirty="0"/>
              <a:t>, </a:t>
            </a:r>
            <a:r>
              <a:rPr lang="ko-KR" altLang="ko-KR" dirty="0" err="1"/>
              <a:t>스케쥴을</a:t>
            </a:r>
            <a:r>
              <a:rPr lang="ko-KR" altLang="ko-KR" dirty="0"/>
              <a:t> 생각해서 도저히 안 되는 부탁은 딱 잘라 거절하려고 노력하고 있습니다</a:t>
            </a:r>
            <a:r>
              <a:rPr lang="en-US" altLang="ko-KR" dirty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53249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4" grpId="0"/>
      <p:bldP spid="8" grpId="0" animBg="1"/>
      <p:bldP spid="9" grpId="0"/>
      <p:bldP spid="5" grpId="0"/>
      <p:bldP spid="11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3" y="195231"/>
            <a:ext cx="25888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ko-KR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예시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en-US" altLang="ko-KR" sz="4000" b="1" spc="-150" dirty="0">
                <a:solidFill>
                  <a:srgbClr val="1D314E"/>
                </a:solidFill>
                <a:latin typeface="+mn-ea"/>
              </a:rPr>
              <a:t>IT </a:t>
            </a:r>
            <a:r>
              <a:rPr lang="ko-KR" altLang="en-US" sz="4000" b="1" spc="-150" dirty="0">
                <a:solidFill>
                  <a:srgbClr val="1D314E"/>
                </a:solidFill>
                <a:latin typeface="+mn-ea"/>
              </a:rPr>
              <a:t>엔지니어 역량 예시 </a:t>
            </a:r>
            <a:r>
              <a:rPr lang="en-US" altLang="ko-KR" sz="4000" b="1" spc="-150" dirty="0">
                <a:solidFill>
                  <a:srgbClr val="1D314E"/>
                </a:solidFill>
                <a:latin typeface="+mn-ea"/>
              </a:rPr>
              <a:t>- SAMPLE</a:t>
            </a:r>
            <a:endParaRPr lang="ko-KR" altLang="en-US" sz="4000" b="1" spc="-150" dirty="0">
              <a:solidFill>
                <a:srgbClr val="1D314E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4616" y="1370378"/>
            <a:ext cx="8196044" cy="280076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저는 컴퓨터공학</a:t>
            </a:r>
            <a:r>
              <a:rPr lang="ko-KR" altLang="ko-KR" sz="1600" dirty="0"/>
              <a:t>과에서 </a:t>
            </a:r>
            <a:r>
              <a:rPr lang="ko-KR" altLang="ko-KR" sz="1600" dirty="0" err="1"/>
              <a:t>웹데이터베이스를</a:t>
            </a:r>
            <a:r>
              <a:rPr lang="ko-KR" altLang="ko-KR" sz="1600" dirty="0"/>
              <a:t> 전공하였습니다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전공에서는</a:t>
            </a:r>
            <a:r>
              <a:rPr lang="en-US" altLang="ko-KR" sz="1600" dirty="0"/>
              <a:t> java, </a:t>
            </a:r>
            <a:r>
              <a:rPr lang="en-US" altLang="ko-KR" sz="1600" dirty="0" err="1"/>
              <a:t>javascript</a:t>
            </a:r>
            <a:r>
              <a:rPr lang="en-US" altLang="ko-KR" sz="1600" dirty="0"/>
              <a:t>, html, </a:t>
            </a:r>
            <a:r>
              <a:rPr lang="en-US" altLang="ko-KR" sz="1600" dirty="0" err="1"/>
              <a:t>php</a:t>
            </a:r>
            <a:r>
              <a:rPr lang="en-US" altLang="ko-KR" sz="1600" dirty="0"/>
              <a:t> </a:t>
            </a:r>
            <a:r>
              <a:rPr lang="ko-KR" altLang="ko-KR" sz="1600" dirty="0"/>
              <a:t>등의 프로그램 언어를 중점적으로 학습했습니다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이외에도</a:t>
            </a:r>
            <a:r>
              <a:rPr lang="en-US" altLang="ko-KR" sz="1600" dirty="0"/>
              <a:t> Android</a:t>
            </a:r>
            <a:r>
              <a:rPr lang="ko-KR" altLang="ko-KR" sz="1600" dirty="0"/>
              <a:t>를 이용하여 계산기</a:t>
            </a:r>
            <a:r>
              <a:rPr lang="en-US" altLang="ko-KR" sz="1600" dirty="0"/>
              <a:t>, </a:t>
            </a:r>
            <a:r>
              <a:rPr lang="ko-KR" altLang="ko-KR" sz="1600" dirty="0"/>
              <a:t>플래시 등도 제작한 경험이 있습니다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r>
              <a:rPr lang="ko-KR" altLang="ko-KR" sz="1600" dirty="0"/>
              <a:t>졸업 프로젝트로 전공에서 학습한 프로그램언어를 이용하여</a:t>
            </a:r>
            <a:r>
              <a:rPr lang="en-US" altLang="ko-KR" sz="1600" dirty="0"/>
              <a:t> ~</a:t>
            </a:r>
            <a:r>
              <a:rPr lang="ko-KR" altLang="ko-KR" sz="1600" dirty="0"/>
              <a:t>라는 프로그램을 제작하였습니다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이 프로그램은</a:t>
            </a:r>
            <a:r>
              <a:rPr lang="en-US" altLang="ko-KR" sz="1600" dirty="0"/>
              <a:t> ~</a:t>
            </a:r>
            <a:r>
              <a:rPr lang="ko-KR" altLang="ko-KR" sz="1600" dirty="0"/>
              <a:t>을 주제로 하여 주</a:t>
            </a:r>
            <a:r>
              <a:rPr lang="en-US" altLang="ko-KR" sz="1600" dirty="0"/>
              <a:t> user</a:t>
            </a:r>
            <a:r>
              <a:rPr lang="ko-KR" altLang="ko-KR" sz="1600" dirty="0"/>
              <a:t>층은</a:t>
            </a:r>
            <a:r>
              <a:rPr lang="en-US" altLang="ko-KR" sz="1600" dirty="0"/>
              <a:t> ~</a:t>
            </a:r>
            <a:r>
              <a:rPr lang="ko-KR" altLang="ko-KR" sz="1600" dirty="0"/>
              <a:t>을 대상으로 하였습니다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프로그램 제작에 중점적으로 쓴 언어는</a:t>
            </a:r>
            <a:r>
              <a:rPr lang="en-US" altLang="ko-KR" sz="1600" dirty="0"/>
              <a:t> ~, ~, ~ </a:t>
            </a:r>
            <a:r>
              <a:rPr lang="ko-KR" altLang="ko-KR" sz="1600" dirty="0"/>
              <a:t>이며</a:t>
            </a:r>
            <a:r>
              <a:rPr lang="en-US" altLang="ko-KR" sz="1600" dirty="0"/>
              <a:t>, </a:t>
            </a:r>
            <a:r>
              <a:rPr lang="ko-KR" altLang="ko-KR" sz="1600" dirty="0"/>
              <a:t>프로그램을 좀 더 최적화 시키기 위해서</a:t>
            </a:r>
            <a:r>
              <a:rPr lang="en-US" altLang="ko-KR" sz="1600" dirty="0"/>
              <a:t> ~</a:t>
            </a:r>
            <a:r>
              <a:rPr lang="ko-KR" altLang="ko-KR" sz="1600" dirty="0"/>
              <a:t>이라는 언어를 스스로 학습하여 적용시켰습니다</a:t>
            </a:r>
            <a:r>
              <a:rPr lang="en-US" altLang="ko-KR" sz="1600" dirty="0"/>
              <a:t>. </a:t>
            </a:r>
            <a:endParaRPr lang="ko-KR" altLang="ko-KR" sz="1600" dirty="0"/>
          </a:p>
          <a:p>
            <a:r>
              <a:rPr lang="ko-KR" altLang="ko-KR" sz="1600" dirty="0"/>
              <a:t>총</a:t>
            </a:r>
            <a:r>
              <a:rPr lang="en-US" altLang="ko-KR" sz="1600" dirty="0"/>
              <a:t> ~</a:t>
            </a:r>
            <a:r>
              <a:rPr lang="ko-KR" altLang="ko-KR" sz="1600" dirty="0"/>
              <a:t>명으로 팀을 이루어 프로젝트를 진행하였는데 저는 팀장으로서 전체 프로젝트를 총괄하였습니다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팀장으로서 조원들과의 의견을 조율하며 프로젝트를 수행하는 동안에 여러 가지 어려운 일들이 많았지만</a:t>
            </a:r>
            <a:r>
              <a:rPr lang="en-US" altLang="ko-KR" sz="1600" dirty="0"/>
              <a:t>, </a:t>
            </a:r>
            <a:r>
              <a:rPr lang="ko-KR" altLang="ko-KR" sz="1600" dirty="0"/>
              <a:t>프로젝트의 진행방법</a:t>
            </a:r>
            <a:r>
              <a:rPr lang="en-US" altLang="ko-KR" sz="1600" dirty="0"/>
              <a:t>, </a:t>
            </a:r>
            <a:r>
              <a:rPr lang="ko-KR" altLang="ko-KR" sz="1600" dirty="0"/>
              <a:t>효율적인 커뮤니케이션 방법</a:t>
            </a:r>
            <a:r>
              <a:rPr lang="en-US" altLang="ko-KR" sz="1600" dirty="0"/>
              <a:t>, </a:t>
            </a:r>
            <a:r>
              <a:rPr lang="ko-KR" altLang="ko-KR" sz="1600" dirty="0"/>
              <a:t>팀 워크의 기초 등을 배울 수 있었던 좋은 경험이었습니다</a:t>
            </a:r>
            <a:r>
              <a:rPr lang="en-US" altLang="ko-KR" sz="1600" dirty="0"/>
              <a:t>.</a:t>
            </a:r>
            <a:endParaRPr lang="ko-KR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6064327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3" y="195231"/>
            <a:ext cx="25888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ko-KR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예시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  <a:latin typeface="+mn-ea"/>
                <a:ea typeface="+mn-ea"/>
              </a:rPr>
              <a:t>단점 및 에피소드 예시 </a:t>
            </a:r>
            <a:r>
              <a:rPr lang="en-US" altLang="ko-KR" sz="4000" b="1" spc="-150" dirty="0">
                <a:solidFill>
                  <a:srgbClr val="1D314E"/>
                </a:solidFill>
                <a:latin typeface="+mn-ea"/>
                <a:ea typeface="+mn-ea"/>
              </a:rPr>
              <a:t>- </a:t>
            </a:r>
            <a:r>
              <a:rPr lang="ko-KR" altLang="en-US" sz="4000" b="1" spc="-150" dirty="0">
                <a:solidFill>
                  <a:srgbClr val="1D314E"/>
                </a:solidFill>
                <a:latin typeface="+mn-ea"/>
                <a:ea typeface="+mn-ea"/>
              </a:rPr>
              <a:t>수정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1060" y="1395545"/>
            <a:ext cx="8196044" cy="477053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ko-KR" sz="1600" dirty="0"/>
              <a:t>저는 </a:t>
            </a:r>
            <a:r>
              <a:rPr lang="ko-KR" altLang="en-US" sz="1600" dirty="0"/>
              <a:t>다른 사람의 </a:t>
            </a:r>
            <a:r>
              <a:rPr lang="ko-KR" altLang="ko-KR" sz="1600" dirty="0"/>
              <a:t>부탁을 </a:t>
            </a:r>
            <a:r>
              <a:rPr lang="ko-KR" altLang="en-US" sz="1600" dirty="0"/>
              <a:t>거</a:t>
            </a:r>
            <a:r>
              <a:rPr lang="ko-KR" altLang="ko-KR" sz="1600" dirty="0"/>
              <a:t>절하지 못</a:t>
            </a:r>
            <a:r>
              <a:rPr lang="ko-KR" altLang="en-US" sz="1600" dirty="0"/>
              <a:t>하는 단점이 있습</a:t>
            </a:r>
            <a:r>
              <a:rPr lang="ko-KR" altLang="ko-KR" sz="1600" dirty="0"/>
              <a:t>니다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이러한 성격 때문에 </a:t>
            </a:r>
            <a:r>
              <a:rPr lang="ko-KR" altLang="ko-KR" sz="1600" dirty="0"/>
              <a:t>부탁을 </a:t>
            </a:r>
            <a:r>
              <a:rPr lang="ko-KR" altLang="en-US" sz="1600" dirty="0"/>
              <a:t>받</a:t>
            </a:r>
            <a:r>
              <a:rPr lang="ko-KR" altLang="ko-KR" sz="1600" dirty="0"/>
              <a:t>고 도움을 주다가 중요한 계획에 차질이 생긴 경우도 있었습니다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졸업프로젝트 당시 클래스메이트가 코딩에 관한 도움을 요청했었습니다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그</a:t>
            </a:r>
            <a:r>
              <a:rPr lang="en-US" altLang="ko-KR" sz="1600" dirty="0"/>
              <a:t> </a:t>
            </a:r>
            <a:r>
              <a:rPr lang="ko-KR" altLang="en-US" sz="1600" dirty="0"/>
              <a:t>당시 진행하던</a:t>
            </a:r>
            <a:r>
              <a:rPr lang="ko-KR" altLang="ko-KR" sz="1600" dirty="0"/>
              <a:t> 프로젝트가 많이 남아있었지만</a:t>
            </a:r>
            <a:r>
              <a:rPr lang="en-US" altLang="ko-KR" sz="1600" dirty="0"/>
              <a:t>, </a:t>
            </a:r>
            <a:r>
              <a:rPr lang="ko-KR" altLang="ko-KR" sz="1600" dirty="0"/>
              <a:t>거절하지 못하고 코딩을 도와 주었습니다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그 결과 클래스메이트는 마감기한 내에 프로젝트를 끝낼 수 있었지만 저는 기일을 넘기고 말았습니다</a:t>
            </a:r>
            <a:r>
              <a:rPr lang="en-US" altLang="ko-KR" sz="1600" dirty="0"/>
              <a:t>. </a:t>
            </a:r>
            <a:endParaRPr lang="ko-KR" altLang="ko-KR" sz="1600" dirty="0"/>
          </a:p>
          <a:p>
            <a:r>
              <a:rPr lang="ko-KR" altLang="ko-KR" sz="1600" dirty="0"/>
              <a:t>부탁을 거절하게 되면 저도 모르게 미안한 감정이 들기 때문에 손해를 보게 되더라도 거절하지 못하고 들어주게 되</a:t>
            </a:r>
            <a:r>
              <a:rPr lang="ko-KR" altLang="en-US" sz="1600" dirty="0"/>
              <a:t>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그렇지만 이 일을 계기로</a:t>
            </a:r>
            <a:r>
              <a:rPr lang="en-US" altLang="ko-KR" sz="1600" dirty="0"/>
              <a:t> </a:t>
            </a:r>
            <a:r>
              <a:rPr lang="ko-KR" altLang="ko-KR" sz="1600" dirty="0"/>
              <a:t>이러한 단점을 고치기 위해 두 가지 방법을 쓰고 있습니다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r>
              <a:rPr lang="ko-KR" altLang="ko-KR" sz="1600" dirty="0"/>
              <a:t>첫째</a:t>
            </a:r>
            <a:r>
              <a:rPr lang="en-US" altLang="ko-KR" sz="1600" dirty="0"/>
              <a:t>, </a:t>
            </a:r>
            <a:r>
              <a:rPr lang="ko-KR" altLang="ko-KR" sz="1600" dirty="0"/>
              <a:t>저의 </a:t>
            </a:r>
            <a:r>
              <a:rPr lang="ko-KR" altLang="ko-KR" sz="1600" dirty="0" err="1"/>
              <a:t>스케쥴을</a:t>
            </a:r>
            <a:r>
              <a:rPr lang="ko-KR" altLang="ko-KR" sz="1600" dirty="0"/>
              <a:t> 파악한 뒤 부탁을 들어줄 경우 계획에 차질이 생길 수 있다면</a:t>
            </a:r>
            <a:r>
              <a:rPr lang="en-US" altLang="ko-KR" sz="1600" dirty="0"/>
              <a:t>, </a:t>
            </a:r>
            <a:r>
              <a:rPr lang="ko-KR" altLang="ko-KR" sz="1600" dirty="0"/>
              <a:t>상황에 대해 설명해 주고 거절하도록 합니다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r>
              <a:rPr lang="ko-KR" altLang="ko-KR" sz="1600" dirty="0"/>
              <a:t>둘째</a:t>
            </a:r>
            <a:r>
              <a:rPr lang="en-US" altLang="ko-KR" sz="1600" dirty="0"/>
              <a:t>, </a:t>
            </a:r>
            <a:r>
              <a:rPr lang="ko-KR" altLang="ko-KR" sz="1600" dirty="0"/>
              <a:t>그럼에도 불구하고 계속해서 부탁해 온다면 자신의 이익을 위해 저에게 희생을 강요하는 것 이</a:t>
            </a:r>
            <a:r>
              <a:rPr lang="ko-KR" altLang="en-US" sz="1600" dirty="0"/>
              <a:t>라고 생각합니다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때문에</a:t>
            </a:r>
            <a:r>
              <a:rPr lang="en-US" altLang="ko-KR" sz="1600" dirty="0"/>
              <a:t>, </a:t>
            </a:r>
            <a:r>
              <a:rPr lang="ko-KR" altLang="ko-KR" sz="1600" dirty="0"/>
              <a:t>이 부탁을 들어주면 저에게 무엇을 해줄 수 있는지에 대해 알아본 뒤 결정합니다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r>
              <a:rPr lang="ko-KR" altLang="ko-KR" sz="1600" dirty="0"/>
              <a:t>그런데</a:t>
            </a:r>
            <a:r>
              <a:rPr lang="en-US" altLang="ko-KR" sz="1600" dirty="0"/>
              <a:t>, </a:t>
            </a:r>
            <a:r>
              <a:rPr lang="ko-KR" altLang="ko-KR" sz="1600" dirty="0"/>
              <a:t>이런 방법을 쓰니 사람이 이기적으로 변했다는 말을 듣기 시작했습니다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처음에는 이 얘기</a:t>
            </a:r>
            <a:r>
              <a:rPr lang="ko-KR" altLang="en-US" sz="1600" dirty="0"/>
              <a:t>로</a:t>
            </a:r>
            <a:r>
              <a:rPr lang="ko-KR" altLang="ko-KR" sz="1600" dirty="0"/>
              <a:t> 마음에 상처를 받고 또다시 부탁을 거절하는 것이 어려웠</a:t>
            </a:r>
            <a:r>
              <a:rPr lang="ko-KR" altLang="en-US" sz="1600" dirty="0"/>
              <a:t>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그렇지만</a:t>
            </a:r>
            <a:r>
              <a:rPr lang="en-US" altLang="ko-KR" sz="1600" dirty="0"/>
              <a:t>, </a:t>
            </a:r>
            <a:r>
              <a:rPr lang="ko-KR" altLang="ko-KR" sz="1600" dirty="0"/>
              <a:t>도움이 필요한 누군가</a:t>
            </a:r>
            <a:r>
              <a:rPr lang="ko-KR" altLang="en-US" sz="1600" dirty="0"/>
              <a:t>를 위해</a:t>
            </a:r>
            <a:r>
              <a:rPr lang="ko-KR" altLang="ko-KR" sz="1600" dirty="0"/>
              <a:t> 기꺼이 봉사</a:t>
            </a:r>
            <a:r>
              <a:rPr lang="ko-KR" altLang="en-US" sz="1600" dirty="0"/>
              <a:t>는 </a:t>
            </a:r>
            <a:r>
              <a:rPr lang="ko-KR" altLang="ko-KR" sz="1600" dirty="0"/>
              <a:t>할 수 있지만 부탁을 들어주느냐 거절하느냐 하는 것은 저 자신의 자유의지에 달렸다는 것을 깨닫게 되었습니다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r>
              <a:rPr lang="ko-KR" altLang="ko-KR" sz="1600" dirty="0"/>
              <a:t>저는 저의 자유의지로 삶을 살기 위해</a:t>
            </a:r>
            <a:r>
              <a:rPr lang="en-US" altLang="ko-KR" sz="1600" dirty="0"/>
              <a:t> </a:t>
            </a:r>
            <a:r>
              <a:rPr lang="ko-KR" altLang="en-US" sz="1600" dirty="0"/>
              <a:t>거절하지 못하는 </a:t>
            </a:r>
            <a:r>
              <a:rPr lang="ko-KR" altLang="ko-KR" sz="1600" dirty="0"/>
              <a:t>단점을 극복</a:t>
            </a:r>
            <a:r>
              <a:rPr lang="ko-KR" altLang="en-US" sz="1600" dirty="0"/>
              <a:t>해 나가고 있</a:t>
            </a:r>
            <a:r>
              <a:rPr lang="ko-KR" altLang="ko-KR" sz="1600" dirty="0"/>
              <a:t>습니다</a:t>
            </a:r>
            <a:r>
              <a:rPr lang="en-US" altLang="ko-KR" sz="1600" dirty="0"/>
              <a:t>.</a:t>
            </a:r>
            <a:endParaRPr lang="ko-KR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01288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3" y="195231"/>
            <a:ext cx="25888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ko-KR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예시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  <a:latin typeface="+mn-ea"/>
                <a:ea typeface="+mn-ea"/>
              </a:rPr>
              <a:t>단점 및 에피소드 예시 </a:t>
            </a:r>
            <a:r>
              <a:rPr lang="en-US" altLang="ko-KR" sz="4000" b="1" spc="-150" dirty="0">
                <a:solidFill>
                  <a:srgbClr val="1D314E"/>
                </a:solidFill>
                <a:latin typeface="+mn-ea"/>
                <a:ea typeface="+mn-ea"/>
              </a:rPr>
              <a:t>– </a:t>
            </a:r>
            <a:r>
              <a:rPr lang="ko-KR" altLang="en-US" sz="4000" b="1" spc="-150" dirty="0">
                <a:solidFill>
                  <a:srgbClr val="1D314E"/>
                </a:solidFill>
                <a:latin typeface="+mn-ea"/>
                <a:ea typeface="+mn-ea"/>
              </a:rPr>
              <a:t>수정 </a:t>
            </a:r>
            <a:r>
              <a:rPr lang="en-US" altLang="ko-KR" sz="4000" b="1" spc="-150" dirty="0">
                <a:solidFill>
                  <a:srgbClr val="1D314E"/>
                </a:solidFill>
                <a:latin typeface="+mn-ea"/>
                <a:ea typeface="+mn-ea"/>
              </a:rPr>
              <a:t>POINT</a:t>
            </a:r>
            <a:endParaRPr lang="ko-KR" altLang="en-US" sz="4000" b="1" spc="-150" dirty="0">
              <a:solidFill>
                <a:srgbClr val="1D314E"/>
              </a:solidFill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0393" y="1568741"/>
            <a:ext cx="772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단점을 고치려고 생각하게 된 계기</a:t>
            </a:r>
            <a:endParaRPr lang="ko-KR" altLang="ko-KR" dirty="0"/>
          </a:p>
        </p:txBody>
      </p:sp>
      <p:sp>
        <p:nvSpPr>
          <p:cNvPr id="8" name="오른쪽 화살표 7"/>
          <p:cNvSpPr/>
          <p:nvPr/>
        </p:nvSpPr>
        <p:spPr>
          <a:xfrm>
            <a:off x="717107" y="2055869"/>
            <a:ext cx="311275" cy="535064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50023" y="1991805"/>
            <a:ext cx="77207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이러한 성격 때문에 </a:t>
            </a:r>
            <a:r>
              <a:rPr lang="ko-KR" altLang="ko-KR" dirty="0"/>
              <a:t>부탁을 </a:t>
            </a:r>
            <a:r>
              <a:rPr lang="ko-KR" altLang="en-US" dirty="0"/>
              <a:t>받</a:t>
            </a:r>
            <a:r>
              <a:rPr lang="ko-KR" altLang="ko-KR" dirty="0"/>
              <a:t>고 도움을 주다가 중요한 계획에 차질이 생긴 경우도 있었습니다</a:t>
            </a:r>
            <a:r>
              <a:rPr lang="en-US" altLang="ko-KR" dirty="0"/>
              <a:t>. </a:t>
            </a:r>
            <a:r>
              <a:rPr lang="ko-KR" altLang="ko-KR" dirty="0"/>
              <a:t>졸업프로젝트 당시 클래스메이트가 코딩에 관한 도움을 요청했었습니다</a:t>
            </a:r>
            <a:r>
              <a:rPr lang="en-US" altLang="ko-KR" dirty="0"/>
              <a:t>. </a:t>
            </a:r>
            <a:r>
              <a:rPr lang="ko-KR" altLang="ko-KR" dirty="0"/>
              <a:t>그</a:t>
            </a:r>
            <a:r>
              <a:rPr lang="en-US" altLang="ko-KR" dirty="0"/>
              <a:t> </a:t>
            </a:r>
            <a:r>
              <a:rPr lang="ko-KR" altLang="en-US" dirty="0"/>
              <a:t>당시 진행하던</a:t>
            </a:r>
            <a:r>
              <a:rPr lang="ko-KR" altLang="ko-KR" dirty="0"/>
              <a:t> 프로젝트가 많이 남아있었지만</a:t>
            </a:r>
            <a:r>
              <a:rPr lang="en-US" altLang="ko-KR" dirty="0"/>
              <a:t>, </a:t>
            </a:r>
            <a:r>
              <a:rPr lang="ko-KR" altLang="ko-KR" dirty="0"/>
              <a:t>거절하지 못하고 코딩을 도와 주었습니다</a:t>
            </a:r>
            <a:r>
              <a:rPr lang="en-US" altLang="ko-KR" dirty="0"/>
              <a:t>. </a:t>
            </a:r>
            <a:r>
              <a:rPr lang="ko-KR" altLang="ko-KR" dirty="0"/>
              <a:t>그 결과 클래스메이트는 마감기한 내에 프로젝트를 끝낼 수 있었지만 저는 기일을 넘기고 말았습니다</a:t>
            </a:r>
            <a:r>
              <a:rPr lang="en-US" altLang="ko-KR" dirty="0"/>
              <a:t>. </a:t>
            </a:r>
            <a:endParaRPr lang="ko-KR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310394" y="3693308"/>
            <a:ext cx="8221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단점 개선을 위한 구체적 방법 제시</a:t>
            </a:r>
            <a:endParaRPr lang="ko-KR" altLang="ko-KR" dirty="0"/>
          </a:p>
        </p:txBody>
      </p:sp>
      <p:sp>
        <p:nvSpPr>
          <p:cNvPr id="11" name="오른쪽 화살표 10"/>
          <p:cNvSpPr/>
          <p:nvPr/>
        </p:nvSpPr>
        <p:spPr>
          <a:xfrm>
            <a:off x="722803" y="4167053"/>
            <a:ext cx="279184" cy="535064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76587" y="4128320"/>
            <a:ext cx="76942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dirty="0"/>
              <a:t>부탁을 거절하게 되면 저도 모르게 미안한 감정이 들기 때문에 손해를 보게 되더라도 거절하지 못하고 들어주게 되</a:t>
            </a:r>
            <a:r>
              <a:rPr lang="ko-KR" altLang="en-US" dirty="0"/>
              <a:t>었습니다</a:t>
            </a:r>
            <a:r>
              <a:rPr lang="en-US" altLang="ko-KR" dirty="0"/>
              <a:t>. </a:t>
            </a:r>
            <a:r>
              <a:rPr lang="ko-KR" altLang="en-US" dirty="0"/>
              <a:t>그렇지만 이 일을 계기로</a:t>
            </a:r>
            <a:r>
              <a:rPr lang="en-US" altLang="ko-KR" dirty="0"/>
              <a:t> </a:t>
            </a:r>
            <a:r>
              <a:rPr lang="ko-KR" altLang="ko-KR" dirty="0"/>
              <a:t>이러한 단점을 고치기 위해 두 가지 방법을 쓰고 있습니다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첫째</a:t>
            </a:r>
            <a:r>
              <a:rPr lang="en-US" altLang="ko-KR" dirty="0"/>
              <a:t>, </a:t>
            </a:r>
            <a:r>
              <a:rPr lang="ko-KR" altLang="ko-KR" dirty="0"/>
              <a:t>저의 </a:t>
            </a:r>
            <a:r>
              <a:rPr lang="ko-KR" altLang="ko-KR" dirty="0" err="1"/>
              <a:t>스케쥴을</a:t>
            </a:r>
            <a:r>
              <a:rPr lang="ko-KR" altLang="ko-KR" dirty="0"/>
              <a:t> 파악한 뒤 부탁을 들어줄 경우 계획에 차질이 생길 수 있다면</a:t>
            </a:r>
            <a:r>
              <a:rPr lang="en-US" altLang="ko-KR" dirty="0"/>
              <a:t>, </a:t>
            </a:r>
            <a:r>
              <a:rPr lang="ko-KR" altLang="ko-KR" dirty="0"/>
              <a:t>상황에 대해 설명해 주고 거절하도록 합니다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둘째</a:t>
            </a:r>
            <a:r>
              <a:rPr lang="en-US" altLang="ko-KR" dirty="0"/>
              <a:t>, </a:t>
            </a:r>
            <a:r>
              <a:rPr lang="ko-KR" altLang="ko-KR" dirty="0"/>
              <a:t>그럼에도 불구하고 계속해서 부탁해 온다면 자신의 이익을 위해 저에게 희생을 강요하는 것 이</a:t>
            </a:r>
            <a:r>
              <a:rPr lang="ko-KR" altLang="en-US" dirty="0"/>
              <a:t>라고 생각합니다</a:t>
            </a:r>
            <a:r>
              <a:rPr lang="en-US" altLang="ko-KR" dirty="0"/>
              <a:t>. </a:t>
            </a:r>
            <a:r>
              <a:rPr lang="ko-KR" altLang="en-US" dirty="0"/>
              <a:t>때문에</a:t>
            </a:r>
            <a:r>
              <a:rPr lang="en-US" altLang="ko-KR" dirty="0"/>
              <a:t>, </a:t>
            </a:r>
            <a:r>
              <a:rPr lang="ko-KR" altLang="ko-KR" dirty="0"/>
              <a:t>이 부탁을 들어주면 저에게 무엇을 해줄 수 있는지에 대해 알아본 뒤 결정합니다</a:t>
            </a:r>
            <a:r>
              <a:rPr lang="en-US" altLang="ko-KR" dirty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96780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4" grpId="0"/>
      <p:bldP spid="8" grpId="0" animBg="1"/>
      <p:bldP spid="9" grpId="0"/>
      <p:bldP spid="5" grpId="0"/>
      <p:bldP spid="11" grpId="0" animBg="1"/>
      <p:bldP spid="1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3" y="195231"/>
            <a:ext cx="25888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ko-KR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예시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  <a:latin typeface="+mn-ea"/>
                <a:ea typeface="+mn-ea"/>
              </a:rPr>
              <a:t>단점 및 에피소드 예시 </a:t>
            </a:r>
            <a:r>
              <a:rPr lang="en-US" altLang="ko-KR" sz="4000" b="1" spc="-150" dirty="0">
                <a:solidFill>
                  <a:srgbClr val="1D314E"/>
                </a:solidFill>
                <a:latin typeface="+mn-ea"/>
                <a:ea typeface="+mn-ea"/>
              </a:rPr>
              <a:t>– </a:t>
            </a:r>
            <a:r>
              <a:rPr lang="ko-KR" altLang="en-US" sz="4000" b="1" spc="-150" dirty="0">
                <a:solidFill>
                  <a:srgbClr val="1D314E"/>
                </a:solidFill>
                <a:latin typeface="+mn-ea"/>
                <a:ea typeface="+mn-ea"/>
              </a:rPr>
              <a:t>수정 </a:t>
            </a:r>
            <a:r>
              <a:rPr lang="en-US" altLang="ko-KR" sz="4000" b="1" spc="-150" dirty="0">
                <a:solidFill>
                  <a:srgbClr val="1D314E"/>
                </a:solidFill>
                <a:latin typeface="+mn-ea"/>
                <a:ea typeface="+mn-ea"/>
              </a:rPr>
              <a:t>POINT</a:t>
            </a:r>
            <a:endParaRPr lang="ko-KR" altLang="en-US" sz="4000" b="1" spc="-150" dirty="0">
              <a:solidFill>
                <a:srgbClr val="1D314E"/>
              </a:solidFill>
              <a:latin typeface="+mn-ea"/>
              <a:ea typeface="+mn-ea"/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722803" y="1918801"/>
            <a:ext cx="269896" cy="535064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11792" y="1452692"/>
            <a:ext cx="8815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단점 극복을 통해 형성된 자신의 생각 표현</a:t>
            </a:r>
            <a:endParaRPr lang="ko-KR" altLang="ko-KR" dirty="0"/>
          </a:p>
        </p:txBody>
      </p:sp>
      <p:sp>
        <p:nvSpPr>
          <p:cNvPr id="15" name="TextBox 14"/>
          <p:cNvSpPr txBox="1"/>
          <p:nvPr/>
        </p:nvSpPr>
        <p:spPr>
          <a:xfrm>
            <a:off x="1077985" y="1847839"/>
            <a:ext cx="76928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dirty="0"/>
              <a:t>그런데</a:t>
            </a:r>
            <a:r>
              <a:rPr lang="en-US" altLang="ko-KR" dirty="0"/>
              <a:t>, </a:t>
            </a:r>
            <a:r>
              <a:rPr lang="ko-KR" altLang="ko-KR" dirty="0"/>
              <a:t>이런 방법을 쓰니 사람이 이기적으로 변했다는 말을 듣기 시작했습니다</a:t>
            </a:r>
            <a:r>
              <a:rPr lang="en-US" altLang="ko-KR" dirty="0"/>
              <a:t>. </a:t>
            </a:r>
            <a:r>
              <a:rPr lang="ko-KR" altLang="ko-KR" dirty="0"/>
              <a:t>처음에는 이 얘기</a:t>
            </a:r>
            <a:r>
              <a:rPr lang="ko-KR" altLang="en-US" dirty="0"/>
              <a:t>로</a:t>
            </a:r>
            <a:r>
              <a:rPr lang="ko-KR" altLang="ko-KR" dirty="0"/>
              <a:t> 마음에 상처를 받고 또다시 부탁을 거절하는 것이 어려웠</a:t>
            </a:r>
            <a:r>
              <a:rPr lang="ko-KR" altLang="en-US" dirty="0"/>
              <a:t>습니다</a:t>
            </a:r>
            <a:r>
              <a:rPr lang="en-US" altLang="ko-KR" dirty="0"/>
              <a:t>. </a:t>
            </a:r>
            <a:r>
              <a:rPr lang="ko-KR" altLang="en-US" dirty="0"/>
              <a:t>그렇지만</a:t>
            </a:r>
            <a:r>
              <a:rPr lang="en-US" altLang="ko-KR" dirty="0"/>
              <a:t>, </a:t>
            </a:r>
            <a:r>
              <a:rPr lang="ko-KR" altLang="ko-KR" dirty="0"/>
              <a:t>도움이 필요한 누군가</a:t>
            </a:r>
            <a:r>
              <a:rPr lang="ko-KR" altLang="en-US" dirty="0"/>
              <a:t>를 위해</a:t>
            </a:r>
            <a:r>
              <a:rPr lang="ko-KR" altLang="ko-KR" dirty="0"/>
              <a:t> 기꺼이 봉사</a:t>
            </a:r>
            <a:r>
              <a:rPr lang="ko-KR" altLang="en-US" dirty="0"/>
              <a:t>는 </a:t>
            </a:r>
            <a:r>
              <a:rPr lang="ko-KR" altLang="ko-KR" dirty="0"/>
              <a:t>할 수 있지만 부탁을 들어주느냐 거절하느냐 하는 것은 저 자신의 자유의지에 달렸다는 것을 깨닫게 되었습니다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저는 저의 자유의지로 삶을 살기 위해</a:t>
            </a:r>
            <a:r>
              <a:rPr lang="en-US" altLang="ko-KR" dirty="0"/>
              <a:t> </a:t>
            </a:r>
            <a:r>
              <a:rPr lang="ko-KR" altLang="en-US" dirty="0"/>
              <a:t>거절하지 못하는 </a:t>
            </a:r>
            <a:r>
              <a:rPr lang="ko-KR" altLang="ko-KR" dirty="0"/>
              <a:t>단점을 극복</a:t>
            </a:r>
            <a:r>
              <a:rPr lang="ko-KR" altLang="en-US" dirty="0"/>
              <a:t>해 나가고 있</a:t>
            </a:r>
            <a:r>
              <a:rPr lang="ko-KR" altLang="ko-KR" dirty="0"/>
              <a:t>습니다</a:t>
            </a:r>
            <a:r>
              <a:rPr lang="en-US" altLang="ko-KR" dirty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07243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  <p:bldP spid="1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3" y="195231"/>
            <a:ext cx="25888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ko-KR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예시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  <a:latin typeface="+mn-ea"/>
                <a:ea typeface="+mn-ea"/>
              </a:rPr>
              <a:t>단점 및 에피소드 예시 </a:t>
            </a:r>
            <a:r>
              <a:rPr lang="en-US" altLang="ko-KR" sz="4000" b="1" spc="-150" dirty="0">
                <a:solidFill>
                  <a:srgbClr val="1D314E"/>
                </a:solidFill>
                <a:latin typeface="+mn-ea"/>
                <a:ea typeface="+mn-ea"/>
              </a:rPr>
              <a:t>– </a:t>
            </a:r>
            <a:r>
              <a:rPr lang="ko-KR" altLang="en-US" sz="4000" b="1" spc="-150" dirty="0">
                <a:solidFill>
                  <a:srgbClr val="1D314E"/>
                </a:solidFill>
                <a:latin typeface="+mn-ea"/>
                <a:ea typeface="+mn-ea"/>
              </a:rPr>
              <a:t>수정 전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4616" y="1677798"/>
            <a:ext cx="8196044" cy="378565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ko-KR" sz="1600" dirty="0"/>
              <a:t>저의 단점은 일단 뛰어드는 것입니다</a:t>
            </a:r>
            <a:r>
              <a:rPr lang="en-US" altLang="ko-KR" sz="1600" dirty="0"/>
              <a:t>. </a:t>
            </a:r>
            <a:r>
              <a:rPr lang="ko-KR" altLang="ko-KR" sz="1600" dirty="0"/>
              <a:t>남들이 볼 때 </a:t>
            </a:r>
            <a:r>
              <a:rPr lang="ko-KR" altLang="ko-KR" sz="1600" dirty="0" err="1"/>
              <a:t>좋은거</a:t>
            </a:r>
            <a:r>
              <a:rPr lang="ko-KR" altLang="ko-KR" sz="1600" dirty="0"/>
              <a:t> 아니냐고 할 지도 모릅니다만</a:t>
            </a:r>
            <a:r>
              <a:rPr lang="en-US" altLang="ko-KR" sz="1600" dirty="0"/>
              <a:t>, </a:t>
            </a:r>
            <a:r>
              <a:rPr lang="ko-KR" altLang="ko-KR" sz="1600" dirty="0"/>
              <a:t>제가 말하는 저의 단점은</a:t>
            </a:r>
            <a:r>
              <a:rPr lang="en-US" altLang="ko-KR" sz="1600" dirty="0"/>
              <a:t> ‘</a:t>
            </a:r>
            <a:r>
              <a:rPr lang="ko-KR" altLang="ko-KR" sz="1600" dirty="0"/>
              <a:t>이거 해야 겠다</a:t>
            </a:r>
            <a:r>
              <a:rPr lang="en-US" altLang="ko-KR" sz="1600" dirty="0"/>
              <a:t>’</a:t>
            </a:r>
            <a:r>
              <a:rPr lang="ko-KR" altLang="ko-KR" sz="1600" dirty="0"/>
              <a:t>라는 것이 있으면 계획을 세우지 않고 바로 실행한다는 점입니다</a:t>
            </a:r>
            <a:r>
              <a:rPr lang="en-US" altLang="ko-KR" sz="1600" dirty="0"/>
              <a:t>. 16</a:t>
            </a:r>
            <a:r>
              <a:rPr lang="ko-KR" altLang="ko-KR" sz="1600" dirty="0"/>
              <a:t>살 때</a:t>
            </a:r>
            <a:r>
              <a:rPr lang="en-US" altLang="ko-KR" sz="1600" dirty="0"/>
              <a:t>, </a:t>
            </a:r>
            <a:r>
              <a:rPr lang="ko-KR" altLang="ko-KR" sz="1600" dirty="0"/>
              <a:t>새로운 해를 맞이하고</a:t>
            </a:r>
            <a:r>
              <a:rPr lang="en-US" altLang="ko-KR" sz="1600" dirty="0"/>
              <a:t>, </a:t>
            </a:r>
            <a:r>
              <a:rPr lang="ko-KR" altLang="ko-KR" sz="1600" dirty="0"/>
              <a:t>고등학생이 되는 날을 기념하고 싶어서 친구들끼리 해맞이를 하러 가자고 정했습니다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문제는 바다에서 해맞이를 하기에는 시간도 늦었고</a:t>
            </a:r>
            <a:r>
              <a:rPr lang="en-US" altLang="ko-KR" sz="1600" dirty="0"/>
              <a:t>, </a:t>
            </a:r>
            <a:r>
              <a:rPr lang="ko-KR" altLang="ko-KR" sz="1600" dirty="0"/>
              <a:t>교통수단도 없다는 점입니다</a:t>
            </a:r>
            <a:r>
              <a:rPr lang="en-US" altLang="ko-KR" sz="1600" dirty="0"/>
              <a:t>. </a:t>
            </a:r>
            <a:r>
              <a:rPr lang="ko-KR" altLang="ko-KR" sz="1600" dirty="0"/>
              <a:t>그래서 우리는 집 근처 산으로 장소를 변경하였고</a:t>
            </a:r>
            <a:r>
              <a:rPr lang="en-US" altLang="ko-KR" sz="1600" dirty="0"/>
              <a:t>, </a:t>
            </a:r>
            <a:r>
              <a:rPr lang="ko-KR" altLang="ko-KR" sz="1600" dirty="0"/>
              <a:t>새벽</a:t>
            </a:r>
            <a:r>
              <a:rPr lang="en-US" altLang="ko-KR" sz="1600" dirty="0"/>
              <a:t> 1</a:t>
            </a:r>
            <a:r>
              <a:rPr lang="ko-KR" altLang="ko-KR" sz="1600" dirty="0"/>
              <a:t>시에 집에서 출발을 하여 택시도 타지 않고</a:t>
            </a:r>
            <a:r>
              <a:rPr lang="en-US" altLang="ko-KR" sz="1600" dirty="0"/>
              <a:t> 1</a:t>
            </a:r>
            <a:r>
              <a:rPr lang="ko-KR" altLang="ko-KR" sz="1600" dirty="0"/>
              <a:t>시반</a:t>
            </a:r>
            <a:r>
              <a:rPr lang="en-US" altLang="ko-KR" sz="1600" dirty="0"/>
              <a:t> 30</a:t>
            </a:r>
            <a:r>
              <a:rPr lang="ko-KR" altLang="ko-KR" sz="1600" dirty="0" err="1"/>
              <a:t>분동안</a:t>
            </a:r>
            <a:r>
              <a:rPr lang="ko-KR" altLang="ko-KR" sz="1600" dirty="0"/>
              <a:t> 걸어서 산의 입구에 도착을 했습니다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친구들끼리는 처음으로 하는 해맞이 행사에 기대되고 좋았습니다만 그러한 감정은 등산을 하고</a:t>
            </a:r>
            <a:r>
              <a:rPr lang="en-US" altLang="ko-KR" sz="1600" dirty="0"/>
              <a:t> 1</a:t>
            </a:r>
            <a:r>
              <a:rPr lang="ko-KR" altLang="ko-KR" sz="1600" dirty="0"/>
              <a:t>시간이 지나자 사라지고 춥고</a:t>
            </a:r>
            <a:r>
              <a:rPr lang="en-US" altLang="ko-KR" sz="1600" dirty="0"/>
              <a:t>, </a:t>
            </a:r>
            <a:r>
              <a:rPr lang="ko-KR" altLang="ko-KR" sz="1600" dirty="0"/>
              <a:t>어둡고</a:t>
            </a:r>
            <a:r>
              <a:rPr lang="en-US" altLang="ko-KR" sz="1600" dirty="0"/>
              <a:t>, </a:t>
            </a:r>
            <a:r>
              <a:rPr lang="ko-KR" altLang="ko-KR" sz="1600" dirty="0"/>
              <a:t>힘들었습니다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갑자기 정한 일정으로 물도 </a:t>
            </a:r>
            <a:r>
              <a:rPr lang="ko-KR" altLang="ko-KR" sz="1600" dirty="0" err="1"/>
              <a:t>손정등도</a:t>
            </a:r>
            <a:r>
              <a:rPr lang="ko-KR" altLang="ko-KR" sz="1600" dirty="0"/>
              <a:t> 장갑도 없었습니다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이러한 어려운 상황에서 하산을 하는 것은 더 위험할 수도 있다고 생각하여 저희는 끝까지 올라갔습니다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정상에는 준비해온 뜨거운 물을 마시거나</a:t>
            </a:r>
            <a:r>
              <a:rPr lang="en-US" altLang="ko-KR" sz="1600" dirty="0"/>
              <a:t>, </a:t>
            </a:r>
            <a:r>
              <a:rPr lang="ko-KR" altLang="ko-KR" sz="1600" dirty="0" err="1"/>
              <a:t>손난로를</a:t>
            </a:r>
            <a:r>
              <a:rPr lang="ko-KR" altLang="ko-KR" sz="1600" dirty="0"/>
              <a:t> 사용해서 추위를 막는 사람 등 다양하게 등산 준비를 한 사람이 많았습니다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그러한 사람들을 보면서 우리도 계획을 세워서 준비했으면 좋았을 텐데 라고 후회했습니다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그날 이후로 저는 앞으로 일이 있으면 인터넷으로 필요한 것을 검색하여 준비하고 내가 해야 할 일들을 메모해 순서대로 나열하여 실행할 수 있는 </a:t>
            </a:r>
            <a:r>
              <a:rPr lang="ko-KR" altLang="ko-KR" sz="1600" dirty="0" err="1"/>
              <a:t>행동력을</a:t>
            </a:r>
            <a:r>
              <a:rPr lang="ko-KR" altLang="ko-KR" sz="1600" dirty="0"/>
              <a:t> 키워나갈 수 있었습니다</a:t>
            </a:r>
            <a:r>
              <a:rPr lang="en-US" altLang="ko-KR" sz="1600" dirty="0"/>
              <a:t>.</a:t>
            </a:r>
            <a:endParaRPr lang="ko-KR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70487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3" y="195231"/>
            <a:ext cx="25888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ko-KR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예시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  <a:latin typeface="+mn-ea"/>
                <a:ea typeface="+mn-ea"/>
              </a:rPr>
              <a:t>단점 및 에피소드 예시 </a:t>
            </a:r>
            <a:r>
              <a:rPr lang="en-US" altLang="ko-KR" sz="4000" b="1" spc="-150" dirty="0">
                <a:solidFill>
                  <a:srgbClr val="1D314E"/>
                </a:solidFill>
                <a:latin typeface="+mn-ea"/>
                <a:ea typeface="+mn-ea"/>
              </a:rPr>
              <a:t>– </a:t>
            </a:r>
            <a:r>
              <a:rPr lang="ko-KR" altLang="en-US" sz="4000" b="1" spc="-150" dirty="0">
                <a:solidFill>
                  <a:srgbClr val="1D314E"/>
                </a:solidFill>
                <a:latin typeface="+mn-ea"/>
                <a:ea typeface="+mn-ea"/>
              </a:rPr>
              <a:t>수정 전</a:t>
            </a:r>
            <a:r>
              <a:rPr lang="en-US" altLang="ko-KR" sz="4000" b="1" spc="-150" dirty="0">
                <a:solidFill>
                  <a:srgbClr val="1D314E"/>
                </a:solidFill>
                <a:latin typeface="+mn-ea"/>
                <a:ea typeface="+mn-ea"/>
              </a:rPr>
              <a:t> POINT</a:t>
            </a:r>
            <a:endParaRPr lang="ko-KR" altLang="en-US" sz="4000" b="1" spc="-150" dirty="0">
              <a:solidFill>
                <a:srgbClr val="1D314E"/>
              </a:solidFill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0393" y="1367405"/>
            <a:ext cx="846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구어체 표현</a:t>
            </a:r>
            <a:endParaRPr lang="ko-KR" altLang="ko-KR" dirty="0"/>
          </a:p>
        </p:txBody>
      </p:sp>
      <p:sp>
        <p:nvSpPr>
          <p:cNvPr id="8" name="오른쪽 화살표 7"/>
          <p:cNvSpPr/>
          <p:nvPr/>
        </p:nvSpPr>
        <p:spPr>
          <a:xfrm>
            <a:off x="717108" y="1812588"/>
            <a:ext cx="269896" cy="535064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50023" y="1790469"/>
            <a:ext cx="77207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ko-KR" dirty="0"/>
              <a:t>남들이 볼 때 </a:t>
            </a:r>
            <a:r>
              <a:rPr lang="ko-KR" altLang="ko-KR" dirty="0" err="1"/>
              <a:t>좋은거</a:t>
            </a:r>
            <a:r>
              <a:rPr lang="ko-KR" altLang="ko-KR" dirty="0"/>
              <a:t> 아니냐고 할 지도 모릅니다만</a:t>
            </a:r>
            <a:r>
              <a:rPr lang="en-US" altLang="ko-KR" dirty="0"/>
              <a:t>, </a:t>
            </a:r>
            <a:r>
              <a:rPr lang="ko-KR" altLang="ko-KR" dirty="0"/>
              <a:t>제가 말하는 저의 단점은</a:t>
            </a:r>
            <a:r>
              <a:rPr lang="en-US" altLang="ko-KR" dirty="0"/>
              <a:t> ‘</a:t>
            </a:r>
            <a:r>
              <a:rPr lang="ko-KR" altLang="ko-KR" dirty="0"/>
              <a:t>이거 해야 겠다</a:t>
            </a:r>
            <a:r>
              <a:rPr lang="en-US" altLang="ko-KR" dirty="0"/>
              <a:t>’</a:t>
            </a:r>
            <a:r>
              <a:rPr lang="ko-KR" altLang="ko-KR" dirty="0"/>
              <a:t>라는 것이 있으면 계획을 세우지 않고 바로 실행한다는 점입니다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311792" y="2752987"/>
            <a:ext cx="8815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에피소드 정리 필요</a:t>
            </a:r>
            <a:endParaRPr lang="ko-KR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1077985" y="3148134"/>
            <a:ext cx="78646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16</a:t>
            </a:r>
            <a:r>
              <a:rPr lang="ko-KR" altLang="ko-KR" dirty="0"/>
              <a:t>살 때</a:t>
            </a:r>
            <a:r>
              <a:rPr lang="en-US" altLang="ko-KR" dirty="0"/>
              <a:t>, </a:t>
            </a:r>
            <a:r>
              <a:rPr lang="ko-KR" altLang="ko-KR" dirty="0"/>
              <a:t>새로운 해를 맞이하고</a:t>
            </a:r>
            <a:r>
              <a:rPr lang="en-US" altLang="ko-KR" dirty="0"/>
              <a:t>, </a:t>
            </a:r>
            <a:r>
              <a:rPr lang="ko-KR" altLang="ko-KR" dirty="0"/>
              <a:t>고등학생이 되는 날을 기념하고 싶어서 친구들끼리 해맞이를 하러 가자고 정했습니다</a:t>
            </a:r>
            <a:r>
              <a:rPr lang="en-US" altLang="ko-KR" dirty="0"/>
              <a:t>. </a:t>
            </a:r>
            <a:r>
              <a:rPr lang="ko-KR" altLang="ko-KR" dirty="0"/>
              <a:t>문제는 바다에서 해맞이를 하기에는 시간도 늦었고</a:t>
            </a:r>
            <a:r>
              <a:rPr lang="en-US" altLang="ko-KR" dirty="0"/>
              <a:t>, </a:t>
            </a:r>
            <a:r>
              <a:rPr lang="ko-KR" altLang="ko-KR" dirty="0"/>
              <a:t>교통수단도 없다는 점입니다</a:t>
            </a:r>
            <a:r>
              <a:rPr lang="en-US" altLang="ko-KR" dirty="0"/>
              <a:t>. </a:t>
            </a:r>
            <a:r>
              <a:rPr lang="ko-KR" altLang="ko-KR" dirty="0"/>
              <a:t>그래서 우리는 집 근처 산으로 장소를 변경하였고</a:t>
            </a:r>
            <a:r>
              <a:rPr lang="en-US" altLang="ko-KR" dirty="0"/>
              <a:t>, </a:t>
            </a:r>
            <a:r>
              <a:rPr lang="ko-KR" altLang="ko-KR" dirty="0"/>
              <a:t>새벽</a:t>
            </a:r>
            <a:r>
              <a:rPr lang="en-US" altLang="ko-KR" dirty="0"/>
              <a:t> 1</a:t>
            </a:r>
            <a:r>
              <a:rPr lang="ko-KR" altLang="ko-KR" dirty="0"/>
              <a:t>시에 집에서 출발을 하여 택시도 타지 않고</a:t>
            </a:r>
            <a:r>
              <a:rPr lang="en-US" altLang="ko-KR" dirty="0"/>
              <a:t> 1</a:t>
            </a:r>
            <a:r>
              <a:rPr lang="ko-KR" altLang="ko-KR" dirty="0"/>
              <a:t>시반</a:t>
            </a:r>
            <a:r>
              <a:rPr lang="en-US" altLang="ko-KR" dirty="0"/>
              <a:t> 30</a:t>
            </a:r>
            <a:r>
              <a:rPr lang="ko-KR" altLang="ko-KR" dirty="0" err="1"/>
              <a:t>분동안</a:t>
            </a:r>
            <a:r>
              <a:rPr lang="ko-KR" altLang="ko-KR" dirty="0"/>
              <a:t> 걸어서 산의 입구에 도착을 했습니다</a:t>
            </a:r>
            <a:r>
              <a:rPr lang="en-US" altLang="ko-KR" dirty="0"/>
              <a:t>. </a:t>
            </a:r>
            <a:r>
              <a:rPr lang="ko-KR" altLang="ko-KR" dirty="0"/>
              <a:t>친구들끼리는 처음으로 하는 해맞이 행사에 기대되고 좋았습니다만 그러한 감정은 등산을 하고</a:t>
            </a:r>
            <a:r>
              <a:rPr lang="en-US" altLang="ko-KR" dirty="0"/>
              <a:t> 1</a:t>
            </a:r>
            <a:r>
              <a:rPr lang="ko-KR" altLang="ko-KR" dirty="0"/>
              <a:t>시간이 지나자 사라지고 춥고</a:t>
            </a:r>
            <a:r>
              <a:rPr lang="en-US" altLang="ko-KR" dirty="0"/>
              <a:t>, </a:t>
            </a:r>
            <a:r>
              <a:rPr lang="ko-KR" altLang="ko-KR" dirty="0"/>
              <a:t>어둡고</a:t>
            </a:r>
            <a:r>
              <a:rPr lang="en-US" altLang="ko-KR" dirty="0"/>
              <a:t>, </a:t>
            </a:r>
            <a:r>
              <a:rPr lang="ko-KR" altLang="ko-KR" dirty="0"/>
              <a:t>힘들었습니다</a:t>
            </a:r>
            <a:r>
              <a:rPr lang="en-US" altLang="ko-KR" dirty="0"/>
              <a:t>. </a:t>
            </a:r>
            <a:r>
              <a:rPr lang="ko-KR" altLang="ko-KR" dirty="0"/>
              <a:t>갑자기 정한 일정으로 물도 </a:t>
            </a:r>
            <a:r>
              <a:rPr lang="ko-KR" altLang="ko-KR" dirty="0" err="1"/>
              <a:t>손정등도</a:t>
            </a:r>
            <a:r>
              <a:rPr lang="ko-KR" altLang="ko-KR" dirty="0"/>
              <a:t> 장갑도 없었습니다</a:t>
            </a:r>
            <a:r>
              <a:rPr lang="en-US" altLang="ko-KR" dirty="0"/>
              <a:t>. </a:t>
            </a:r>
            <a:r>
              <a:rPr lang="ko-KR" altLang="ko-KR" dirty="0"/>
              <a:t>이러한 어려운 상황에서 하산을 하는 것은 더 위험할 수도 있다고 생각하여 저희는 끝까지 올라갔습니다</a:t>
            </a:r>
            <a:r>
              <a:rPr lang="en-US" altLang="ko-KR" dirty="0"/>
              <a:t>. </a:t>
            </a:r>
            <a:r>
              <a:rPr lang="ko-KR" altLang="ko-KR" dirty="0"/>
              <a:t>정상에는 준비해온 뜨거운 물을 마시거나</a:t>
            </a:r>
            <a:r>
              <a:rPr lang="en-US" altLang="ko-KR" dirty="0"/>
              <a:t>, </a:t>
            </a:r>
            <a:r>
              <a:rPr lang="ko-KR" altLang="ko-KR" dirty="0" err="1"/>
              <a:t>손난로를</a:t>
            </a:r>
            <a:r>
              <a:rPr lang="ko-KR" altLang="ko-KR" dirty="0"/>
              <a:t> 사용해서 추위를 막는 사람 등 다양하게 등산 준비를 한 사람이 많았습니다</a:t>
            </a:r>
            <a:r>
              <a:rPr lang="en-US" altLang="ko-KR" dirty="0"/>
              <a:t>. </a:t>
            </a:r>
            <a:r>
              <a:rPr lang="ko-KR" altLang="ko-KR" dirty="0"/>
              <a:t>그러한 사람들을 보면서 우리도 계획을 세워서 준비했으면 좋았을 텐데 라고 후회했습니다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p:sp>
        <p:nvSpPr>
          <p:cNvPr id="13" name="오른쪽 화살표 12"/>
          <p:cNvSpPr/>
          <p:nvPr/>
        </p:nvSpPr>
        <p:spPr>
          <a:xfrm>
            <a:off x="710117" y="3223338"/>
            <a:ext cx="269896" cy="535064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223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9" grpId="0"/>
      <p:bldP spid="10" grpId="0"/>
      <p:bldP spid="12" grpId="0"/>
      <p:bldP spid="1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3" y="195231"/>
            <a:ext cx="25888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ko-KR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예시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  <a:latin typeface="+mn-ea"/>
                <a:ea typeface="+mn-ea"/>
              </a:rPr>
              <a:t>단점 및 에피소드 예시 </a:t>
            </a:r>
            <a:r>
              <a:rPr lang="en-US" altLang="ko-KR" sz="4000" b="1" spc="-150" dirty="0">
                <a:solidFill>
                  <a:srgbClr val="1D314E"/>
                </a:solidFill>
                <a:latin typeface="+mn-ea"/>
                <a:ea typeface="+mn-ea"/>
              </a:rPr>
              <a:t>– </a:t>
            </a:r>
            <a:r>
              <a:rPr lang="ko-KR" altLang="en-US" sz="4000" b="1" spc="-150" dirty="0">
                <a:solidFill>
                  <a:srgbClr val="1D314E"/>
                </a:solidFill>
                <a:latin typeface="+mn-ea"/>
                <a:ea typeface="+mn-ea"/>
              </a:rPr>
              <a:t>수정 전</a:t>
            </a:r>
            <a:r>
              <a:rPr lang="en-US" altLang="ko-KR" sz="4000" b="1" spc="-150" dirty="0">
                <a:solidFill>
                  <a:srgbClr val="1D314E"/>
                </a:solidFill>
                <a:latin typeface="+mn-ea"/>
                <a:ea typeface="+mn-ea"/>
              </a:rPr>
              <a:t> POINT</a:t>
            </a:r>
            <a:endParaRPr lang="ko-KR" altLang="en-US" sz="4000" b="1" spc="-150" dirty="0">
              <a:solidFill>
                <a:srgbClr val="1D314E"/>
              </a:solidFill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0393" y="1367405"/>
            <a:ext cx="846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단점 개선을 위한 구체적인 방법 미비</a:t>
            </a:r>
            <a:endParaRPr lang="ko-KR" altLang="ko-KR" dirty="0"/>
          </a:p>
        </p:txBody>
      </p:sp>
      <p:sp>
        <p:nvSpPr>
          <p:cNvPr id="8" name="오른쪽 화살표 7"/>
          <p:cNvSpPr/>
          <p:nvPr/>
        </p:nvSpPr>
        <p:spPr>
          <a:xfrm>
            <a:off x="717108" y="1812588"/>
            <a:ext cx="269896" cy="535064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50023" y="1790469"/>
            <a:ext cx="77207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dirty="0"/>
              <a:t>그날 이후로 저는 앞으로 일이 있으면 인터넷으로 필요한 것을 검색하여 준비하고 내가 해야 할 일들을 메모해 순서대로 나열하여 실행할 수 있는 </a:t>
            </a:r>
            <a:r>
              <a:rPr lang="ko-KR" altLang="ko-KR" dirty="0" err="1"/>
              <a:t>행동력을</a:t>
            </a:r>
            <a:r>
              <a:rPr lang="ko-KR" altLang="ko-KR" dirty="0"/>
              <a:t> 키워나갈 수 있었습니다</a:t>
            </a:r>
            <a:r>
              <a:rPr lang="en-US" altLang="ko-KR" dirty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78864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9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3" y="195231"/>
            <a:ext cx="25888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ko-KR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예시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  <a:latin typeface="+mn-ea"/>
                <a:ea typeface="+mn-ea"/>
              </a:rPr>
              <a:t>단점 및 에피소드 예시 </a:t>
            </a:r>
            <a:r>
              <a:rPr lang="en-US" altLang="ko-KR" sz="4000" b="1" spc="-150" dirty="0">
                <a:solidFill>
                  <a:srgbClr val="1D314E"/>
                </a:solidFill>
                <a:latin typeface="+mn-ea"/>
                <a:ea typeface="+mn-ea"/>
              </a:rPr>
              <a:t>- </a:t>
            </a:r>
            <a:r>
              <a:rPr lang="ko-KR" altLang="en-US" sz="4000" b="1" spc="-150" dirty="0">
                <a:solidFill>
                  <a:srgbClr val="1D314E"/>
                </a:solidFill>
                <a:latin typeface="+mn-ea"/>
                <a:ea typeface="+mn-ea"/>
              </a:rPr>
              <a:t>수정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4616" y="1345211"/>
            <a:ext cx="8196044" cy="49398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ko-KR" sz="1500" dirty="0"/>
              <a:t>저</a:t>
            </a:r>
            <a:r>
              <a:rPr lang="ko-KR" altLang="en-US" sz="1500" dirty="0"/>
              <a:t>는 해야 할 일이 있을 때 바로 행동하는 단점이 있었습니다</a:t>
            </a:r>
            <a:r>
              <a:rPr lang="en-US" altLang="ko-KR" sz="1500" dirty="0"/>
              <a:t>.</a:t>
            </a:r>
            <a:r>
              <a:rPr lang="ko-KR" altLang="ko-KR" sz="1500" dirty="0"/>
              <a:t> </a:t>
            </a:r>
            <a:endParaRPr lang="en-US" altLang="ko-KR" sz="1500" dirty="0"/>
          </a:p>
          <a:p>
            <a:r>
              <a:rPr lang="ko-KR" altLang="en-US" sz="1500" dirty="0"/>
              <a:t>실행력이라는 관점에서 보면 빠르게 행동하는 것이 장점이라고 할 수 있을지도 모릅니다</a:t>
            </a:r>
            <a:r>
              <a:rPr lang="en-US" altLang="ko-KR" sz="1500" dirty="0"/>
              <a:t>. </a:t>
            </a:r>
            <a:r>
              <a:rPr lang="ko-KR" altLang="en-US" sz="1500" dirty="0"/>
              <a:t>그렇지만</a:t>
            </a:r>
            <a:r>
              <a:rPr lang="en-US" altLang="ko-KR" sz="1500" dirty="0"/>
              <a:t>, </a:t>
            </a:r>
            <a:r>
              <a:rPr lang="ko-KR" altLang="en-US" sz="1500" dirty="0"/>
              <a:t>계획을 세우지 않고 행동함으로써 시행착오를 많이 겪게 되니 득보다는 실이 많았습니다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2012</a:t>
            </a:r>
            <a:r>
              <a:rPr lang="ko-KR" altLang="en-US" sz="1500" dirty="0"/>
              <a:t>년의 마지막 날</a:t>
            </a:r>
            <a:r>
              <a:rPr lang="en-US" altLang="ko-KR" sz="1500" dirty="0"/>
              <a:t>,</a:t>
            </a:r>
            <a:r>
              <a:rPr lang="ko-KR" altLang="en-US" sz="1500" dirty="0"/>
              <a:t> 저녁 늦게 </a:t>
            </a:r>
            <a:r>
              <a:rPr lang="en-US" altLang="ko-KR" sz="1500" dirty="0"/>
              <a:t>2013</a:t>
            </a:r>
            <a:r>
              <a:rPr lang="ko-KR" altLang="en-US" sz="1500" dirty="0"/>
              <a:t>년의</a:t>
            </a:r>
            <a:r>
              <a:rPr lang="en-US" altLang="ko-KR" sz="1500" dirty="0"/>
              <a:t> </a:t>
            </a:r>
            <a:r>
              <a:rPr lang="ko-KR" altLang="ko-KR" sz="1500" dirty="0"/>
              <a:t>새</a:t>
            </a:r>
            <a:r>
              <a:rPr lang="en-US" altLang="ko-KR" sz="1500" dirty="0"/>
              <a:t> </a:t>
            </a:r>
            <a:r>
              <a:rPr lang="ko-KR" altLang="en-US" sz="1500" dirty="0"/>
              <a:t>출발을 </a:t>
            </a:r>
            <a:r>
              <a:rPr lang="ko-KR" altLang="ko-KR" sz="1500" dirty="0"/>
              <a:t>기념하</a:t>
            </a:r>
            <a:r>
              <a:rPr lang="ko-KR" altLang="en-US" sz="1500" dirty="0"/>
              <a:t>기 위해</a:t>
            </a:r>
            <a:r>
              <a:rPr lang="en-US" altLang="ko-KR" sz="1500" dirty="0"/>
              <a:t> </a:t>
            </a:r>
            <a:r>
              <a:rPr lang="ko-KR" altLang="ko-KR" sz="1500" dirty="0"/>
              <a:t>친구들</a:t>
            </a:r>
            <a:r>
              <a:rPr lang="ko-KR" altLang="en-US" sz="1500" dirty="0"/>
              <a:t>과</a:t>
            </a:r>
            <a:r>
              <a:rPr lang="ko-KR" altLang="ko-KR" sz="1500" dirty="0"/>
              <a:t> </a:t>
            </a:r>
            <a:r>
              <a:rPr lang="ko-KR" altLang="en-US" sz="1500" dirty="0"/>
              <a:t>함께 해맞이를 가기로 결정 했습니다</a:t>
            </a:r>
            <a:r>
              <a:rPr lang="en-US" altLang="ko-KR" sz="1500" dirty="0"/>
              <a:t>. </a:t>
            </a:r>
            <a:r>
              <a:rPr lang="ko-KR" altLang="en-US" sz="1500" dirty="0"/>
              <a:t>해</a:t>
            </a:r>
            <a:r>
              <a:rPr lang="ko-KR" altLang="ko-KR" sz="1500" dirty="0"/>
              <a:t>맞이를 하</a:t>
            </a:r>
            <a:r>
              <a:rPr lang="ko-KR" altLang="en-US" sz="1500" dirty="0"/>
              <a:t>러 바다에 가</a:t>
            </a:r>
            <a:r>
              <a:rPr lang="ko-KR" altLang="ko-KR" sz="1500" dirty="0"/>
              <a:t>기에는 시간도 늦었고</a:t>
            </a:r>
            <a:r>
              <a:rPr lang="en-US" altLang="ko-KR" sz="1500" dirty="0"/>
              <a:t>, </a:t>
            </a:r>
            <a:r>
              <a:rPr lang="ko-KR" altLang="ko-KR" sz="1500" dirty="0"/>
              <a:t>교통수단도 없</a:t>
            </a:r>
            <a:r>
              <a:rPr lang="ko-KR" altLang="en-US" sz="1500" dirty="0"/>
              <a:t>었기 때문에</a:t>
            </a:r>
            <a:r>
              <a:rPr lang="en-US" altLang="ko-KR" sz="1500" dirty="0"/>
              <a:t>,</a:t>
            </a:r>
            <a:r>
              <a:rPr lang="ko-KR" altLang="ko-KR" sz="1500" dirty="0"/>
              <a:t> </a:t>
            </a:r>
            <a:r>
              <a:rPr lang="ko-KR" altLang="en-US" sz="1500" dirty="0"/>
              <a:t>가까운</a:t>
            </a:r>
            <a:r>
              <a:rPr lang="ko-KR" altLang="ko-KR" sz="1500" dirty="0"/>
              <a:t> 산</a:t>
            </a:r>
            <a:r>
              <a:rPr lang="ko-KR" altLang="en-US" sz="1500" dirty="0"/>
              <a:t>으로 갔습니다</a:t>
            </a:r>
            <a:r>
              <a:rPr lang="en-US" altLang="ko-KR" sz="1500" dirty="0"/>
              <a:t>. </a:t>
            </a:r>
            <a:r>
              <a:rPr lang="ko-KR" altLang="ko-KR" sz="1500" dirty="0"/>
              <a:t>새벽</a:t>
            </a:r>
            <a:r>
              <a:rPr lang="en-US" altLang="ko-KR" sz="1500" dirty="0"/>
              <a:t> 1</a:t>
            </a:r>
            <a:r>
              <a:rPr lang="ko-KR" altLang="ko-KR" sz="1500" dirty="0"/>
              <a:t>시에 출발하여 </a:t>
            </a:r>
            <a:r>
              <a:rPr lang="en-US" altLang="ko-KR" sz="1500" dirty="0"/>
              <a:t>1</a:t>
            </a:r>
            <a:r>
              <a:rPr lang="ko-KR" altLang="ko-KR" sz="1500" dirty="0"/>
              <a:t>시</a:t>
            </a:r>
            <a:r>
              <a:rPr lang="ko-KR" altLang="en-US" sz="1500" dirty="0"/>
              <a:t>간</a:t>
            </a:r>
            <a:r>
              <a:rPr lang="en-US" altLang="ko-KR" sz="1500" dirty="0"/>
              <a:t> 30</a:t>
            </a:r>
            <a:r>
              <a:rPr lang="ko-KR" altLang="ko-KR" sz="1500" dirty="0"/>
              <a:t>분</a:t>
            </a:r>
            <a:r>
              <a:rPr lang="en-US" altLang="ko-KR" sz="1500" dirty="0"/>
              <a:t> </a:t>
            </a:r>
            <a:r>
              <a:rPr lang="ko-KR" altLang="ko-KR" sz="1500" dirty="0"/>
              <a:t>동안 걸어서 산의 입구에 도착 했습니다</a:t>
            </a:r>
            <a:r>
              <a:rPr lang="en-US" altLang="ko-KR" sz="1500" dirty="0"/>
              <a:t>. </a:t>
            </a:r>
            <a:r>
              <a:rPr lang="ko-KR" altLang="en-US" sz="1500" dirty="0"/>
              <a:t>처음에는 </a:t>
            </a:r>
            <a:r>
              <a:rPr lang="ko-KR" altLang="ko-KR" sz="1500" dirty="0"/>
              <a:t>친구들</a:t>
            </a:r>
            <a:r>
              <a:rPr lang="ko-KR" altLang="en-US" sz="1500" dirty="0"/>
              <a:t>과</a:t>
            </a:r>
            <a:r>
              <a:rPr lang="ko-KR" altLang="ko-KR" sz="1500" dirty="0"/>
              <a:t> 처음으로 하는 해맞이 행사</a:t>
            </a:r>
            <a:r>
              <a:rPr lang="ko-KR" altLang="en-US" sz="1500" dirty="0"/>
              <a:t>라</a:t>
            </a:r>
            <a:r>
              <a:rPr lang="ko-KR" altLang="ko-KR" sz="1500" dirty="0"/>
              <a:t> 기대</a:t>
            </a:r>
            <a:r>
              <a:rPr lang="ko-KR" altLang="en-US" sz="1500" dirty="0"/>
              <a:t>도 </a:t>
            </a:r>
            <a:r>
              <a:rPr lang="ko-KR" altLang="ko-KR" sz="1500" dirty="0"/>
              <a:t>되고 좋았습니다</a:t>
            </a:r>
            <a:r>
              <a:rPr lang="en-US" altLang="ko-KR" sz="1500" dirty="0"/>
              <a:t>. </a:t>
            </a:r>
            <a:r>
              <a:rPr lang="ko-KR" altLang="en-US" sz="1500" dirty="0"/>
              <a:t>그런데</a:t>
            </a:r>
            <a:r>
              <a:rPr lang="en-US" altLang="ko-KR" sz="1500" dirty="0"/>
              <a:t>,</a:t>
            </a:r>
            <a:r>
              <a:rPr lang="ko-KR" altLang="ko-KR" sz="1500" dirty="0"/>
              <a:t> </a:t>
            </a:r>
            <a:r>
              <a:rPr lang="ko-KR" altLang="en-US" sz="1500" dirty="0"/>
              <a:t>이</a:t>
            </a:r>
            <a:r>
              <a:rPr lang="ko-KR" altLang="ko-KR" sz="1500" dirty="0"/>
              <a:t>러한 감정은 등산</a:t>
            </a:r>
            <a:r>
              <a:rPr lang="en-US" altLang="ko-KR" sz="1500" dirty="0"/>
              <a:t> </a:t>
            </a:r>
            <a:r>
              <a:rPr lang="ko-KR" altLang="en-US" sz="1500" dirty="0"/>
              <a:t>시작 후</a:t>
            </a:r>
            <a:r>
              <a:rPr lang="en-US" altLang="ko-KR" sz="1500" dirty="0"/>
              <a:t> 1</a:t>
            </a:r>
            <a:r>
              <a:rPr lang="ko-KR" altLang="ko-KR" sz="1500" dirty="0"/>
              <a:t>시간이 지나자 사라</a:t>
            </a:r>
            <a:r>
              <a:rPr lang="ko-KR" altLang="en-US" sz="1500" dirty="0"/>
              <a:t>졌습니다</a:t>
            </a:r>
            <a:r>
              <a:rPr lang="en-US" altLang="ko-KR" sz="1500" dirty="0"/>
              <a:t>.</a:t>
            </a:r>
            <a:r>
              <a:rPr lang="ko-KR" altLang="ko-KR" sz="1500" dirty="0"/>
              <a:t> 갑자기 정한 일정</a:t>
            </a:r>
            <a:r>
              <a:rPr lang="ko-KR" altLang="en-US" sz="1500" dirty="0"/>
              <a:t>이라</a:t>
            </a:r>
            <a:r>
              <a:rPr lang="ko-KR" altLang="ko-KR" sz="1500" dirty="0"/>
              <a:t> 물도 손</a:t>
            </a:r>
            <a:r>
              <a:rPr lang="ko-KR" altLang="en-US" sz="1500" dirty="0"/>
              <a:t>전</a:t>
            </a:r>
            <a:r>
              <a:rPr lang="ko-KR" altLang="ko-KR" sz="1500" dirty="0"/>
              <a:t>등도 장갑도 </a:t>
            </a:r>
            <a:r>
              <a:rPr lang="ko-KR" altLang="en-US" sz="1500" dirty="0"/>
              <a:t>준비하지 못했기 때문에</a:t>
            </a:r>
            <a:r>
              <a:rPr lang="en-US" altLang="ko-KR" sz="1500" dirty="0"/>
              <a:t> </a:t>
            </a:r>
            <a:r>
              <a:rPr lang="ko-KR" altLang="ko-KR" sz="1500" dirty="0"/>
              <a:t>춥고</a:t>
            </a:r>
            <a:r>
              <a:rPr lang="en-US" altLang="ko-KR" sz="1500" dirty="0"/>
              <a:t>, </a:t>
            </a:r>
            <a:r>
              <a:rPr lang="ko-KR" altLang="ko-KR" sz="1500" dirty="0"/>
              <a:t>어둡고</a:t>
            </a:r>
            <a:r>
              <a:rPr lang="en-US" altLang="ko-KR" sz="1500" dirty="0"/>
              <a:t>, </a:t>
            </a:r>
            <a:r>
              <a:rPr lang="ko-KR" altLang="ko-KR" sz="1500" dirty="0"/>
              <a:t>힘들었습니다</a:t>
            </a:r>
            <a:r>
              <a:rPr lang="en-US" altLang="ko-KR" sz="1500" dirty="0"/>
              <a:t>. </a:t>
            </a:r>
            <a:r>
              <a:rPr lang="ko-KR" altLang="en-US" sz="1500" dirty="0"/>
              <a:t>우여곡절 끝에 올라간</a:t>
            </a:r>
            <a:r>
              <a:rPr lang="en-US" altLang="ko-KR" sz="1500" dirty="0"/>
              <a:t> </a:t>
            </a:r>
            <a:r>
              <a:rPr lang="ko-KR" altLang="ko-KR" sz="1500" dirty="0"/>
              <a:t>정상에는 준비해</a:t>
            </a:r>
            <a:r>
              <a:rPr lang="en-US" altLang="ko-KR" sz="1500" dirty="0"/>
              <a:t> </a:t>
            </a:r>
            <a:r>
              <a:rPr lang="ko-KR" altLang="ko-KR" sz="1500" dirty="0"/>
              <a:t>온 뜨거운 물을 마시거나</a:t>
            </a:r>
            <a:r>
              <a:rPr lang="en-US" altLang="ko-KR" sz="1500" dirty="0"/>
              <a:t>, </a:t>
            </a:r>
            <a:r>
              <a:rPr lang="ko-KR" altLang="ko-KR" sz="1500" dirty="0" err="1"/>
              <a:t>손난로를</a:t>
            </a:r>
            <a:r>
              <a:rPr lang="ko-KR" altLang="ko-KR" sz="1500" dirty="0"/>
              <a:t> 사용해서 추위를 막는 사람 등 다양하게 </a:t>
            </a:r>
            <a:r>
              <a:rPr lang="ko-KR" altLang="en-US" sz="1500" dirty="0"/>
              <a:t>해맞이</a:t>
            </a:r>
            <a:r>
              <a:rPr lang="ko-KR" altLang="ko-KR" sz="1500" dirty="0"/>
              <a:t> 준비를 </a:t>
            </a:r>
            <a:r>
              <a:rPr lang="ko-KR" altLang="en-US" sz="1500" dirty="0"/>
              <a:t>해 온</a:t>
            </a:r>
            <a:r>
              <a:rPr lang="ko-KR" altLang="ko-KR" sz="1500" dirty="0"/>
              <a:t> 사람이 많았습니다</a:t>
            </a:r>
            <a:r>
              <a:rPr lang="en-US" altLang="ko-KR" sz="1500" dirty="0"/>
              <a:t>. </a:t>
            </a:r>
          </a:p>
          <a:p>
            <a:r>
              <a:rPr lang="ko-KR" altLang="en-US" sz="1500" dirty="0"/>
              <a:t>저는 이</a:t>
            </a:r>
            <a:r>
              <a:rPr lang="en-US" altLang="ko-KR" sz="1500" dirty="0"/>
              <a:t> </a:t>
            </a:r>
            <a:r>
              <a:rPr lang="ko-KR" altLang="en-US" sz="1500" dirty="0"/>
              <a:t>경험을 통해</a:t>
            </a:r>
            <a:r>
              <a:rPr lang="en-US" altLang="ko-KR" sz="1500" dirty="0"/>
              <a:t> </a:t>
            </a:r>
            <a:r>
              <a:rPr lang="ko-KR" altLang="en-US" sz="1500" dirty="0"/>
              <a:t>빠르게 행동하는 것 보다는</a:t>
            </a:r>
            <a:r>
              <a:rPr lang="ko-KR" altLang="ko-KR" sz="1500" dirty="0"/>
              <a:t> 계획을 세워서 </a:t>
            </a:r>
            <a:r>
              <a:rPr lang="ko-KR" altLang="en-US" sz="1500" dirty="0"/>
              <a:t>행동하는 것이 더 중요하다는 것을 느꼈습니다</a:t>
            </a:r>
            <a:r>
              <a:rPr lang="en-US" altLang="ko-KR" sz="1500" dirty="0"/>
              <a:t>.</a:t>
            </a:r>
          </a:p>
          <a:p>
            <a:r>
              <a:rPr lang="ko-KR" altLang="ko-KR" sz="1500" dirty="0"/>
              <a:t>이</a:t>
            </a:r>
            <a:r>
              <a:rPr lang="en-US" altLang="ko-KR" sz="1500" dirty="0"/>
              <a:t> </a:t>
            </a:r>
            <a:r>
              <a:rPr lang="ko-KR" altLang="ko-KR" sz="1500" dirty="0"/>
              <a:t>후 저는 </a:t>
            </a:r>
            <a:r>
              <a:rPr lang="ko-KR" altLang="en-US" sz="1500" dirty="0"/>
              <a:t>바로 행동하기 보다는 두 가지를 고려한 뒤 계획을 수립함으로써 단점을 고쳐 나갔습니다</a:t>
            </a:r>
            <a:r>
              <a:rPr lang="en-US" altLang="ko-KR" sz="1500" dirty="0"/>
              <a:t>. </a:t>
            </a:r>
            <a:r>
              <a:rPr lang="ko-KR" altLang="en-US" sz="1500" dirty="0"/>
              <a:t>첫째</a:t>
            </a:r>
            <a:r>
              <a:rPr lang="en-US" altLang="ko-KR" sz="1500" dirty="0"/>
              <a:t>, </a:t>
            </a:r>
            <a:r>
              <a:rPr lang="ko-KR" altLang="en-US" sz="1500" dirty="0"/>
              <a:t>행동하기 전 그 행동의 결과로 발생할 수 있는 일에 대해 먼저 생각해 봄으로써 시행착오를 줄여 나갔습니다</a:t>
            </a:r>
            <a:r>
              <a:rPr lang="en-US" altLang="ko-KR" sz="1500" dirty="0"/>
              <a:t>. </a:t>
            </a:r>
            <a:r>
              <a:rPr lang="ko-KR" altLang="en-US" sz="1500" dirty="0"/>
              <a:t>둘째</a:t>
            </a:r>
            <a:r>
              <a:rPr lang="en-US" altLang="ko-KR" sz="1500" dirty="0"/>
              <a:t>, </a:t>
            </a:r>
            <a:r>
              <a:rPr lang="ko-KR" altLang="en-US" sz="1500" dirty="0"/>
              <a:t>계획 실행에 필요한 사항을 준비함으로써 보다 효율적으로 목표를 달성해 나갈 수 있는 힘을 길러 나갔습니다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/>
              <a:t>이렇듯</a:t>
            </a:r>
            <a:r>
              <a:rPr lang="en-US" altLang="ko-KR" sz="1500" dirty="0"/>
              <a:t>, </a:t>
            </a:r>
            <a:r>
              <a:rPr lang="ko-KR" altLang="en-US" sz="1500" dirty="0"/>
              <a:t>계획을 세워 행동함으로써 시행착오를 줄여 나가고 있지만</a:t>
            </a:r>
            <a:r>
              <a:rPr lang="en-US" altLang="ko-KR" sz="1500" dirty="0"/>
              <a:t>, </a:t>
            </a:r>
            <a:r>
              <a:rPr lang="ko-KR" altLang="en-US" sz="1500" dirty="0"/>
              <a:t>아직도 사소하다고 생각되는 일에서는 행동이 앞서기도 합니다</a:t>
            </a:r>
            <a:r>
              <a:rPr lang="en-US" altLang="ko-KR" sz="1500" dirty="0"/>
              <a:t>. </a:t>
            </a:r>
            <a:r>
              <a:rPr lang="ko-KR" altLang="en-US" sz="1500" dirty="0"/>
              <a:t>그렇지만</a:t>
            </a:r>
            <a:r>
              <a:rPr lang="en-US" altLang="ko-KR" sz="1500" dirty="0"/>
              <a:t>, </a:t>
            </a:r>
            <a:r>
              <a:rPr lang="ko-KR" altLang="en-US" sz="1500" dirty="0"/>
              <a:t>사소한 일에서 반복되는 실수가 중요한 일을 망치는 계기가 될 수 있다고 생각하기 때문에</a:t>
            </a:r>
            <a:r>
              <a:rPr lang="en-US" altLang="ko-KR" sz="1500" dirty="0"/>
              <a:t>, </a:t>
            </a:r>
            <a:r>
              <a:rPr lang="ko-KR" altLang="en-US" sz="1500" dirty="0"/>
              <a:t>이 단점을 계속해서 고쳐 나가고 있습니다</a:t>
            </a:r>
            <a:r>
              <a:rPr lang="en-US" altLang="ko-KR" sz="1500" dirty="0"/>
              <a:t>.</a:t>
            </a:r>
            <a:endParaRPr lang="ko-KR" altLang="ko-KR" sz="1500" dirty="0"/>
          </a:p>
        </p:txBody>
      </p:sp>
    </p:spTree>
    <p:extLst>
      <p:ext uri="{BB962C8B-B14F-4D97-AF65-F5344CB8AC3E}">
        <p14:creationId xmlns:p14="http://schemas.microsoft.com/office/powerpoint/2010/main" val="351472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3" y="195231"/>
            <a:ext cx="25888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ko-KR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예시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  <a:latin typeface="+mn-ea"/>
                <a:ea typeface="+mn-ea"/>
              </a:rPr>
              <a:t>단점 및 에피소드 예시 </a:t>
            </a:r>
            <a:r>
              <a:rPr lang="en-US" altLang="ko-KR" sz="4000" b="1" spc="-150" dirty="0">
                <a:solidFill>
                  <a:srgbClr val="1D314E"/>
                </a:solidFill>
                <a:latin typeface="+mn-ea"/>
                <a:ea typeface="+mn-ea"/>
              </a:rPr>
              <a:t>– </a:t>
            </a:r>
            <a:r>
              <a:rPr lang="ko-KR" altLang="en-US" sz="4000" b="1" spc="-150" dirty="0">
                <a:solidFill>
                  <a:srgbClr val="1D314E"/>
                </a:solidFill>
                <a:latin typeface="+mn-ea"/>
                <a:ea typeface="+mn-ea"/>
              </a:rPr>
              <a:t>수정 </a:t>
            </a:r>
            <a:r>
              <a:rPr lang="en-US" altLang="ko-KR" sz="4000" b="1" spc="-150" dirty="0">
                <a:solidFill>
                  <a:srgbClr val="1D314E"/>
                </a:solidFill>
                <a:latin typeface="+mn-ea"/>
                <a:ea typeface="+mn-ea"/>
              </a:rPr>
              <a:t>POINT</a:t>
            </a:r>
            <a:endParaRPr lang="ko-KR" altLang="en-US" sz="4000" b="1" spc="-150" dirty="0">
              <a:solidFill>
                <a:srgbClr val="1D314E"/>
              </a:solidFill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0393" y="1417739"/>
            <a:ext cx="6694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문어체 표현</a:t>
            </a:r>
            <a:endParaRPr lang="ko-KR" altLang="ko-KR" dirty="0"/>
          </a:p>
        </p:txBody>
      </p:sp>
      <p:sp>
        <p:nvSpPr>
          <p:cNvPr id="8" name="오른쪽 화살표 7"/>
          <p:cNvSpPr/>
          <p:nvPr/>
        </p:nvSpPr>
        <p:spPr>
          <a:xfrm>
            <a:off x="717108" y="1770643"/>
            <a:ext cx="269896" cy="535064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50023" y="1748524"/>
            <a:ext cx="7720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dirty="0"/>
              <a:t>저</a:t>
            </a:r>
            <a:r>
              <a:rPr lang="ko-KR" altLang="en-US" dirty="0"/>
              <a:t>는 해야 할 일이 있을 때 바로 행동하는 단점이 있었습니다</a:t>
            </a:r>
            <a:r>
              <a:rPr lang="en-US" altLang="ko-KR" dirty="0"/>
              <a:t>.</a:t>
            </a:r>
            <a:r>
              <a:rPr lang="ko-KR" altLang="ko-KR" dirty="0"/>
              <a:t> </a:t>
            </a:r>
            <a:endParaRPr lang="en-US" altLang="ko-KR" dirty="0"/>
          </a:p>
          <a:p>
            <a:r>
              <a:rPr lang="ko-KR" altLang="en-US" dirty="0"/>
              <a:t>실행력이라는 관점에서 보면 빠르게 행동하는 것이 장점이라고 할 수 있을지도 모릅니다</a:t>
            </a:r>
            <a:r>
              <a:rPr lang="en-US" altLang="ko-KR" dirty="0"/>
              <a:t>. </a:t>
            </a:r>
            <a:r>
              <a:rPr lang="ko-KR" altLang="en-US" dirty="0"/>
              <a:t>그렇지만</a:t>
            </a:r>
            <a:r>
              <a:rPr lang="en-US" altLang="ko-KR" dirty="0"/>
              <a:t>, </a:t>
            </a:r>
            <a:r>
              <a:rPr lang="ko-KR" altLang="en-US" dirty="0"/>
              <a:t>계획을 세우지 않고 행동함으로써 시행착오를 많이 겪게 되니 득보다는 실이 많았습니다</a:t>
            </a:r>
            <a:r>
              <a:rPr lang="en-US" altLang="ko-KR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0394" y="3097689"/>
            <a:ext cx="8221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에피소드는 간결하게 작성</a:t>
            </a:r>
            <a:endParaRPr lang="ko-KR" altLang="ko-KR" dirty="0"/>
          </a:p>
        </p:txBody>
      </p:sp>
      <p:sp>
        <p:nvSpPr>
          <p:cNvPr id="11" name="오른쪽 화살표 10"/>
          <p:cNvSpPr/>
          <p:nvPr/>
        </p:nvSpPr>
        <p:spPr>
          <a:xfrm>
            <a:off x="722803" y="3512711"/>
            <a:ext cx="269896" cy="535064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76587" y="3451422"/>
            <a:ext cx="76942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2012</a:t>
            </a:r>
            <a:r>
              <a:rPr lang="ko-KR" altLang="en-US" dirty="0"/>
              <a:t>년의 마지막 날</a:t>
            </a:r>
            <a:r>
              <a:rPr lang="en-US" altLang="ko-KR" dirty="0"/>
              <a:t>,</a:t>
            </a:r>
            <a:r>
              <a:rPr lang="ko-KR" altLang="en-US" dirty="0"/>
              <a:t> 저녁 늦게 </a:t>
            </a:r>
            <a:r>
              <a:rPr lang="en-US" altLang="ko-KR" dirty="0"/>
              <a:t>2013</a:t>
            </a:r>
            <a:r>
              <a:rPr lang="ko-KR" altLang="en-US" dirty="0"/>
              <a:t>년의</a:t>
            </a:r>
            <a:r>
              <a:rPr lang="en-US" altLang="ko-KR" dirty="0"/>
              <a:t> </a:t>
            </a:r>
            <a:r>
              <a:rPr lang="ko-KR" altLang="ko-KR" dirty="0"/>
              <a:t>새</a:t>
            </a:r>
            <a:r>
              <a:rPr lang="en-US" altLang="ko-KR" dirty="0"/>
              <a:t> </a:t>
            </a:r>
            <a:r>
              <a:rPr lang="ko-KR" altLang="en-US" dirty="0"/>
              <a:t>출발을 </a:t>
            </a:r>
            <a:r>
              <a:rPr lang="ko-KR" altLang="ko-KR" dirty="0"/>
              <a:t>기념하</a:t>
            </a:r>
            <a:r>
              <a:rPr lang="ko-KR" altLang="en-US" dirty="0"/>
              <a:t>기 위해</a:t>
            </a:r>
            <a:r>
              <a:rPr lang="en-US" altLang="ko-KR" dirty="0"/>
              <a:t> </a:t>
            </a:r>
            <a:r>
              <a:rPr lang="ko-KR" altLang="ko-KR" dirty="0"/>
              <a:t>친구들</a:t>
            </a:r>
            <a:r>
              <a:rPr lang="ko-KR" altLang="en-US" dirty="0"/>
              <a:t>과</a:t>
            </a:r>
            <a:r>
              <a:rPr lang="ko-KR" altLang="ko-KR" dirty="0"/>
              <a:t> </a:t>
            </a:r>
            <a:r>
              <a:rPr lang="ko-KR" altLang="en-US" dirty="0"/>
              <a:t>함께 해맞이를 가기로 결정 했습니다</a:t>
            </a:r>
            <a:r>
              <a:rPr lang="en-US" altLang="ko-KR" dirty="0"/>
              <a:t>. </a:t>
            </a:r>
            <a:r>
              <a:rPr lang="ko-KR" altLang="en-US" dirty="0"/>
              <a:t>해</a:t>
            </a:r>
            <a:r>
              <a:rPr lang="ko-KR" altLang="ko-KR" dirty="0"/>
              <a:t>맞이를 하</a:t>
            </a:r>
            <a:r>
              <a:rPr lang="ko-KR" altLang="en-US" dirty="0"/>
              <a:t>러 바다에 가</a:t>
            </a:r>
            <a:r>
              <a:rPr lang="ko-KR" altLang="ko-KR" dirty="0"/>
              <a:t>기에는 시간도 늦었고</a:t>
            </a:r>
            <a:r>
              <a:rPr lang="en-US" altLang="ko-KR" dirty="0"/>
              <a:t>, </a:t>
            </a:r>
            <a:r>
              <a:rPr lang="ko-KR" altLang="ko-KR" dirty="0"/>
              <a:t>교통수단도 없</a:t>
            </a:r>
            <a:r>
              <a:rPr lang="ko-KR" altLang="en-US" dirty="0"/>
              <a:t>었기 때문에</a:t>
            </a:r>
            <a:r>
              <a:rPr lang="en-US" altLang="ko-KR" dirty="0"/>
              <a:t>,</a:t>
            </a:r>
            <a:r>
              <a:rPr lang="ko-KR" altLang="ko-KR" dirty="0"/>
              <a:t> </a:t>
            </a:r>
            <a:r>
              <a:rPr lang="ko-KR" altLang="en-US" dirty="0"/>
              <a:t>가까운</a:t>
            </a:r>
            <a:r>
              <a:rPr lang="ko-KR" altLang="ko-KR" dirty="0"/>
              <a:t> 산</a:t>
            </a:r>
            <a:r>
              <a:rPr lang="ko-KR" altLang="en-US" dirty="0"/>
              <a:t>으로 갔습니다</a:t>
            </a:r>
            <a:r>
              <a:rPr lang="en-US" altLang="ko-KR" dirty="0"/>
              <a:t>. </a:t>
            </a:r>
            <a:r>
              <a:rPr lang="ko-KR" altLang="ko-KR" dirty="0"/>
              <a:t>새벽</a:t>
            </a:r>
            <a:r>
              <a:rPr lang="en-US" altLang="ko-KR" dirty="0"/>
              <a:t> 1</a:t>
            </a:r>
            <a:r>
              <a:rPr lang="ko-KR" altLang="ko-KR" dirty="0"/>
              <a:t>시에 출발하여 </a:t>
            </a:r>
            <a:r>
              <a:rPr lang="en-US" altLang="ko-KR" dirty="0"/>
              <a:t>1</a:t>
            </a:r>
            <a:r>
              <a:rPr lang="ko-KR" altLang="ko-KR" dirty="0"/>
              <a:t>시</a:t>
            </a:r>
            <a:r>
              <a:rPr lang="ko-KR" altLang="en-US" dirty="0"/>
              <a:t>간</a:t>
            </a:r>
            <a:r>
              <a:rPr lang="en-US" altLang="ko-KR" dirty="0"/>
              <a:t> 30</a:t>
            </a:r>
            <a:r>
              <a:rPr lang="ko-KR" altLang="ko-KR" dirty="0"/>
              <a:t>분</a:t>
            </a:r>
            <a:r>
              <a:rPr lang="en-US" altLang="ko-KR" dirty="0"/>
              <a:t> </a:t>
            </a:r>
            <a:r>
              <a:rPr lang="ko-KR" altLang="ko-KR" dirty="0"/>
              <a:t>동안 걸어서 산의 입구에 도착 했습니다</a:t>
            </a:r>
            <a:r>
              <a:rPr lang="en-US" altLang="ko-KR" dirty="0"/>
              <a:t>. </a:t>
            </a:r>
            <a:r>
              <a:rPr lang="ko-KR" altLang="en-US" dirty="0"/>
              <a:t>처음에는 </a:t>
            </a:r>
            <a:r>
              <a:rPr lang="ko-KR" altLang="ko-KR" dirty="0"/>
              <a:t>친구들</a:t>
            </a:r>
            <a:r>
              <a:rPr lang="ko-KR" altLang="en-US" dirty="0"/>
              <a:t>과</a:t>
            </a:r>
            <a:r>
              <a:rPr lang="ko-KR" altLang="ko-KR" dirty="0"/>
              <a:t> 처음으로 하는 해맞이 행사</a:t>
            </a:r>
            <a:r>
              <a:rPr lang="ko-KR" altLang="en-US" dirty="0"/>
              <a:t>라</a:t>
            </a:r>
            <a:r>
              <a:rPr lang="ko-KR" altLang="ko-KR" dirty="0"/>
              <a:t> 기대</a:t>
            </a:r>
            <a:r>
              <a:rPr lang="ko-KR" altLang="en-US" dirty="0"/>
              <a:t>도 </a:t>
            </a:r>
            <a:r>
              <a:rPr lang="ko-KR" altLang="ko-KR" dirty="0"/>
              <a:t>되고 좋았습니다</a:t>
            </a:r>
            <a:r>
              <a:rPr lang="en-US" altLang="ko-KR" dirty="0"/>
              <a:t>. </a:t>
            </a:r>
            <a:r>
              <a:rPr lang="ko-KR" altLang="en-US" dirty="0"/>
              <a:t>그런데</a:t>
            </a:r>
            <a:r>
              <a:rPr lang="en-US" altLang="ko-KR" dirty="0"/>
              <a:t>,</a:t>
            </a:r>
            <a:r>
              <a:rPr lang="ko-KR" altLang="ko-KR" dirty="0"/>
              <a:t> </a:t>
            </a:r>
            <a:r>
              <a:rPr lang="ko-KR" altLang="en-US" dirty="0"/>
              <a:t>이</a:t>
            </a:r>
            <a:r>
              <a:rPr lang="ko-KR" altLang="ko-KR" dirty="0"/>
              <a:t>러한 감정은 등산</a:t>
            </a:r>
            <a:r>
              <a:rPr lang="en-US" altLang="ko-KR" dirty="0"/>
              <a:t> </a:t>
            </a:r>
            <a:r>
              <a:rPr lang="ko-KR" altLang="en-US" dirty="0"/>
              <a:t>시작 후</a:t>
            </a:r>
            <a:r>
              <a:rPr lang="en-US" altLang="ko-KR" dirty="0"/>
              <a:t> 1</a:t>
            </a:r>
            <a:r>
              <a:rPr lang="ko-KR" altLang="ko-KR" dirty="0"/>
              <a:t>시간이 지나자 사라</a:t>
            </a:r>
            <a:r>
              <a:rPr lang="ko-KR" altLang="en-US" dirty="0"/>
              <a:t>졌습니다</a:t>
            </a:r>
            <a:r>
              <a:rPr lang="en-US" altLang="ko-KR" dirty="0"/>
              <a:t>.</a:t>
            </a:r>
            <a:r>
              <a:rPr lang="ko-KR" altLang="ko-KR" dirty="0"/>
              <a:t> 갑자기 정한 일정</a:t>
            </a:r>
            <a:r>
              <a:rPr lang="ko-KR" altLang="en-US" dirty="0"/>
              <a:t>이라</a:t>
            </a:r>
            <a:r>
              <a:rPr lang="ko-KR" altLang="ko-KR" dirty="0"/>
              <a:t> 물도 손</a:t>
            </a:r>
            <a:r>
              <a:rPr lang="ko-KR" altLang="en-US" dirty="0"/>
              <a:t>전</a:t>
            </a:r>
            <a:r>
              <a:rPr lang="ko-KR" altLang="ko-KR" dirty="0"/>
              <a:t>등도 장갑도 </a:t>
            </a:r>
            <a:r>
              <a:rPr lang="ko-KR" altLang="en-US" dirty="0"/>
              <a:t>준비하지 못했기 때문에</a:t>
            </a:r>
            <a:r>
              <a:rPr lang="en-US" altLang="ko-KR" dirty="0"/>
              <a:t> </a:t>
            </a:r>
            <a:r>
              <a:rPr lang="ko-KR" altLang="ko-KR" dirty="0"/>
              <a:t>춥고</a:t>
            </a:r>
            <a:r>
              <a:rPr lang="en-US" altLang="ko-KR" dirty="0"/>
              <a:t>, </a:t>
            </a:r>
            <a:r>
              <a:rPr lang="ko-KR" altLang="ko-KR" dirty="0"/>
              <a:t>어둡고</a:t>
            </a:r>
            <a:r>
              <a:rPr lang="en-US" altLang="ko-KR" dirty="0"/>
              <a:t>, </a:t>
            </a:r>
            <a:r>
              <a:rPr lang="ko-KR" altLang="ko-KR" dirty="0"/>
              <a:t>힘들었습니다</a:t>
            </a:r>
            <a:r>
              <a:rPr lang="en-US" altLang="ko-KR" dirty="0"/>
              <a:t>. </a:t>
            </a:r>
            <a:r>
              <a:rPr lang="ko-KR" altLang="en-US" dirty="0"/>
              <a:t>우여곡절 끝에 올라간</a:t>
            </a:r>
            <a:r>
              <a:rPr lang="en-US" altLang="ko-KR" dirty="0"/>
              <a:t> </a:t>
            </a:r>
            <a:r>
              <a:rPr lang="ko-KR" altLang="ko-KR" dirty="0"/>
              <a:t>정상에는 준비해</a:t>
            </a:r>
            <a:r>
              <a:rPr lang="en-US" altLang="ko-KR" dirty="0"/>
              <a:t> </a:t>
            </a:r>
            <a:r>
              <a:rPr lang="ko-KR" altLang="ko-KR" dirty="0"/>
              <a:t>온 뜨거운 물을 마시거나</a:t>
            </a:r>
            <a:r>
              <a:rPr lang="en-US" altLang="ko-KR" dirty="0"/>
              <a:t>, </a:t>
            </a:r>
            <a:r>
              <a:rPr lang="ko-KR" altLang="ko-KR" dirty="0" err="1"/>
              <a:t>손난로를</a:t>
            </a:r>
            <a:r>
              <a:rPr lang="ko-KR" altLang="ko-KR" dirty="0"/>
              <a:t> 사용해서 추위를 막는 사람 등 다양하게 </a:t>
            </a:r>
            <a:r>
              <a:rPr lang="ko-KR" altLang="en-US" dirty="0"/>
              <a:t>해맞이</a:t>
            </a:r>
            <a:r>
              <a:rPr lang="ko-KR" altLang="ko-KR" dirty="0"/>
              <a:t> 준비를 </a:t>
            </a:r>
            <a:r>
              <a:rPr lang="ko-KR" altLang="en-US" dirty="0"/>
              <a:t>해 온</a:t>
            </a:r>
            <a:r>
              <a:rPr lang="ko-KR" altLang="ko-KR" dirty="0"/>
              <a:t> 사람이 많았습니다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3266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4" grpId="0"/>
      <p:bldP spid="8" grpId="0" animBg="1"/>
      <p:bldP spid="9" grpId="0"/>
      <p:bldP spid="5" grpId="0"/>
      <p:bldP spid="11" grpId="0" animBg="1"/>
      <p:bldP spid="1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3" y="195231"/>
            <a:ext cx="25888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ko-KR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예시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  <a:latin typeface="+mn-ea"/>
                <a:ea typeface="+mn-ea"/>
              </a:rPr>
              <a:t>단점 및 에피소드 예시 </a:t>
            </a:r>
            <a:r>
              <a:rPr lang="en-US" altLang="ko-KR" sz="4000" b="1" spc="-150" dirty="0">
                <a:solidFill>
                  <a:srgbClr val="1D314E"/>
                </a:solidFill>
                <a:latin typeface="+mn-ea"/>
                <a:ea typeface="+mn-ea"/>
              </a:rPr>
              <a:t>– </a:t>
            </a:r>
            <a:r>
              <a:rPr lang="ko-KR" altLang="en-US" sz="4000" b="1" spc="-150" dirty="0">
                <a:solidFill>
                  <a:srgbClr val="1D314E"/>
                </a:solidFill>
                <a:latin typeface="+mn-ea"/>
                <a:ea typeface="+mn-ea"/>
              </a:rPr>
              <a:t>수정 </a:t>
            </a:r>
            <a:r>
              <a:rPr lang="en-US" altLang="ko-KR" sz="4000" b="1" spc="-150" dirty="0">
                <a:solidFill>
                  <a:srgbClr val="1D314E"/>
                </a:solidFill>
                <a:latin typeface="+mn-ea"/>
                <a:ea typeface="+mn-ea"/>
              </a:rPr>
              <a:t>POINT</a:t>
            </a:r>
            <a:endParaRPr lang="ko-KR" altLang="en-US" sz="4000" b="1" spc="-150" dirty="0">
              <a:solidFill>
                <a:srgbClr val="1D314E"/>
              </a:solidFill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0393" y="1568741"/>
            <a:ext cx="846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단점 개선을 위한 구체적인 방법 제시</a:t>
            </a:r>
            <a:endParaRPr lang="ko-KR" altLang="ko-KR" dirty="0"/>
          </a:p>
        </p:txBody>
      </p:sp>
      <p:sp>
        <p:nvSpPr>
          <p:cNvPr id="8" name="오른쪽 화살표 7"/>
          <p:cNvSpPr/>
          <p:nvPr/>
        </p:nvSpPr>
        <p:spPr>
          <a:xfrm>
            <a:off x="717108" y="2072647"/>
            <a:ext cx="269896" cy="535064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50023" y="2050528"/>
            <a:ext cx="77207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저는 이</a:t>
            </a:r>
            <a:r>
              <a:rPr lang="en-US" altLang="ko-KR" dirty="0"/>
              <a:t> </a:t>
            </a:r>
            <a:r>
              <a:rPr lang="ko-KR" altLang="en-US" dirty="0"/>
              <a:t>경험을 통해</a:t>
            </a:r>
            <a:r>
              <a:rPr lang="en-US" altLang="ko-KR" dirty="0"/>
              <a:t> </a:t>
            </a:r>
            <a:r>
              <a:rPr lang="ko-KR" altLang="en-US" dirty="0"/>
              <a:t>빠르게 행동하는 것 보다는</a:t>
            </a:r>
            <a:r>
              <a:rPr lang="ko-KR" altLang="ko-KR" dirty="0"/>
              <a:t> 계획을 세워서 </a:t>
            </a:r>
            <a:r>
              <a:rPr lang="ko-KR" altLang="en-US" dirty="0"/>
              <a:t>행동하는 것이 더 중요하다는 것을 느꼈습니다</a:t>
            </a:r>
            <a:r>
              <a:rPr lang="en-US" altLang="ko-KR" dirty="0"/>
              <a:t>.</a:t>
            </a:r>
          </a:p>
          <a:p>
            <a:r>
              <a:rPr lang="ko-KR" altLang="ko-KR" dirty="0"/>
              <a:t>이</a:t>
            </a:r>
            <a:r>
              <a:rPr lang="en-US" altLang="ko-KR" dirty="0"/>
              <a:t> </a:t>
            </a:r>
            <a:r>
              <a:rPr lang="ko-KR" altLang="ko-KR" dirty="0"/>
              <a:t>후 저는 </a:t>
            </a:r>
            <a:r>
              <a:rPr lang="ko-KR" altLang="en-US" dirty="0"/>
              <a:t>바로 행동하기 보다는 두 가지를 고려한 뒤 계획을 수립함으로써 단점을 고쳐 나갔습니다</a:t>
            </a:r>
            <a:r>
              <a:rPr lang="en-US" altLang="ko-KR" dirty="0"/>
              <a:t>. </a:t>
            </a:r>
            <a:r>
              <a:rPr lang="ko-KR" altLang="en-US" dirty="0"/>
              <a:t>첫째</a:t>
            </a:r>
            <a:r>
              <a:rPr lang="en-US" altLang="ko-KR" dirty="0"/>
              <a:t>, </a:t>
            </a:r>
            <a:r>
              <a:rPr lang="ko-KR" altLang="en-US" dirty="0"/>
              <a:t>행동하기 전 그 행동의 결과로 발생할 수 있는 일에 대해 먼저 생각해 봄으로써 시행착오를 줄여 나갔습니다</a:t>
            </a:r>
            <a:r>
              <a:rPr lang="en-US" altLang="ko-KR" dirty="0"/>
              <a:t>. </a:t>
            </a:r>
            <a:r>
              <a:rPr lang="ko-KR" altLang="en-US" dirty="0"/>
              <a:t>둘째</a:t>
            </a:r>
            <a:r>
              <a:rPr lang="en-US" altLang="ko-KR" dirty="0"/>
              <a:t>, </a:t>
            </a:r>
            <a:r>
              <a:rPr lang="ko-KR" altLang="en-US" dirty="0"/>
              <a:t>계획 실행에 필요한 사항을 준비함으로써 보다 효율적으로 목표를 달성해 나갈 수 있는 힘을 길러 나갔습니다</a:t>
            </a:r>
            <a:r>
              <a:rPr lang="en-US" altLang="ko-KR" dirty="0"/>
              <a:t>.</a:t>
            </a:r>
          </a:p>
        </p:txBody>
      </p:sp>
      <p:sp>
        <p:nvSpPr>
          <p:cNvPr id="10" name="오른쪽 화살표 9"/>
          <p:cNvSpPr/>
          <p:nvPr/>
        </p:nvSpPr>
        <p:spPr>
          <a:xfrm>
            <a:off x="722803" y="4611670"/>
            <a:ext cx="269896" cy="535064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11792" y="4145561"/>
            <a:ext cx="8815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단점 극복을 통해 형성된 자신의 생각 표현</a:t>
            </a:r>
            <a:endParaRPr lang="ko-KR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1077985" y="4540708"/>
            <a:ext cx="7692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이렇듯</a:t>
            </a:r>
            <a:r>
              <a:rPr lang="en-US" altLang="ko-KR" dirty="0"/>
              <a:t>, </a:t>
            </a:r>
            <a:r>
              <a:rPr lang="ko-KR" altLang="en-US" dirty="0"/>
              <a:t>계획을 세워 행동함으로써 시행착오를 줄여 나가고 있지만</a:t>
            </a:r>
            <a:r>
              <a:rPr lang="en-US" altLang="ko-KR" dirty="0"/>
              <a:t>, </a:t>
            </a:r>
            <a:r>
              <a:rPr lang="ko-KR" altLang="en-US" dirty="0"/>
              <a:t>아직도 사소하다고 생각되는 일에서는 행동이 앞서기도 합니다</a:t>
            </a:r>
            <a:r>
              <a:rPr lang="en-US" altLang="ko-KR" dirty="0"/>
              <a:t>. </a:t>
            </a:r>
            <a:r>
              <a:rPr lang="ko-KR" altLang="en-US" dirty="0"/>
              <a:t>그렇지만</a:t>
            </a:r>
            <a:r>
              <a:rPr lang="en-US" altLang="ko-KR" dirty="0"/>
              <a:t>, </a:t>
            </a:r>
            <a:r>
              <a:rPr lang="ko-KR" altLang="en-US" dirty="0"/>
              <a:t>사소한 일에서 반복되는 실수가 중요한 일을 망치는 계기가 될 수 있다고 생각하기 때문에</a:t>
            </a:r>
            <a:r>
              <a:rPr lang="en-US" altLang="ko-KR" dirty="0"/>
              <a:t>, </a:t>
            </a:r>
            <a:r>
              <a:rPr lang="ko-KR" altLang="en-US" dirty="0"/>
              <a:t>이 단점을 계속해서 고쳐 나가고 있습니다</a:t>
            </a:r>
            <a:r>
              <a:rPr lang="en-US" altLang="ko-KR" dirty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406806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9" grpId="0"/>
      <p:bldP spid="10" grpId="0" animBg="1"/>
      <p:bldP spid="11" grpId="0"/>
      <p:bldP spid="1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3" y="195231"/>
            <a:ext cx="25888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ko-KR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예시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  <a:latin typeface="+mn-ea"/>
                <a:ea typeface="+mn-ea"/>
              </a:rPr>
              <a:t>단점 및 에피소드 예시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781" y="1408112"/>
            <a:ext cx="8196044" cy="35394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ko-KR" sz="1600" dirty="0"/>
              <a:t>저는 열등감이 강</a:t>
            </a:r>
            <a:r>
              <a:rPr lang="ko-KR" altLang="en-US" sz="1600" dirty="0"/>
              <a:t>하다는 단점이 있습니</a:t>
            </a:r>
            <a:r>
              <a:rPr lang="ko-KR" altLang="ko-KR" sz="1600" dirty="0"/>
              <a:t>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ko-KR" sz="1600" dirty="0"/>
              <a:t>열등감이 단점이라고 생각하는 이유는 제 자신을 다른 사람과 </a:t>
            </a:r>
            <a:r>
              <a:rPr lang="ko-KR" altLang="ko-KR" sz="1600" dirty="0" err="1"/>
              <a:t>능력적으로</a:t>
            </a:r>
            <a:r>
              <a:rPr lang="ko-KR" altLang="ko-KR" sz="1600" dirty="0"/>
              <a:t> 비교하여</a:t>
            </a:r>
            <a:r>
              <a:rPr lang="en-US" altLang="ko-KR" sz="1600" dirty="0"/>
              <a:t>, </a:t>
            </a:r>
            <a:r>
              <a:rPr lang="ko-KR" altLang="ko-KR" sz="1600" dirty="0"/>
              <a:t>제 자신이 뒤떨어진다고 자주 느끼며</a:t>
            </a:r>
            <a:r>
              <a:rPr lang="en-US" altLang="ko-KR" sz="1600" dirty="0"/>
              <a:t>, </a:t>
            </a:r>
            <a:r>
              <a:rPr lang="ko-KR" altLang="ko-KR" sz="1600" dirty="0"/>
              <a:t>무기력함에 쉽게 빠지기 때문입니다</a:t>
            </a:r>
            <a:r>
              <a:rPr lang="en-US" altLang="ko-KR" sz="1600" dirty="0"/>
              <a:t>. </a:t>
            </a:r>
            <a:r>
              <a:rPr lang="ko-KR" altLang="ko-KR" sz="1600" dirty="0"/>
              <a:t>그렇지만 저는 이런 단점이 제 자신을 더욱 성장시킬 수 있는 동기로 삼을 수 있다고 생각합니다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ko-KR" sz="1600" dirty="0"/>
              <a:t>저는 대학교 </a:t>
            </a:r>
            <a:r>
              <a:rPr lang="en-US" altLang="ko-KR" sz="1600" dirty="0"/>
              <a:t>3</a:t>
            </a:r>
            <a:r>
              <a:rPr lang="ko-KR" altLang="ko-KR" sz="1600" dirty="0"/>
              <a:t>학년 때 친한 후배와 이야기하면서</a:t>
            </a:r>
            <a:r>
              <a:rPr lang="en-US" altLang="ko-KR" sz="1600" dirty="0"/>
              <a:t>, </a:t>
            </a:r>
            <a:r>
              <a:rPr lang="ko-KR" altLang="ko-KR" sz="1600" dirty="0"/>
              <a:t>후배는 성적을 위한 공부 만이 아니라</a:t>
            </a:r>
            <a:r>
              <a:rPr lang="en-US" altLang="ko-KR" sz="1600" dirty="0"/>
              <a:t>, </a:t>
            </a:r>
            <a:r>
              <a:rPr lang="ko-KR" altLang="ko-KR" sz="1600" dirty="0"/>
              <a:t>여러가지 교내</a:t>
            </a:r>
            <a:r>
              <a:rPr lang="en-US" altLang="ko-KR" sz="1600" dirty="0"/>
              <a:t>, </a:t>
            </a:r>
            <a:r>
              <a:rPr lang="ko-KR" altLang="ko-KR" sz="1600" dirty="0" err="1"/>
              <a:t>교외활동을</a:t>
            </a:r>
            <a:r>
              <a:rPr lang="ko-KR" altLang="ko-KR" sz="1600" dirty="0"/>
              <a:t> 하고 있다는 것을 알게 되었습니다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이런 후배의 활동들과 제 자신을 비교하였을 때에 저는 대학 </a:t>
            </a:r>
            <a:r>
              <a:rPr lang="ko-KR" altLang="ko-KR" sz="1600" dirty="0" err="1"/>
              <a:t>생활동안</a:t>
            </a:r>
            <a:r>
              <a:rPr lang="ko-KR" altLang="ko-KR" sz="1600" dirty="0"/>
              <a:t> 무엇을 </a:t>
            </a:r>
            <a:r>
              <a:rPr lang="ko-KR" altLang="ko-KR" sz="1600" dirty="0" err="1"/>
              <a:t>해왔었나</a:t>
            </a:r>
            <a:r>
              <a:rPr lang="ko-KR" altLang="ko-KR" sz="1600" dirty="0"/>
              <a:t> 질책하게 되었습니다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또한 이런 생각이 지속되어</a:t>
            </a:r>
            <a:r>
              <a:rPr lang="en-US" altLang="ko-KR" sz="1600" dirty="0"/>
              <a:t>, </a:t>
            </a:r>
            <a:r>
              <a:rPr lang="ko-KR" altLang="ko-KR" sz="1600" dirty="0"/>
              <a:t>무기력해지고 자책감에 빠져 많은 스트레스를 받았습니다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하지만 저는 오히려 이를 동기 삼아 </a:t>
            </a:r>
            <a:r>
              <a:rPr lang="en-US" altLang="ko-KR" sz="1600" dirty="0"/>
              <a:t>3</a:t>
            </a:r>
            <a:r>
              <a:rPr lang="ko-KR" altLang="ko-KR" sz="1600" dirty="0"/>
              <a:t>학년 여름방학 때는 제 스스로 계획을 세워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DataBase</a:t>
            </a:r>
            <a:r>
              <a:rPr lang="ko-KR" altLang="ko-KR" sz="1600" dirty="0"/>
              <a:t>와 관련된 공부와 자격증 공부를 병행하였습니다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또한 </a:t>
            </a:r>
            <a:r>
              <a:rPr lang="en-US" altLang="ko-KR" sz="1600" dirty="0"/>
              <a:t>2</a:t>
            </a:r>
            <a:r>
              <a:rPr lang="ko-KR" altLang="ko-KR" sz="1600" dirty="0"/>
              <a:t>학기가 시작하고 나서는 상담프로그램과 소규모 프로젝트에 참여하면서 교내 활동의 경험을 쌓아 나갔습니다</a:t>
            </a:r>
            <a:r>
              <a:rPr lang="en-US" altLang="ko-KR" sz="1600" dirty="0"/>
              <a:t>. </a:t>
            </a:r>
            <a:endParaRPr lang="ko-KR" altLang="ko-KR" sz="1600" dirty="0"/>
          </a:p>
          <a:p>
            <a:r>
              <a:rPr lang="ko-KR" altLang="ko-KR" sz="1600" dirty="0"/>
              <a:t>저는 열등감으로 얻을 수 있는 제 감정을 오히려 장점으로 삼아</a:t>
            </a:r>
            <a:r>
              <a:rPr lang="en-US" altLang="ko-KR" sz="1600" dirty="0"/>
              <a:t>, </a:t>
            </a:r>
            <a:r>
              <a:rPr lang="ko-KR" altLang="ko-KR" sz="1600" dirty="0"/>
              <a:t>매번 동기와 목표를 새로 세워 성장해 나가는 경험을 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저의 단점은 </a:t>
            </a:r>
            <a:r>
              <a:rPr lang="ko-KR" altLang="ko-KR" sz="1600" dirty="0"/>
              <a:t>열등감</a:t>
            </a:r>
            <a:r>
              <a:rPr lang="ko-KR" altLang="en-US" sz="1600" dirty="0"/>
              <a:t>이지만</a:t>
            </a:r>
            <a:r>
              <a:rPr lang="en-US" altLang="ko-KR" sz="1600" dirty="0"/>
              <a:t>, </a:t>
            </a:r>
            <a:r>
              <a:rPr lang="ko-KR" altLang="en-US" sz="1600" dirty="0"/>
              <a:t>이러한 단점을 성장의 동력으로 하여 제 자신을 발전시켜 나갈 것 입니다</a:t>
            </a:r>
            <a:r>
              <a:rPr lang="en-US" altLang="ko-KR" sz="1600" dirty="0"/>
              <a:t>.</a:t>
            </a:r>
            <a:endParaRPr lang="ko-KR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63323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3" y="195231"/>
            <a:ext cx="25888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ko-KR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예시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en-US" altLang="ko-KR" sz="4000" b="1" spc="-150" dirty="0">
                <a:solidFill>
                  <a:srgbClr val="1D314E"/>
                </a:solidFill>
                <a:latin typeface="+mn-ea"/>
              </a:rPr>
              <a:t>IT </a:t>
            </a:r>
            <a:r>
              <a:rPr lang="ko-KR" altLang="en-US" sz="4000" b="1" spc="-150" dirty="0">
                <a:solidFill>
                  <a:srgbClr val="1D314E"/>
                </a:solidFill>
                <a:latin typeface="+mn-ea"/>
              </a:rPr>
              <a:t>엔지니어 역량 예시 </a:t>
            </a:r>
            <a:r>
              <a:rPr lang="en-US" altLang="ko-KR" sz="4000" b="1" spc="-150" dirty="0">
                <a:solidFill>
                  <a:srgbClr val="1D314E"/>
                </a:solidFill>
                <a:latin typeface="+mn-ea"/>
              </a:rPr>
              <a:t>-1 </a:t>
            </a:r>
            <a:endParaRPr lang="ko-KR" altLang="en-US" sz="4000" b="1" spc="-150" dirty="0">
              <a:solidFill>
                <a:srgbClr val="1D314E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4616" y="1370378"/>
            <a:ext cx="8196044" cy="49398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ko-KR" sz="1500" dirty="0"/>
              <a:t>가장 자신 있는 언어는 </a:t>
            </a:r>
            <a:r>
              <a:rPr lang="en-US" altLang="ko-KR" sz="1500" dirty="0"/>
              <a:t>Java</a:t>
            </a:r>
            <a:r>
              <a:rPr lang="ko-KR" altLang="ko-KR" sz="1500" dirty="0"/>
              <a:t>입니다</a:t>
            </a:r>
            <a:r>
              <a:rPr lang="en-US" altLang="ko-KR" sz="1500" dirty="0"/>
              <a:t>.</a:t>
            </a:r>
            <a:endParaRPr lang="ko-KR" altLang="ko-KR" sz="1500" dirty="0"/>
          </a:p>
          <a:p>
            <a:r>
              <a:rPr lang="ko-KR" altLang="ko-KR" sz="1500" dirty="0"/>
              <a:t>제 전공은 웹 데이터베이스로 웹</a:t>
            </a:r>
            <a:r>
              <a:rPr lang="en-US" altLang="ko-KR" sz="1500" dirty="0"/>
              <a:t>2.0</a:t>
            </a:r>
            <a:r>
              <a:rPr lang="ko-KR" altLang="ko-KR" sz="1500" dirty="0"/>
              <a:t>기반의 개발과 </a:t>
            </a:r>
            <a:r>
              <a:rPr lang="ko-KR" altLang="ko-KR" sz="1500" dirty="0" err="1"/>
              <a:t>안드로이드</a:t>
            </a:r>
            <a:r>
              <a:rPr lang="ko-KR" altLang="ko-KR" sz="1500" dirty="0"/>
              <a:t> 기반의 </a:t>
            </a:r>
            <a:r>
              <a:rPr lang="ko-KR" altLang="ko-KR" sz="1500" dirty="0" err="1"/>
              <a:t>모바일</a:t>
            </a:r>
            <a:r>
              <a:rPr lang="ko-KR" altLang="ko-KR" sz="1500" dirty="0"/>
              <a:t> </a:t>
            </a:r>
            <a:r>
              <a:rPr lang="ko-KR" altLang="ko-KR" sz="1500" dirty="0" err="1"/>
              <a:t>앱</a:t>
            </a:r>
            <a:r>
              <a:rPr lang="en-US" altLang="ko-KR" sz="1500" dirty="0"/>
              <a:t>, MVC</a:t>
            </a:r>
            <a:r>
              <a:rPr lang="ko-KR" altLang="ko-KR" sz="1500" dirty="0"/>
              <a:t>기반의 애플리케이션 개발을 할 수 있습니다</a:t>
            </a:r>
            <a:r>
              <a:rPr lang="en-US" altLang="ko-KR" sz="1500" dirty="0"/>
              <a:t>. </a:t>
            </a:r>
            <a:r>
              <a:rPr lang="ko-KR" altLang="ko-KR" sz="1500" dirty="0"/>
              <a:t>전공에서 습득한 언어는</a:t>
            </a:r>
            <a:r>
              <a:rPr lang="en-US" altLang="ko-KR" sz="1500" dirty="0"/>
              <a:t> Oracle, C, Java, Android, JavaScript, CSS3, HTML5, Unity, Linux, Apache, MySQL, PHP </a:t>
            </a:r>
            <a:r>
              <a:rPr lang="ko-KR" altLang="ko-KR" sz="1500" dirty="0"/>
              <a:t>등이 있습니다</a:t>
            </a:r>
            <a:r>
              <a:rPr lang="en-US" altLang="ko-KR" sz="1500" dirty="0"/>
              <a:t>. </a:t>
            </a:r>
            <a:r>
              <a:rPr lang="ko-KR" altLang="ko-KR" sz="1500" dirty="0"/>
              <a:t>이외에도</a:t>
            </a:r>
            <a:r>
              <a:rPr lang="en-US" altLang="ko-KR" sz="1500" dirty="0"/>
              <a:t> JavaScript</a:t>
            </a:r>
            <a:r>
              <a:rPr lang="ko-KR" altLang="ko-KR" sz="1500" dirty="0"/>
              <a:t>의 </a:t>
            </a:r>
            <a:r>
              <a:rPr lang="en-US" altLang="ko-KR" sz="1500" dirty="0"/>
              <a:t>OOP</a:t>
            </a:r>
            <a:r>
              <a:rPr lang="ko-KR" altLang="ko-KR" sz="1500" dirty="0"/>
              <a:t>개념에 대한 공부나 </a:t>
            </a:r>
            <a:r>
              <a:rPr lang="en-US" altLang="ko-KR" sz="1500" dirty="0" err="1"/>
              <a:t>kinect</a:t>
            </a:r>
            <a:r>
              <a:rPr lang="ko-KR" altLang="ko-KR" sz="1500" dirty="0"/>
              <a:t>나 </a:t>
            </a:r>
            <a:r>
              <a:rPr lang="ko-KR" altLang="ko-KR" sz="1500" dirty="0" err="1"/>
              <a:t>아두이노와</a:t>
            </a:r>
            <a:r>
              <a:rPr lang="ko-KR" altLang="ko-KR" sz="1500" dirty="0"/>
              <a:t> 같은 장비를 이용해서 </a:t>
            </a:r>
            <a:r>
              <a:rPr lang="en-US" altLang="ko-KR" sz="1500" dirty="0"/>
              <a:t>C#</a:t>
            </a:r>
            <a:r>
              <a:rPr lang="ko-KR" altLang="ko-KR" sz="1500" dirty="0"/>
              <a:t>을 공부하기도 했습니다</a:t>
            </a:r>
            <a:r>
              <a:rPr lang="en-US" altLang="ko-KR" sz="1500" dirty="0"/>
              <a:t>.</a:t>
            </a:r>
            <a:endParaRPr lang="ko-KR" altLang="ko-KR" sz="1500" dirty="0"/>
          </a:p>
          <a:p>
            <a:r>
              <a:rPr lang="ko-KR" altLang="ko-KR" sz="1500" dirty="0"/>
              <a:t>이중에서</a:t>
            </a:r>
            <a:r>
              <a:rPr lang="en-US" altLang="ko-KR" sz="1500" dirty="0"/>
              <a:t> Java</a:t>
            </a:r>
            <a:r>
              <a:rPr lang="ko-KR" altLang="ko-KR" sz="1500" dirty="0"/>
              <a:t>가 가장 자신 있는 이유는 처음으로 </a:t>
            </a:r>
            <a:r>
              <a:rPr lang="en-US" altLang="ko-KR" sz="1500" dirty="0"/>
              <a:t>OOP </a:t>
            </a:r>
            <a:r>
              <a:rPr lang="ko-KR" altLang="ko-KR" sz="1500" dirty="0"/>
              <a:t>개념을 배운 언어이면서 가장 </a:t>
            </a:r>
            <a:r>
              <a:rPr lang="ko-KR" altLang="ko-KR" sz="1500" dirty="0" err="1"/>
              <a:t>오랜시간</a:t>
            </a:r>
            <a:r>
              <a:rPr lang="ko-KR" altLang="ko-KR" sz="1500" dirty="0"/>
              <a:t> 사용한 언어이기 때문입니다</a:t>
            </a:r>
            <a:r>
              <a:rPr lang="en-US" altLang="ko-KR" sz="1500" dirty="0"/>
              <a:t>. JAVA</a:t>
            </a:r>
            <a:r>
              <a:rPr lang="ko-KR" altLang="ko-KR" sz="1500" dirty="0"/>
              <a:t>는 실제 프로그래밍에서 가장 많이 쓰는 객체지향 언어이기 때문에 전공수업 이외에도 스스로 자바 프로그램을 만들어 보면서 공부했습니다</a:t>
            </a:r>
            <a:r>
              <a:rPr lang="en-US" altLang="ko-KR" sz="1500" dirty="0"/>
              <a:t>. </a:t>
            </a:r>
            <a:r>
              <a:rPr lang="ko-KR" altLang="ko-KR" sz="1500" dirty="0"/>
              <a:t>그 중 하나가 멀티 채팅 프로그램입니다</a:t>
            </a:r>
            <a:r>
              <a:rPr lang="en-US" altLang="ko-KR" sz="1500" dirty="0"/>
              <a:t>. </a:t>
            </a:r>
            <a:r>
              <a:rPr lang="ko-KR" altLang="ko-KR" sz="1500" dirty="0" err="1"/>
              <a:t>카카오톡이나</a:t>
            </a:r>
            <a:r>
              <a:rPr lang="ko-KR" altLang="ko-KR" sz="1500" dirty="0"/>
              <a:t> 라인과 같은 형식으로 방을 만들어 여러 명이 동시에 접속해 채팅 할 수 있는 프로그램인데</a:t>
            </a:r>
            <a:r>
              <a:rPr lang="en-US" altLang="ko-KR" sz="1500" dirty="0"/>
              <a:t> Java</a:t>
            </a:r>
            <a:r>
              <a:rPr lang="ko-KR" altLang="ko-KR" sz="1500" dirty="0"/>
              <a:t>를 이용한 서버와 클라이언트의 통신을 이해하기 위해 만들었습니다</a:t>
            </a:r>
            <a:r>
              <a:rPr lang="en-US" altLang="ko-KR" sz="1500" dirty="0"/>
              <a:t>. </a:t>
            </a:r>
            <a:r>
              <a:rPr lang="ko-KR" altLang="ko-KR" sz="1500" dirty="0"/>
              <a:t>이 프로그램을 만든 경험을 통해 서버에서 클라이언트를 어떻게 관리하는 지</a:t>
            </a:r>
            <a:r>
              <a:rPr lang="en-US" altLang="ko-KR" sz="1500" dirty="0"/>
              <a:t>, TCP/IP</a:t>
            </a:r>
            <a:r>
              <a:rPr lang="ko-KR" altLang="ko-KR" sz="1500" dirty="0"/>
              <a:t>의 통신은 </a:t>
            </a:r>
            <a:r>
              <a:rPr lang="ko-KR" altLang="ko-KR" sz="1500" dirty="0" err="1"/>
              <a:t>어떤식으로</a:t>
            </a:r>
            <a:r>
              <a:rPr lang="ko-KR" altLang="ko-KR" sz="1500" dirty="0"/>
              <a:t> 이뤄지는지에 대해 더욱 상세히 알게 되었습니다</a:t>
            </a:r>
            <a:r>
              <a:rPr lang="en-US" altLang="ko-KR" sz="1500" dirty="0"/>
              <a:t>.</a:t>
            </a:r>
            <a:endParaRPr lang="ko-KR" altLang="ko-KR" sz="1500" dirty="0"/>
          </a:p>
          <a:p>
            <a:r>
              <a:rPr lang="ko-KR" altLang="ko-KR" sz="1500" dirty="0"/>
              <a:t>졸업 프로젝트에서도 </a:t>
            </a:r>
            <a:r>
              <a:rPr lang="en-US" altLang="ko-KR" sz="1500" dirty="0"/>
              <a:t>Java</a:t>
            </a:r>
            <a:r>
              <a:rPr lang="ko-KR" altLang="ko-KR" sz="1500" dirty="0"/>
              <a:t>에 대한 지식이 많은 도움이 되었습니다</a:t>
            </a:r>
            <a:r>
              <a:rPr lang="en-US" altLang="ko-KR" sz="1500" dirty="0"/>
              <a:t>. </a:t>
            </a:r>
            <a:r>
              <a:rPr lang="ko-KR" altLang="ko-KR" sz="1500" dirty="0"/>
              <a:t>저희 팀의 졸업 프로젝트는 그룹으로 자전거를 탈 때 지원해 주는 서비스로 </a:t>
            </a:r>
            <a:r>
              <a:rPr lang="ko-KR" altLang="ko-KR" sz="1500" dirty="0" err="1"/>
              <a:t>네이티브</a:t>
            </a:r>
            <a:r>
              <a:rPr lang="ko-KR" altLang="ko-KR" sz="1500" dirty="0"/>
              <a:t> </a:t>
            </a:r>
            <a:r>
              <a:rPr lang="ko-KR" altLang="ko-KR" sz="1500" dirty="0" err="1"/>
              <a:t>안드로이드가</a:t>
            </a:r>
            <a:r>
              <a:rPr lang="ko-KR" altLang="ko-KR" sz="1500" dirty="0"/>
              <a:t> 주가 되는 서비스입니다</a:t>
            </a:r>
            <a:r>
              <a:rPr lang="en-US" altLang="ko-KR" sz="1500" dirty="0"/>
              <a:t>. </a:t>
            </a:r>
            <a:r>
              <a:rPr lang="ko-KR" altLang="ko-KR" sz="1500" dirty="0" err="1"/>
              <a:t>안드로이드도</a:t>
            </a:r>
            <a:r>
              <a:rPr lang="ko-KR" altLang="ko-KR" sz="1500" dirty="0"/>
              <a:t> </a:t>
            </a:r>
            <a:r>
              <a:rPr lang="en-US" altLang="ko-KR" sz="1500" dirty="0"/>
              <a:t>Java</a:t>
            </a:r>
            <a:r>
              <a:rPr lang="ko-KR" altLang="ko-KR" sz="1500" dirty="0"/>
              <a:t>가 기반이기 때문에 졸업 프로젝트를 수행하면서</a:t>
            </a:r>
            <a:r>
              <a:rPr lang="en-US" altLang="ko-KR" sz="1500" dirty="0"/>
              <a:t> Java</a:t>
            </a:r>
            <a:r>
              <a:rPr lang="ko-KR" altLang="ko-KR" sz="1500" dirty="0"/>
              <a:t>에 대한 자신감이 많이 늘었습니다</a:t>
            </a:r>
            <a:r>
              <a:rPr lang="en-US" altLang="ko-KR" sz="1500" dirty="0"/>
              <a:t>. </a:t>
            </a:r>
            <a:r>
              <a:rPr lang="ko-KR" altLang="ko-KR" sz="1500" dirty="0"/>
              <a:t>특히 </a:t>
            </a:r>
            <a:r>
              <a:rPr lang="ko-KR" altLang="ko-KR" sz="1500" dirty="0" err="1"/>
              <a:t>네이티브</a:t>
            </a:r>
            <a:r>
              <a:rPr lang="ko-KR" altLang="ko-KR" sz="1500" dirty="0"/>
              <a:t> </a:t>
            </a:r>
            <a:r>
              <a:rPr lang="ko-KR" altLang="ko-KR" sz="1500" dirty="0" err="1"/>
              <a:t>앱에서</a:t>
            </a:r>
            <a:r>
              <a:rPr lang="ko-KR" altLang="ko-KR" sz="1500" dirty="0"/>
              <a:t> </a:t>
            </a:r>
            <a:r>
              <a:rPr lang="en-US" altLang="ko-KR" sz="1500" dirty="0"/>
              <a:t>PHP</a:t>
            </a:r>
            <a:r>
              <a:rPr lang="ko-KR" altLang="ko-KR" sz="1500" dirty="0"/>
              <a:t>를 사용한 웹 프로그램의 데이터베이스와 연동하기 위해 </a:t>
            </a:r>
            <a:r>
              <a:rPr lang="en-US" altLang="ko-KR" sz="1500" dirty="0"/>
              <a:t>JSON</a:t>
            </a:r>
            <a:r>
              <a:rPr lang="ko-KR" altLang="ko-KR" sz="1500" dirty="0"/>
              <a:t>파일을 주고 받는 방법이나</a:t>
            </a:r>
            <a:r>
              <a:rPr lang="en-US" altLang="ko-KR" sz="1500" dirty="0"/>
              <a:t>, </a:t>
            </a:r>
            <a:r>
              <a:rPr lang="ko-KR" altLang="ko-KR" sz="1500" dirty="0" err="1"/>
              <a:t>아두이노를</a:t>
            </a:r>
            <a:r>
              <a:rPr lang="ko-KR" altLang="ko-KR" sz="1500" dirty="0"/>
              <a:t> 사용해 만든 디바이스와 </a:t>
            </a:r>
            <a:r>
              <a:rPr lang="ko-KR" altLang="ko-KR" sz="1500" dirty="0" err="1"/>
              <a:t>블루투스로</a:t>
            </a:r>
            <a:r>
              <a:rPr lang="ko-KR" altLang="ko-KR" sz="1500" dirty="0"/>
              <a:t> 연결하여 데이터를 받는 등 통신 기술에 대한 지식이 많이 늘었습니다</a:t>
            </a:r>
            <a:r>
              <a:rPr lang="en-US" altLang="ko-KR" sz="1500" dirty="0"/>
              <a:t>.</a:t>
            </a:r>
            <a:endParaRPr lang="ko-KR" altLang="ko-KR" sz="1500" dirty="0"/>
          </a:p>
          <a:p>
            <a:r>
              <a:rPr lang="ko-KR" altLang="ko-KR" sz="1500" dirty="0"/>
              <a:t>이러한 경험들은 </a:t>
            </a:r>
            <a:r>
              <a:rPr lang="en-US" altLang="ko-KR" sz="1500" dirty="0"/>
              <a:t>IT</a:t>
            </a:r>
            <a:r>
              <a:rPr lang="ko-KR" altLang="ko-KR" sz="1500" dirty="0"/>
              <a:t>엔지니어로서</a:t>
            </a:r>
            <a:r>
              <a:rPr lang="en-US" altLang="ko-KR" sz="1500" dirty="0"/>
              <a:t> Java</a:t>
            </a:r>
            <a:r>
              <a:rPr lang="ko-KR" altLang="ko-KR" sz="1500" dirty="0"/>
              <a:t>를 이용한 프로그램 개발에 유용할 뿐만 아니라 다른 기술이나 언어를 습득할 때도 큰 도움이 될 것이라고 생각합니다</a:t>
            </a:r>
            <a:r>
              <a:rPr lang="en-US" altLang="ko-KR" sz="1500" dirty="0"/>
              <a:t>.</a:t>
            </a:r>
            <a:endParaRPr lang="ko-KR" altLang="ko-KR" sz="1500" dirty="0"/>
          </a:p>
        </p:txBody>
      </p:sp>
    </p:spTree>
    <p:extLst>
      <p:ext uri="{BB962C8B-B14F-4D97-AF65-F5344CB8AC3E}">
        <p14:creationId xmlns:p14="http://schemas.microsoft.com/office/powerpoint/2010/main" val="71319941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3" y="195231"/>
            <a:ext cx="25888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ko-KR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예시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  <a:latin typeface="+mn-ea"/>
                <a:ea typeface="+mn-ea"/>
              </a:rPr>
              <a:t>단점 및 에피소드 예시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781" y="1408112"/>
            <a:ext cx="8196044" cy="427809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ko-KR" sz="1600" dirty="0"/>
              <a:t>저의 단점은 많은 사람들 앞에 서면 긴장을 많이 하여 말이 빨라지는 것입니다</a:t>
            </a:r>
            <a:r>
              <a:rPr lang="en-US" altLang="ko-KR" sz="1600" dirty="0"/>
              <a:t>. </a:t>
            </a:r>
            <a:r>
              <a:rPr lang="ko-KR" altLang="ko-KR" sz="1600" dirty="0"/>
              <a:t>말이 빨라지게 되어 자신의 의견을 잘 전달하지 못한다고 생각했기 때문에 고치려고 노력하였습니다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r>
              <a:rPr lang="en-US" altLang="ko-KR" sz="1600" dirty="0"/>
              <a:t> </a:t>
            </a:r>
            <a:r>
              <a:rPr lang="ko-KR" altLang="ko-KR" sz="1600" dirty="0"/>
              <a:t>저는 대학교 </a:t>
            </a:r>
            <a:r>
              <a:rPr lang="en-US" altLang="ko-KR" sz="1600" dirty="0"/>
              <a:t>1</a:t>
            </a:r>
            <a:r>
              <a:rPr lang="ko-KR" altLang="ko-KR" sz="1600" dirty="0"/>
              <a:t>학년 비즈니스 문서작성 및 발표 수업에서 말이 너무 빨라 사람들에게 </a:t>
            </a:r>
            <a:r>
              <a:rPr lang="ko-KR" altLang="ko-KR" sz="1600" dirty="0" err="1"/>
              <a:t>의견전달이</a:t>
            </a:r>
            <a:r>
              <a:rPr lang="ko-KR" altLang="ko-KR" sz="1600" dirty="0"/>
              <a:t> 되지 않았던 적이 있습니다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이 때 약 </a:t>
            </a:r>
            <a:r>
              <a:rPr lang="en-US" altLang="ko-KR" sz="1600" dirty="0"/>
              <a:t>40</a:t>
            </a:r>
            <a:r>
              <a:rPr lang="ko-KR" altLang="ko-KR" sz="1600" dirty="0"/>
              <a:t>명 앞에서 발표를 했고 저는 점점 말이 빨라져 듣는 사람 입장을 고려하지 못하고 발표를 끝낸 경험이 있습니다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저는 그 결과 파워포인트 자료에서는 </a:t>
            </a:r>
            <a:r>
              <a:rPr lang="en-US" altLang="ko-KR" sz="1600" dirty="0"/>
              <a:t>10</a:t>
            </a:r>
            <a:r>
              <a:rPr lang="ko-KR" altLang="ko-KR" sz="1600" dirty="0"/>
              <a:t>점 중 만점을 받았지만 발표점수에서 </a:t>
            </a:r>
            <a:r>
              <a:rPr lang="en-US" altLang="ko-KR" sz="1600" dirty="0"/>
              <a:t>10</a:t>
            </a:r>
            <a:r>
              <a:rPr lang="ko-KR" altLang="ko-KR" sz="1600" dirty="0"/>
              <a:t>점 만점 중 </a:t>
            </a:r>
            <a:r>
              <a:rPr lang="en-US" altLang="ko-KR" sz="1600" dirty="0"/>
              <a:t>3</a:t>
            </a:r>
            <a:r>
              <a:rPr lang="ko-KR" altLang="ko-KR" sz="1600" dirty="0"/>
              <a:t>점의 점수를 맞게 되었고 </a:t>
            </a:r>
            <a:r>
              <a:rPr lang="en-US" altLang="ko-KR" sz="1600" dirty="0"/>
              <a:t>A</a:t>
            </a:r>
            <a:r>
              <a:rPr lang="ko-KR" altLang="ko-KR" sz="1600" dirty="0"/>
              <a:t>였던 성적이 </a:t>
            </a:r>
            <a:r>
              <a:rPr lang="en-US" altLang="ko-KR" sz="1600" dirty="0"/>
              <a:t>B</a:t>
            </a:r>
            <a:r>
              <a:rPr lang="ko-KR" altLang="ko-KR" sz="1600" dirty="0"/>
              <a:t>로 내려갔던 경험이 있습니다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저는 이 경험을 토대로 아무리 발표자료를 잘 만들더라도 듣는 사람을 고려하지 않으면 의미가 없다고 생각하여 이 단점을 고치기로 결심하였습니다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r>
              <a:rPr lang="ko-KR" altLang="ko-KR" sz="1600" dirty="0"/>
              <a:t>저는 이런 단점을 고치기 위해 </a:t>
            </a:r>
            <a:r>
              <a:rPr lang="en-US" altLang="ko-KR" sz="1600" dirty="0"/>
              <a:t>2</a:t>
            </a:r>
            <a:r>
              <a:rPr lang="ko-KR" altLang="ko-KR" sz="1600" dirty="0"/>
              <a:t>가지를 실천하였습니다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첫째</a:t>
            </a:r>
            <a:r>
              <a:rPr lang="en-US" altLang="ko-KR" sz="1600" dirty="0"/>
              <a:t>, </a:t>
            </a:r>
            <a:r>
              <a:rPr lang="ko-KR" altLang="ko-KR" sz="1600" dirty="0"/>
              <a:t>수업에서 발표 기회가 있으면 적극적으로 참여하고 있습니다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둘째</a:t>
            </a:r>
            <a:r>
              <a:rPr lang="en-US" altLang="ko-KR" sz="1600" dirty="0"/>
              <a:t>, </a:t>
            </a:r>
            <a:r>
              <a:rPr lang="ko-KR" altLang="ko-KR" sz="1600" dirty="0"/>
              <a:t>사람들의 인원수와는 상관없이 사람들 앞에서 발표하는 활동을 찾아서 참여를 하는 등 발표할 수 있는 경험을 쌓기 위해 노력하고 있습니다</a:t>
            </a:r>
            <a:r>
              <a:rPr lang="en-US" altLang="ko-KR" sz="1600" dirty="0"/>
              <a:t>. </a:t>
            </a:r>
            <a:endParaRPr lang="ko-KR" altLang="ko-KR" sz="1600" dirty="0"/>
          </a:p>
          <a:p>
            <a:r>
              <a:rPr lang="ko-KR" altLang="ko-KR" sz="1600" dirty="0"/>
              <a:t>매번 발표를 할 때 마다 긴장도 많이 되고 말이 빨라지는 등 당황하는 경우도 많이 있습니다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그러나 저는 매 </a:t>
            </a:r>
            <a:r>
              <a:rPr lang="ko-KR" altLang="ko-KR" sz="1600" dirty="0" err="1"/>
              <a:t>발표마다</a:t>
            </a:r>
            <a:r>
              <a:rPr lang="ko-KR" altLang="ko-KR" sz="1600" dirty="0"/>
              <a:t> 긴장하지 않기 위해서 거울을 보면서 완벽하다고 생각할 때까지 연습하고 또 연습하는 등 이런 단점을 해결하기 위해 노력하고 있습니다</a:t>
            </a:r>
            <a:r>
              <a:rPr lang="en-US" altLang="ko-KR" sz="1600" dirty="0"/>
              <a:t>. </a:t>
            </a:r>
            <a:endParaRPr lang="ko-KR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4276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3" y="195231"/>
            <a:ext cx="25888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ko-KR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예시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  <a:latin typeface="+mn-ea"/>
                <a:ea typeface="+mn-ea"/>
              </a:rPr>
              <a:t>단점 및 에피소드 예시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781" y="1408112"/>
            <a:ext cx="8196044" cy="32932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ko-KR" sz="1600" dirty="0"/>
              <a:t>한가지에 집중하면 </a:t>
            </a:r>
            <a:r>
              <a:rPr lang="ko-KR" altLang="ko-KR" sz="1600" dirty="0" err="1"/>
              <a:t>과몰입하는</a:t>
            </a:r>
            <a:r>
              <a:rPr lang="ko-KR" altLang="ko-KR" sz="1600" dirty="0"/>
              <a:t> 것이 단점입니다</a:t>
            </a:r>
            <a:r>
              <a:rPr lang="en-US" altLang="ko-KR" sz="1600" dirty="0"/>
              <a:t>. </a:t>
            </a:r>
            <a:r>
              <a:rPr lang="ko-KR" altLang="ko-KR" sz="1600" dirty="0"/>
              <a:t>과몰입함으로써 다른 일정에 지장을 주기 때문입니다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r>
              <a:rPr lang="ko-KR" altLang="ko-KR" sz="1600" dirty="0"/>
              <a:t>데이터 베이스 도서관을 관리하기 위한</a:t>
            </a:r>
            <a:r>
              <a:rPr lang="en-US" altLang="ko-KR" sz="1600" dirty="0"/>
              <a:t> DB ER</a:t>
            </a:r>
            <a:r>
              <a:rPr lang="ko-KR" altLang="ko-KR" sz="1600" dirty="0"/>
              <a:t>다이어그램 설계를 하는 팀프로젝트에서 팀 리더를 </a:t>
            </a:r>
            <a:r>
              <a:rPr lang="ko-KR" altLang="ko-KR" sz="1600"/>
              <a:t>한 경험이 </a:t>
            </a:r>
            <a:r>
              <a:rPr lang="ko-KR" altLang="ko-KR" sz="1600" dirty="0"/>
              <a:t>있습니다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저는 효율적인 </a:t>
            </a:r>
            <a:r>
              <a:rPr lang="en-US" altLang="ko-KR" sz="1600" dirty="0"/>
              <a:t>ER </a:t>
            </a:r>
            <a:r>
              <a:rPr lang="ko-KR" altLang="ko-KR" sz="1600" dirty="0"/>
              <a:t>다이어그램을 설계하기 위해 새벽 </a:t>
            </a:r>
            <a:r>
              <a:rPr lang="en-US" altLang="ko-KR" sz="1600" dirty="0"/>
              <a:t>2~3</a:t>
            </a:r>
            <a:r>
              <a:rPr lang="ko-KR" altLang="ko-KR" sz="1600" dirty="0"/>
              <a:t>시까지 몰두하였습니다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그런데</a:t>
            </a:r>
            <a:r>
              <a:rPr lang="en-US" altLang="ko-KR" sz="1600" dirty="0"/>
              <a:t>, </a:t>
            </a:r>
            <a:r>
              <a:rPr lang="ko-KR" altLang="ko-KR" sz="1600" dirty="0"/>
              <a:t>이러한 나날이 계속되자 점점 피로가 쌓였습니다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수업에 집중하기 어려웠고 팀원 들과의 회의에서도 집중하기 어려웠습니다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팀원들의 회의에 집중하지 못하니 프로젝트 진전 속도가 점점 느려졌습니다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저는 팀원들에게 폐를 끼치면 안된다고 생각하였고 저의 생활 습관을 고치기로 하였습니다</a:t>
            </a:r>
            <a:r>
              <a:rPr lang="en-US" altLang="ko-KR" sz="1600" dirty="0"/>
              <a:t>. </a:t>
            </a:r>
            <a:endParaRPr lang="ko-KR" altLang="ko-KR" sz="1600" dirty="0"/>
          </a:p>
          <a:p>
            <a:r>
              <a:rPr lang="ko-KR" altLang="ko-KR" sz="1600" dirty="0"/>
              <a:t>생활 습관을 고치기 위해 먼저 수면 시간을 갖기 위해 아무리 할 일이 많아도 새벽 </a:t>
            </a:r>
            <a:r>
              <a:rPr lang="en-US" altLang="ko-KR" sz="1600" dirty="0"/>
              <a:t>1</a:t>
            </a:r>
            <a:r>
              <a:rPr lang="ko-KR" altLang="ko-KR" sz="1600" dirty="0"/>
              <a:t>시 반전에는 자기로 결정하였습니다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또한 제가 가지고 있는 능력의 한계를 파악하고 할 수 있는것과 할 수 없는 것을 구별하였습니다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할 수 없었던 것들은 팀원들과 함께 해결해 나갔고 제가 할 수 있는 부분에 대한 것에는 구체적인 계획을 세워 나가면서 </a:t>
            </a:r>
            <a:r>
              <a:rPr lang="ko-KR" altLang="ko-KR" sz="1600" dirty="0" err="1"/>
              <a:t>과몰입을</a:t>
            </a:r>
            <a:r>
              <a:rPr lang="ko-KR" altLang="ko-KR" sz="1600" dirty="0"/>
              <a:t> 방지하는 등 단점을 해결하기 위해 노력하고 있습니다</a:t>
            </a:r>
            <a:r>
              <a:rPr lang="en-US" altLang="ko-KR" sz="1600" dirty="0"/>
              <a:t>.</a:t>
            </a:r>
            <a:endParaRPr lang="ko-KR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49802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3" y="195231"/>
            <a:ext cx="25888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ko-KR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예시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en-US" altLang="ko-KR" sz="4000" b="1" spc="-150" dirty="0">
                <a:solidFill>
                  <a:srgbClr val="1D314E"/>
                </a:solidFill>
                <a:latin typeface="+mn-ea"/>
              </a:rPr>
              <a:t>IT </a:t>
            </a:r>
            <a:r>
              <a:rPr lang="ko-KR" altLang="en-US" sz="4000" b="1" spc="-150" dirty="0">
                <a:solidFill>
                  <a:srgbClr val="1D314E"/>
                </a:solidFill>
                <a:latin typeface="+mn-ea"/>
              </a:rPr>
              <a:t>엔지니어 역량 예시 </a:t>
            </a:r>
            <a:r>
              <a:rPr lang="en-US" altLang="ko-KR" sz="4000" b="1" spc="-150" dirty="0">
                <a:solidFill>
                  <a:srgbClr val="1D314E"/>
                </a:solidFill>
                <a:latin typeface="+mn-ea"/>
              </a:rPr>
              <a:t>-2 </a:t>
            </a:r>
            <a:endParaRPr lang="ko-KR" altLang="en-US" sz="4000" b="1" spc="-150" dirty="0">
              <a:solidFill>
                <a:srgbClr val="1D314E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4616" y="1370378"/>
            <a:ext cx="8196044" cy="501675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ko-KR" sz="1600" dirty="0"/>
              <a:t>가장 자신</a:t>
            </a:r>
            <a:r>
              <a:rPr lang="en-US" altLang="ko-KR" sz="1600" dirty="0"/>
              <a:t> </a:t>
            </a:r>
            <a:r>
              <a:rPr lang="ko-KR" altLang="ko-KR" sz="1600" dirty="0"/>
              <a:t>있는 언어는</a:t>
            </a:r>
            <a:r>
              <a:rPr lang="en-US" altLang="ko-KR" sz="1600" dirty="0"/>
              <a:t> Java</a:t>
            </a:r>
            <a:r>
              <a:rPr lang="ko-KR" altLang="ko-KR" sz="1600" dirty="0"/>
              <a:t>와</a:t>
            </a:r>
            <a:r>
              <a:rPr lang="en-US" altLang="ko-KR" sz="1600" dirty="0"/>
              <a:t> PHP</a:t>
            </a:r>
            <a:r>
              <a:rPr lang="ko-KR" altLang="ko-KR" sz="1600" dirty="0"/>
              <a:t>입니다</a:t>
            </a:r>
            <a:r>
              <a:rPr lang="en-US" altLang="ko-KR" sz="1600" dirty="0"/>
              <a:t>.  </a:t>
            </a:r>
          </a:p>
          <a:p>
            <a:r>
              <a:rPr lang="en-US" altLang="ko-KR" sz="1600" dirty="0"/>
              <a:t>Java</a:t>
            </a:r>
            <a:r>
              <a:rPr lang="ko-KR" altLang="ko-KR" sz="1600" dirty="0"/>
              <a:t>를 이용하여 재산관리프로그램 이라는 프로그램을 개발하였습니다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프로그램 설계단계에서</a:t>
            </a:r>
            <a:r>
              <a:rPr lang="en-US" altLang="ko-KR" sz="1600" dirty="0"/>
              <a:t> MVC </a:t>
            </a:r>
            <a:r>
              <a:rPr lang="ko-KR" altLang="ko-KR" sz="1600" dirty="0"/>
              <a:t>디자인 패턴을 배우며 적용하였</a:t>
            </a:r>
            <a:r>
              <a:rPr lang="ko-KR" altLang="en-US" sz="1600" dirty="0"/>
              <a:t>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그리</a:t>
            </a:r>
            <a:r>
              <a:rPr lang="ko-KR" altLang="ko-KR" sz="1600" dirty="0"/>
              <a:t>고</a:t>
            </a:r>
            <a:r>
              <a:rPr lang="en-US" altLang="ko-KR" sz="1600" dirty="0"/>
              <a:t>, "</a:t>
            </a:r>
            <a:r>
              <a:rPr lang="ko-KR" altLang="ko-KR" sz="1600" dirty="0"/>
              <a:t>콘솔기반</a:t>
            </a:r>
            <a:r>
              <a:rPr lang="en-US" altLang="ko-KR" sz="1600" dirty="0"/>
              <a:t> - GUI</a:t>
            </a:r>
            <a:r>
              <a:rPr lang="ko-KR" altLang="ko-KR" sz="1600" dirty="0"/>
              <a:t>기반</a:t>
            </a:r>
            <a:r>
              <a:rPr lang="en-US" altLang="ko-KR" sz="1600" dirty="0"/>
              <a:t> - File I/O, Network, Thread </a:t>
            </a:r>
            <a:r>
              <a:rPr lang="ko-KR" altLang="ko-KR" sz="1600" dirty="0"/>
              <a:t>적용</a:t>
            </a:r>
            <a:r>
              <a:rPr lang="en-US" altLang="ko-KR" sz="1600" dirty="0"/>
              <a:t> - File I/O</a:t>
            </a:r>
            <a:r>
              <a:rPr lang="ko-KR" altLang="ko-KR" sz="1600" dirty="0"/>
              <a:t>를</a:t>
            </a:r>
            <a:r>
              <a:rPr lang="en-US" altLang="ko-KR" sz="1600" dirty="0"/>
              <a:t> DB</a:t>
            </a:r>
            <a:r>
              <a:rPr lang="ko-KR" altLang="ko-KR" sz="1600" dirty="0"/>
              <a:t>로 변경</a:t>
            </a:r>
            <a:r>
              <a:rPr lang="en-US" altLang="ko-KR" sz="1600" dirty="0"/>
              <a:t>" </a:t>
            </a:r>
            <a:r>
              <a:rPr lang="ko-KR" altLang="en-US" sz="1600" dirty="0"/>
              <a:t>하는 단계별 </a:t>
            </a:r>
            <a:r>
              <a:rPr lang="ko-KR" altLang="ko-KR" sz="1600" dirty="0"/>
              <a:t>개발</a:t>
            </a:r>
            <a:r>
              <a:rPr lang="ko-KR" altLang="en-US" sz="1600" dirty="0"/>
              <a:t>을 통해</a:t>
            </a:r>
            <a:r>
              <a:rPr lang="en-US" altLang="ko-KR" sz="1600" dirty="0"/>
              <a:t> Java</a:t>
            </a:r>
            <a:r>
              <a:rPr lang="ko-KR" altLang="en-US" sz="1600" dirty="0"/>
              <a:t>를 더 깊이 이해할 수 있게 되었습니다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이 경험을 바탕으로</a:t>
            </a:r>
            <a:r>
              <a:rPr lang="en-US" altLang="ko-KR" sz="1600" dirty="0"/>
              <a:t> Java</a:t>
            </a:r>
            <a:r>
              <a:rPr lang="ko-KR" altLang="ko-KR" sz="1600" dirty="0"/>
              <a:t>를 이용하는</a:t>
            </a:r>
            <a:r>
              <a:rPr lang="en-US" altLang="ko-KR" sz="1600" dirty="0"/>
              <a:t> Android</a:t>
            </a:r>
            <a:r>
              <a:rPr lang="ko-KR" altLang="ko-KR" sz="1600" dirty="0"/>
              <a:t>를 공부하며</a:t>
            </a:r>
            <a:r>
              <a:rPr lang="en-US" altLang="ko-KR" sz="1600" dirty="0"/>
              <a:t> PC Window</a:t>
            </a:r>
            <a:r>
              <a:rPr lang="ko-KR" altLang="ko-KR" sz="1600" dirty="0"/>
              <a:t>의 계산기와 </a:t>
            </a:r>
            <a:r>
              <a:rPr lang="ko-KR" altLang="en-US" sz="1600" dirty="0"/>
              <a:t>동일한</a:t>
            </a:r>
            <a:r>
              <a:rPr lang="ko-KR" altLang="ko-KR" sz="1600" dirty="0"/>
              <a:t> 계산기를 개발하여 </a:t>
            </a:r>
            <a:r>
              <a:rPr lang="ko-KR" altLang="ko-KR" sz="1600" dirty="0" err="1"/>
              <a:t>앱으로</a:t>
            </a:r>
            <a:r>
              <a:rPr lang="ko-KR" altLang="ko-KR" sz="1600" dirty="0"/>
              <a:t> 만들었</a:t>
            </a:r>
            <a:r>
              <a:rPr lang="ko-KR" altLang="en-US" sz="1600" dirty="0"/>
              <a:t>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 </a:t>
            </a:r>
            <a:r>
              <a:rPr lang="ko-KR" altLang="en-US" sz="1600" dirty="0" err="1"/>
              <a:t>앱을</a:t>
            </a:r>
            <a:r>
              <a:rPr lang="en-US" altLang="ko-KR" sz="1600" dirty="0"/>
              <a:t> </a:t>
            </a:r>
            <a:r>
              <a:rPr lang="ko-KR" altLang="ko-KR" sz="1600" dirty="0"/>
              <a:t>플레이스토어에 등록하</a:t>
            </a:r>
            <a:r>
              <a:rPr lang="ko-KR" altLang="en-US" sz="1600" dirty="0"/>
              <a:t>였는데</a:t>
            </a:r>
            <a:r>
              <a:rPr lang="en-US" altLang="ko-KR" sz="1600" dirty="0"/>
              <a:t>,</a:t>
            </a:r>
            <a:r>
              <a:rPr lang="ko-KR" altLang="ko-KR" sz="1600" dirty="0"/>
              <a:t> 전세계</a:t>
            </a:r>
            <a:r>
              <a:rPr lang="ko-KR" altLang="en-US" sz="1600" dirty="0"/>
              <a:t>에서 약</a:t>
            </a:r>
            <a:r>
              <a:rPr lang="en-US" altLang="ko-KR" sz="1600" dirty="0"/>
              <a:t> 300</a:t>
            </a:r>
            <a:r>
              <a:rPr lang="ko-KR" altLang="ko-KR" sz="1600" dirty="0"/>
              <a:t>명이 다운로드</a:t>
            </a:r>
            <a:r>
              <a:rPr lang="en-US" altLang="ko-KR" sz="1600" dirty="0"/>
              <a:t> </a:t>
            </a:r>
            <a:r>
              <a:rPr lang="ko-KR" altLang="en-US" sz="1600" dirty="0"/>
              <a:t>받았습</a:t>
            </a:r>
            <a:r>
              <a:rPr lang="ko-KR" altLang="ko-KR" sz="1600" dirty="0"/>
              <a:t>니다</a:t>
            </a:r>
            <a:r>
              <a:rPr lang="en-US" altLang="ko-KR" sz="1600" dirty="0"/>
              <a:t>. </a:t>
            </a:r>
          </a:p>
          <a:p>
            <a:r>
              <a:rPr lang="ko-KR" altLang="ko-KR" sz="1600" dirty="0"/>
              <a:t>웹에서는 </a:t>
            </a:r>
            <a:r>
              <a:rPr lang="en-US" altLang="ko-KR" sz="1600" dirty="0"/>
              <a:t>LAMP(Linux + Apache + MySQL + </a:t>
            </a:r>
            <a:r>
              <a:rPr lang="en-US" altLang="ko-KR" sz="1600" dirty="0" err="1"/>
              <a:t>Php</a:t>
            </a:r>
            <a:r>
              <a:rPr lang="en-US" altLang="ko-KR" sz="1600" dirty="0"/>
              <a:t>) </a:t>
            </a:r>
            <a:r>
              <a:rPr lang="ko-KR" altLang="ko-KR" sz="1600" dirty="0"/>
              <a:t>환경에서 </a:t>
            </a:r>
            <a:r>
              <a:rPr lang="en-US" altLang="ko-KR" sz="1600" dirty="0"/>
              <a:t>3-tier </a:t>
            </a:r>
            <a:r>
              <a:rPr lang="ko-KR" altLang="ko-KR" sz="1600" dirty="0"/>
              <a:t>모델이 적용된 쇼핑몰 웹 페이지를 만들</a:t>
            </a:r>
            <a:r>
              <a:rPr lang="ko-KR" altLang="en-US" sz="1600" dirty="0"/>
              <a:t>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이를</a:t>
            </a:r>
            <a:r>
              <a:rPr lang="ko-KR" altLang="ko-KR" sz="1600" dirty="0"/>
              <a:t> 위해</a:t>
            </a:r>
            <a:r>
              <a:rPr lang="en-US" altLang="ko-KR" sz="1600" dirty="0"/>
              <a:t>, use-case diagram</a:t>
            </a:r>
            <a:r>
              <a:rPr lang="ko-KR" altLang="ko-KR" sz="1600" dirty="0"/>
              <a:t>을 만들어 주요기능들을 분석 한 후</a:t>
            </a:r>
            <a:r>
              <a:rPr lang="en-US" altLang="ko-KR" sz="1600" dirty="0"/>
              <a:t>, </a:t>
            </a:r>
            <a:r>
              <a:rPr lang="ko-KR" altLang="ko-KR" sz="1600" dirty="0"/>
              <a:t>웹 페이지 서비스 흐름도에 따라 각각의 페이지를 설계한 후 구현</a:t>
            </a:r>
            <a:r>
              <a:rPr lang="ko-KR" altLang="en-US" sz="1600" dirty="0"/>
              <a:t>하였습</a:t>
            </a:r>
            <a:r>
              <a:rPr lang="ko-KR" altLang="ko-KR" sz="1600" dirty="0"/>
              <a:t>니다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Server&amp;Client</a:t>
            </a:r>
            <a:r>
              <a:rPr lang="ko-KR" altLang="ko-KR" sz="1600" dirty="0"/>
              <a:t> 방식의 쇼핑몰을 구현하며 웹 시스템에서의 데이터 흐름과 처리방법을 알게 되었</a:t>
            </a:r>
            <a:r>
              <a:rPr lang="ko-KR" altLang="en-US" sz="1600" dirty="0"/>
              <a:t>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특히</a:t>
            </a:r>
            <a:r>
              <a:rPr lang="en-US" altLang="ko-KR" sz="1600" dirty="0"/>
              <a:t>, Network</a:t>
            </a:r>
            <a:r>
              <a:rPr lang="ko-KR" altLang="ko-KR" sz="1600" dirty="0"/>
              <a:t>와</a:t>
            </a:r>
            <a:r>
              <a:rPr lang="en-US" altLang="ko-KR" sz="1600" dirty="0"/>
              <a:t> DB</a:t>
            </a:r>
            <a:r>
              <a:rPr lang="ko-KR" altLang="ko-KR" sz="1600" dirty="0"/>
              <a:t> 개발</a:t>
            </a:r>
            <a:r>
              <a:rPr lang="ko-KR" altLang="en-US" sz="1600" dirty="0"/>
              <a:t>을 통해</a:t>
            </a:r>
            <a:r>
              <a:rPr lang="ko-KR" altLang="ko-KR" sz="1600" dirty="0"/>
              <a:t> 세세한 부분까지 신경을 써줘야 프로그램이 동작</a:t>
            </a:r>
            <a:r>
              <a:rPr lang="ko-KR" altLang="en-US" sz="1600" dirty="0"/>
              <a:t>하게 된다는 것 또한 배울 수 있</a:t>
            </a:r>
            <a:r>
              <a:rPr lang="ko-KR" altLang="ko-KR" sz="1600" dirty="0"/>
              <a:t>었습니다</a:t>
            </a:r>
            <a:r>
              <a:rPr lang="en-US" altLang="ko-KR" sz="1600" dirty="0"/>
              <a:t>. </a:t>
            </a:r>
          </a:p>
          <a:p>
            <a:r>
              <a:rPr lang="ko-KR" altLang="ko-KR" sz="1600" dirty="0"/>
              <a:t>이</a:t>
            </a:r>
            <a:r>
              <a:rPr lang="ko-KR" altLang="en-US" sz="1600" dirty="0"/>
              <a:t>와 같이</a:t>
            </a:r>
            <a:r>
              <a:rPr lang="ko-KR" altLang="ko-KR" sz="1600" dirty="0"/>
              <a:t> 주로 </a:t>
            </a:r>
            <a:r>
              <a:rPr lang="en-US" altLang="ko-KR" sz="1600" dirty="0"/>
              <a:t>Java</a:t>
            </a:r>
            <a:r>
              <a:rPr lang="ko-KR" altLang="ko-KR" sz="1600" dirty="0"/>
              <a:t>와</a:t>
            </a:r>
            <a:r>
              <a:rPr lang="en-US" altLang="ko-KR" sz="1600" dirty="0"/>
              <a:t> PHP</a:t>
            </a:r>
            <a:r>
              <a:rPr lang="ko-KR" altLang="ko-KR" sz="1600" dirty="0"/>
              <a:t>를 통해 프로젝트를 진행하면서 프로그래밍 실력의 기반을 다졌습니다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이</a:t>
            </a:r>
            <a:r>
              <a:rPr lang="en-US" altLang="ko-KR" sz="1600" dirty="0"/>
              <a:t> </a:t>
            </a:r>
            <a:r>
              <a:rPr lang="ko-KR" altLang="en-US" sz="1600" dirty="0"/>
              <a:t>기반을 바탕으로 </a:t>
            </a:r>
            <a:r>
              <a:rPr lang="en-US" altLang="ko-KR" sz="1600" dirty="0"/>
              <a:t>Unity</a:t>
            </a:r>
            <a:r>
              <a:rPr lang="ko-KR" altLang="ko-KR" sz="1600" dirty="0"/>
              <a:t>라는 </a:t>
            </a:r>
            <a:r>
              <a:rPr lang="ko-KR" altLang="ko-KR" sz="1600" dirty="0" err="1"/>
              <a:t>개발툴을</a:t>
            </a:r>
            <a:r>
              <a:rPr lang="ko-KR" altLang="ko-KR" sz="1600" dirty="0"/>
              <a:t> 통해</a:t>
            </a:r>
            <a:r>
              <a:rPr lang="en-US" altLang="ko-KR" sz="1600" dirty="0"/>
              <a:t> C#</a:t>
            </a:r>
            <a:r>
              <a:rPr lang="ko-KR" altLang="ko-KR" sz="1600" dirty="0"/>
              <a:t>과</a:t>
            </a:r>
            <a:r>
              <a:rPr lang="en-US" altLang="ko-KR" sz="1600" dirty="0"/>
              <a:t> </a:t>
            </a:r>
            <a:r>
              <a:rPr lang="en-US" altLang="ko-KR" sz="1600" dirty="0" err="1"/>
              <a:t>Javascript</a:t>
            </a:r>
            <a:r>
              <a:rPr lang="ko-KR" altLang="ko-KR" sz="1600" dirty="0"/>
              <a:t>를 공부하</a:t>
            </a:r>
            <a:r>
              <a:rPr lang="ko-KR" altLang="en-US" sz="1600" dirty="0"/>
              <a:t>여</a:t>
            </a:r>
            <a:r>
              <a:rPr lang="en-US" altLang="ko-KR" sz="1600" dirty="0"/>
              <a:t>, 1</a:t>
            </a:r>
            <a:r>
              <a:rPr lang="ko-KR" altLang="ko-KR" sz="1600" dirty="0"/>
              <a:t>개월 만에 </a:t>
            </a:r>
            <a:r>
              <a:rPr lang="en-US" altLang="ko-KR" sz="1600" dirty="0"/>
              <a:t>3D</a:t>
            </a:r>
            <a:r>
              <a:rPr lang="ko-KR" altLang="ko-KR" sz="1600" dirty="0"/>
              <a:t>미로탈출이나 박스 맞추기 등</a:t>
            </a:r>
            <a:r>
              <a:rPr lang="ko-KR" altLang="en-US" sz="1600" dirty="0"/>
              <a:t>의</a:t>
            </a:r>
            <a:r>
              <a:rPr lang="ko-KR" altLang="ko-KR" sz="1600" dirty="0"/>
              <a:t> 미니게임들</a:t>
            </a:r>
            <a:r>
              <a:rPr lang="ko-KR" altLang="en-US" sz="1600" dirty="0"/>
              <a:t>도</a:t>
            </a:r>
            <a:r>
              <a:rPr lang="ko-KR" altLang="ko-KR" sz="1600" dirty="0"/>
              <a:t> 만들</a:t>
            </a:r>
            <a:r>
              <a:rPr lang="ko-KR" altLang="en-US" sz="1600" dirty="0"/>
              <a:t>어 낼</a:t>
            </a:r>
            <a:r>
              <a:rPr lang="ko-KR" altLang="ko-KR" sz="1600" dirty="0"/>
              <a:t> 수 있었습니다</a:t>
            </a:r>
            <a:r>
              <a:rPr lang="en-US" altLang="ko-KR" sz="1600" dirty="0"/>
              <a:t>. </a:t>
            </a:r>
          </a:p>
          <a:p>
            <a:r>
              <a:rPr lang="ko-KR" altLang="ko-KR" sz="1600" dirty="0"/>
              <a:t>저는 새로운 </a:t>
            </a:r>
            <a:r>
              <a:rPr lang="ko-KR" altLang="en-US" sz="1600" dirty="0"/>
              <a:t>프로그래밍 </a:t>
            </a:r>
            <a:r>
              <a:rPr lang="ko-KR" altLang="ko-KR" sz="1600" dirty="0"/>
              <a:t>언어나 기술</a:t>
            </a:r>
            <a:r>
              <a:rPr lang="ko-KR" altLang="en-US" sz="1600" dirty="0"/>
              <a:t>은</a:t>
            </a:r>
            <a:r>
              <a:rPr lang="ko-KR" altLang="ko-KR" sz="1600" dirty="0"/>
              <a:t> 기본</a:t>
            </a:r>
            <a:r>
              <a:rPr lang="ko-KR" altLang="en-US" sz="1600" dirty="0"/>
              <a:t>이 바탕이 되어야</a:t>
            </a:r>
            <a:r>
              <a:rPr lang="ko-KR" altLang="ko-KR" sz="1600" dirty="0"/>
              <a:t> 빨리 습득할 수 있다고 생각합니다</a:t>
            </a:r>
            <a:r>
              <a:rPr lang="en-US" altLang="ko-KR" sz="1600" dirty="0"/>
              <a:t>. </a:t>
            </a:r>
            <a:r>
              <a:rPr lang="ko-KR" altLang="ko-KR" sz="1600" dirty="0"/>
              <a:t>빠르게 발전하고 있는</a:t>
            </a:r>
            <a:r>
              <a:rPr lang="en-US" altLang="ko-KR" sz="1600" dirty="0"/>
              <a:t> IT</a:t>
            </a:r>
            <a:r>
              <a:rPr lang="ko-KR" altLang="ko-KR" sz="1600" dirty="0"/>
              <a:t>업계에서</a:t>
            </a:r>
            <a:r>
              <a:rPr lang="ko-KR" altLang="en-US" sz="1600" dirty="0"/>
              <a:t>는 프로그래밍 언어와 기술도 빠르게 변화합니다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저는 지금까지 습득한 프로그래밍 역량을 바탕으로 다양한 프로그래밍</a:t>
            </a:r>
            <a:r>
              <a:rPr lang="ko-KR" altLang="ko-KR" sz="1600" dirty="0"/>
              <a:t> 언어</a:t>
            </a:r>
            <a:r>
              <a:rPr lang="ko-KR" altLang="en-US" sz="1600" dirty="0"/>
              <a:t>와</a:t>
            </a:r>
            <a:r>
              <a:rPr lang="ko-KR" altLang="ko-KR" sz="1600" dirty="0"/>
              <a:t> </a:t>
            </a:r>
            <a:r>
              <a:rPr lang="ko-KR" altLang="en-US" sz="1600" dirty="0"/>
              <a:t>기술을 습득함으로써 다분야에서</a:t>
            </a:r>
            <a:r>
              <a:rPr lang="ko-KR" altLang="ko-KR" sz="1600" dirty="0"/>
              <a:t> 활약하는 만능 엔지니어</a:t>
            </a:r>
            <a:r>
              <a:rPr lang="ko-KR" altLang="en-US" sz="1600" dirty="0"/>
              <a:t>로 성장해 나가고</a:t>
            </a:r>
            <a:r>
              <a:rPr lang="ko-KR" altLang="ko-KR" sz="1600" dirty="0"/>
              <a:t> 싶습니다</a:t>
            </a:r>
            <a:r>
              <a:rPr lang="en-US" altLang="ko-KR" sz="1600" dirty="0"/>
              <a:t>.</a:t>
            </a:r>
            <a:endParaRPr lang="ko-KR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191483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3" y="195231"/>
            <a:ext cx="25888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ko-KR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2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예시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en-US" altLang="ko-KR" sz="4000" b="1" spc="-150" dirty="0">
                <a:solidFill>
                  <a:srgbClr val="1D314E"/>
                </a:solidFill>
                <a:latin typeface="+mn-ea"/>
              </a:rPr>
              <a:t>IT </a:t>
            </a:r>
            <a:r>
              <a:rPr lang="ko-KR" altLang="en-US" sz="4000" b="1" spc="-150" dirty="0">
                <a:solidFill>
                  <a:srgbClr val="1D314E"/>
                </a:solidFill>
                <a:latin typeface="+mn-ea"/>
              </a:rPr>
              <a:t>엔지니어 역량 예시 </a:t>
            </a:r>
            <a:r>
              <a:rPr lang="en-US" altLang="ko-KR" sz="4000" b="1" spc="-150" dirty="0">
                <a:solidFill>
                  <a:srgbClr val="1D314E"/>
                </a:solidFill>
                <a:latin typeface="+mn-ea"/>
              </a:rPr>
              <a:t>- 3</a:t>
            </a:r>
            <a:endParaRPr lang="ko-KR" altLang="en-US" sz="4000" b="1" spc="-150" dirty="0">
              <a:solidFill>
                <a:srgbClr val="1D314E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4616" y="1336822"/>
            <a:ext cx="8196044" cy="477053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ko-KR" sz="1600" dirty="0"/>
              <a:t>저는 </a:t>
            </a:r>
            <a:r>
              <a:rPr lang="en-US" altLang="ko-KR" sz="1600" dirty="0"/>
              <a:t>IT</a:t>
            </a:r>
            <a:r>
              <a:rPr lang="ko-KR" altLang="ko-KR" sz="1600" dirty="0"/>
              <a:t>엔지니어로서 </a:t>
            </a:r>
            <a:r>
              <a:rPr lang="ko-KR" altLang="ko-KR" sz="1600" dirty="0" err="1"/>
              <a:t>백</a:t>
            </a:r>
            <a:r>
              <a:rPr lang="ko-KR" altLang="en-US" sz="1600" dirty="0" err="1"/>
              <a:t>엔</a:t>
            </a:r>
            <a:r>
              <a:rPr lang="ko-KR" altLang="ko-KR" sz="1600" dirty="0" err="1"/>
              <a:t>드</a:t>
            </a:r>
            <a:r>
              <a:rPr lang="en-US" altLang="ko-KR" sz="1600" dirty="0"/>
              <a:t>, </a:t>
            </a:r>
            <a:r>
              <a:rPr lang="ko-KR" altLang="ko-KR" sz="1600" dirty="0"/>
              <a:t>그 중에서 애플리케이션 개발에 가장 자신이 있습니다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그 이유는 두가지가 있습니다</a:t>
            </a:r>
            <a:r>
              <a:rPr lang="en-US" altLang="ko-KR" sz="1600" dirty="0"/>
              <a:t>. </a:t>
            </a:r>
            <a:endParaRPr lang="ko-KR" altLang="ko-KR" sz="1600" dirty="0"/>
          </a:p>
          <a:p>
            <a:r>
              <a:rPr lang="ko-KR" altLang="ko-KR" sz="1600" dirty="0"/>
              <a:t>첫째</a:t>
            </a:r>
            <a:r>
              <a:rPr lang="en-US" altLang="ko-KR" sz="1600" dirty="0"/>
              <a:t>, </a:t>
            </a:r>
            <a:r>
              <a:rPr lang="ko-KR" altLang="ko-KR" sz="1600" dirty="0"/>
              <a:t>저는 </a:t>
            </a:r>
            <a:r>
              <a:rPr lang="ko-KR" altLang="ko-KR" sz="1600" dirty="0" err="1"/>
              <a:t>백</a:t>
            </a:r>
            <a:r>
              <a:rPr lang="ko-KR" altLang="en-US" sz="1600" dirty="0" err="1"/>
              <a:t>엔</a:t>
            </a:r>
            <a:r>
              <a:rPr lang="ko-KR" altLang="ko-KR" sz="1600" dirty="0" err="1"/>
              <a:t>드</a:t>
            </a:r>
            <a:r>
              <a:rPr lang="en-US" altLang="ko-KR" sz="1600" dirty="0"/>
              <a:t>, </a:t>
            </a:r>
            <a:r>
              <a:rPr lang="ko-KR" altLang="ko-KR" sz="1600" dirty="0"/>
              <a:t>애플리케이션 개발에 일찍이 흥미를 가지고 접근했기 때문입니다</a:t>
            </a:r>
            <a:r>
              <a:rPr lang="en-US" altLang="ko-KR" sz="1600" dirty="0"/>
              <a:t>. </a:t>
            </a:r>
            <a:r>
              <a:rPr lang="ko-KR" altLang="ko-KR" sz="1600" dirty="0" err="1"/>
              <a:t>백</a:t>
            </a:r>
            <a:r>
              <a:rPr lang="ko-KR" altLang="en-US" sz="1600" dirty="0" err="1"/>
              <a:t>엔</a:t>
            </a:r>
            <a:r>
              <a:rPr lang="ko-KR" altLang="ko-KR" sz="1600" dirty="0" err="1"/>
              <a:t>드는</a:t>
            </a:r>
            <a:r>
              <a:rPr lang="ko-KR" altLang="ko-KR" sz="1600" dirty="0"/>
              <a:t> 실제로 그 내용이 눈에 보이지 않기 때문에 오히려 다양해질 수 있으며 코드가 가지는 한계가 끝이 없다고 생각합니다</a:t>
            </a:r>
            <a:r>
              <a:rPr lang="en-US" altLang="ko-KR" sz="1600" dirty="0"/>
              <a:t>. </a:t>
            </a:r>
            <a:r>
              <a:rPr lang="ko-KR" altLang="ko-KR" sz="1600" dirty="0"/>
              <a:t>또한 개발자 저마다 각양각색의 다른 코드들과 접근 방식을 가지고 있음에 큰 매력을 느꼈습니다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ko-KR" sz="1600" dirty="0"/>
              <a:t>또한 학창시절부터 애플리케이션 개발에 특화된 프로그래밍 언어</a:t>
            </a:r>
            <a:r>
              <a:rPr lang="en-US" altLang="ko-KR" sz="1600" dirty="0"/>
              <a:t>(JAVA)</a:t>
            </a:r>
            <a:r>
              <a:rPr lang="ko-KR" altLang="ko-KR" sz="1600" dirty="0"/>
              <a:t>를 배워왔으며</a:t>
            </a:r>
            <a:r>
              <a:rPr lang="en-US" altLang="ko-KR" sz="1600" dirty="0"/>
              <a:t>, </a:t>
            </a:r>
            <a:r>
              <a:rPr lang="ko-KR" altLang="ko-KR" sz="1600" dirty="0"/>
              <a:t>현재는 해당 프로그래밍 언어를 대체할 수 있는 강력한 퍼포먼스를 지닌 언어</a:t>
            </a:r>
            <a:r>
              <a:rPr lang="en-US" altLang="ko-KR" sz="1600" dirty="0"/>
              <a:t>(</a:t>
            </a:r>
            <a:r>
              <a:rPr lang="en-US" altLang="ko-KR" sz="1600" dirty="0" err="1"/>
              <a:t>Kotlin</a:t>
            </a:r>
            <a:r>
              <a:rPr lang="en-US" altLang="ko-KR" sz="1600" dirty="0"/>
              <a:t>)</a:t>
            </a:r>
            <a:r>
              <a:rPr lang="ko-KR" altLang="ko-KR" sz="1600" dirty="0"/>
              <a:t>까지도 능숙히 사용할 수 있는 단계라고 생각합니다</a:t>
            </a:r>
            <a:r>
              <a:rPr lang="en-US" altLang="ko-KR" sz="1600" dirty="0"/>
              <a:t>. </a:t>
            </a:r>
            <a:r>
              <a:rPr lang="ko-KR" altLang="ko-KR" sz="1600" dirty="0"/>
              <a:t>중학생 시절부터 그러한 프로그래밍 언어를 배워왔기 때문에</a:t>
            </a:r>
            <a:r>
              <a:rPr lang="en-US" altLang="ko-KR" sz="1600" dirty="0"/>
              <a:t>, </a:t>
            </a:r>
            <a:r>
              <a:rPr lang="ko-KR" altLang="ko-KR" sz="1600" dirty="0"/>
              <a:t>누구보다도 애플리케이션 개발에 쉽게 접근할 수 있었습니다</a:t>
            </a:r>
            <a:r>
              <a:rPr lang="en-US" altLang="ko-KR" sz="1600" dirty="0"/>
              <a:t>. </a:t>
            </a:r>
            <a:endParaRPr lang="ko-KR" altLang="ko-KR" sz="1600" dirty="0"/>
          </a:p>
          <a:p>
            <a:r>
              <a:rPr lang="ko-KR" altLang="ko-KR" sz="1600" dirty="0"/>
              <a:t>둘째</a:t>
            </a:r>
            <a:r>
              <a:rPr lang="en-US" altLang="ko-KR" sz="1600" dirty="0"/>
              <a:t>, </a:t>
            </a:r>
            <a:r>
              <a:rPr lang="ko-KR" altLang="ko-KR" sz="1600" dirty="0"/>
              <a:t>꾸준히 </a:t>
            </a:r>
            <a:r>
              <a:rPr lang="ko-KR" altLang="ko-KR" sz="1600" dirty="0" err="1"/>
              <a:t>백</a:t>
            </a:r>
            <a:r>
              <a:rPr lang="ko-KR" altLang="en-US" sz="1600" dirty="0" err="1"/>
              <a:t>엔</a:t>
            </a:r>
            <a:r>
              <a:rPr lang="ko-KR" altLang="ko-KR" sz="1600" dirty="0" err="1"/>
              <a:t>드</a:t>
            </a:r>
            <a:r>
              <a:rPr lang="ko-KR" altLang="ko-KR" sz="1600" dirty="0"/>
              <a:t> 개발능력을 키워왔기 때문입니다</a:t>
            </a:r>
            <a:r>
              <a:rPr lang="en-US" altLang="ko-KR" sz="1600" dirty="0"/>
              <a:t>. </a:t>
            </a:r>
            <a:r>
              <a:rPr lang="ko-KR" altLang="ko-KR" sz="1600" dirty="0"/>
              <a:t>고등학교에 들어간 이후부터는 간단한 기능을 하는 모듈부터</a:t>
            </a:r>
            <a:r>
              <a:rPr lang="en-US" altLang="ko-KR" sz="1600" dirty="0"/>
              <a:t>, </a:t>
            </a:r>
            <a:r>
              <a:rPr lang="ko-KR" altLang="ko-KR" sz="1600" dirty="0"/>
              <a:t>실제로 동작하는 애플리케이션을 만들어 본 경험이 다수 있습니다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또 대학 프로젝트에 참여하면서 여러 라이브러리와 </a:t>
            </a:r>
            <a:r>
              <a:rPr lang="en-US" altLang="ko-KR" sz="1600" dirty="0"/>
              <a:t>API</a:t>
            </a:r>
            <a:r>
              <a:rPr lang="ko-KR" altLang="ko-KR" sz="1600" dirty="0"/>
              <a:t>를 이용한 보다 복잡하고</a:t>
            </a:r>
            <a:r>
              <a:rPr lang="en-US" altLang="ko-KR" sz="1600" dirty="0"/>
              <a:t>, </a:t>
            </a:r>
            <a:r>
              <a:rPr lang="ko-KR" altLang="ko-KR" sz="1600" dirty="0"/>
              <a:t>독특한 아이디어를 이용한 애플리케이션 개발을 했던 경험이 있습니다</a:t>
            </a:r>
            <a:r>
              <a:rPr lang="en-US" altLang="ko-KR" sz="1600" dirty="0"/>
              <a:t>. </a:t>
            </a:r>
            <a:br>
              <a:rPr lang="en-US" altLang="ko-KR" sz="1600" dirty="0"/>
            </a:br>
            <a:r>
              <a:rPr lang="ko-KR" altLang="ko-KR" sz="1600" dirty="0"/>
              <a:t>현재는 </a:t>
            </a:r>
            <a:r>
              <a:rPr lang="ko-KR" altLang="ko-KR" sz="1600" dirty="0" err="1"/>
              <a:t>백</a:t>
            </a:r>
            <a:r>
              <a:rPr lang="ko-KR" altLang="en-US" sz="1600" dirty="0" err="1"/>
              <a:t>엔</a:t>
            </a:r>
            <a:r>
              <a:rPr lang="ko-KR" altLang="ko-KR" sz="1600" dirty="0" err="1"/>
              <a:t>드에</a:t>
            </a:r>
            <a:r>
              <a:rPr lang="ko-KR" altLang="ko-KR" sz="1600" dirty="0"/>
              <a:t> 국한되지 않고</a:t>
            </a:r>
            <a:r>
              <a:rPr lang="en-US" altLang="ko-KR" sz="1600" dirty="0"/>
              <a:t>, </a:t>
            </a:r>
            <a:r>
              <a:rPr lang="ko-KR" altLang="ko-KR" sz="1600" dirty="0"/>
              <a:t>애플리케이션을 보다 다양하고</a:t>
            </a:r>
            <a:r>
              <a:rPr lang="en-US" altLang="ko-KR" sz="1600" dirty="0"/>
              <a:t>, </a:t>
            </a:r>
            <a:r>
              <a:rPr lang="ko-KR" altLang="ko-KR" sz="1600" dirty="0"/>
              <a:t>질 높은 환경에서 개발하기 위해</a:t>
            </a:r>
            <a:r>
              <a:rPr lang="en-US" altLang="ko-KR" sz="1600" dirty="0"/>
              <a:t> </a:t>
            </a:r>
            <a:r>
              <a:rPr lang="en-US" altLang="ko-KR" sz="1600" dirty="0" err="1"/>
              <a:t>DataBase</a:t>
            </a:r>
            <a:r>
              <a:rPr lang="ko-KR" altLang="ko-KR" sz="1600" dirty="0"/>
              <a:t>와 </a:t>
            </a:r>
            <a:r>
              <a:rPr lang="ko-KR" altLang="ko-KR" sz="1600" dirty="0" err="1"/>
              <a:t>프론트</a:t>
            </a:r>
            <a:r>
              <a:rPr lang="ko-KR" altLang="en-US" sz="1600" dirty="0" err="1"/>
              <a:t>엔</a:t>
            </a:r>
            <a:r>
              <a:rPr lang="ko-KR" altLang="ko-KR" sz="1600" dirty="0" err="1"/>
              <a:t>드의</a:t>
            </a:r>
            <a:r>
              <a:rPr lang="ko-KR" altLang="ko-KR" sz="1600" dirty="0"/>
              <a:t> 개발 플랫폼을 공부하고 있습니다</a:t>
            </a:r>
            <a:r>
              <a:rPr lang="en-US" altLang="ko-KR" sz="1600" dirty="0"/>
              <a:t>. </a:t>
            </a:r>
            <a:r>
              <a:rPr lang="ko-KR" altLang="ko-KR" sz="1600" dirty="0"/>
              <a:t>이는 제가 현재 가장 자신이 있는 애플리케이션 개발 능력에 더 큰 도움이 될 것이라고 생각합니다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ko-KR" sz="1600" dirty="0"/>
              <a:t>학창시절부터 단계별로 꾸준히 습득해온 저의 애플리케이션 개발 지식과 경험</a:t>
            </a:r>
            <a:r>
              <a:rPr lang="ko-KR" altLang="en-US" sz="1600" dirty="0"/>
              <a:t>을 바탕으로 </a:t>
            </a:r>
            <a:r>
              <a:rPr lang="ko-KR" altLang="en-US" sz="1600" dirty="0" err="1"/>
              <a:t>백엔드</a:t>
            </a:r>
            <a:r>
              <a:rPr lang="ko-KR" altLang="en-US" sz="1600" dirty="0"/>
              <a:t> 분야의 </a:t>
            </a:r>
            <a:r>
              <a:rPr lang="en-US" altLang="ko-KR" sz="1600" dirty="0"/>
              <a:t>IT</a:t>
            </a:r>
            <a:r>
              <a:rPr lang="ko-KR" altLang="ko-KR" sz="1600" dirty="0"/>
              <a:t>엔지니어로서 </a:t>
            </a:r>
            <a:r>
              <a:rPr lang="ko-KR" altLang="en-US" sz="1600" dirty="0"/>
              <a:t>계속해서 </a:t>
            </a:r>
            <a:r>
              <a:rPr lang="ko-KR" altLang="ko-KR" sz="1600" dirty="0"/>
              <a:t>성장해 나갈 </a:t>
            </a:r>
            <a:r>
              <a:rPr lang="ko-KR" altLang="en-US" sz="1600" dirty="0"/>
              <a:t>것 입</a:t>
            </a:r>
            <a:r>
              <a:rPr lang="ko-KR" altLang="ko-KR" sz="1600" dirty="0"/>
              <a:t>니다</a:t>
            </a:r>
            <a:r>
              <a:rPr lang="en-US" altLang="ko-KR" sz="1600" dirty="0"/>
              <a:t>.</a:t>
            </a:r>
            <a:endParaRPr lang="ko-KR" altLang="ko-KR" sz="1600" dirty="0">
              <a:latin typeface="Meiryo" pitchFamily="34" charset="-128"/>
              <a:cs typeface="Meiryo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7882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44802</TotalTime>
  <Words>9667</Words>
  <Application>Microsoft Macintosh PowerPoint</Application>
  <PresentationFormat>화면 슬라이드 쇼(4:3)</PresentationFormat>
  <Paragraphs>448</Paragraphs>
  <Slides>71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71</vt:i4>
      </vt:variant>
    </vt:vector>
  </HeadingPairs>
  <TitlesOfParts>
    <vt:vector size="80" baseType="lpstr">
      <vt:lpstr>나눔고딕</vt:lpstr>
      <vt:lpstr>Arial</vt:lpstr>
      <vt:lpstr>Meiryo</vt:lpstr>
      <vt:lpstr>Algerian</vt:lpstr>
      <vt:lpstr>Meiryo</vt:lpstr>
      <vt:lpstr>Dotum</vt:lpstr>
      <vt:lpstr>Wingdings</vt:lpstr>
      <vt:lpstr>맑은 고딕</vt:lpstr>
      <vt:lpstr>Office 테마</vt:lpstr>
      <vt:lpstr>Entry Sheet Thema 5 - IT 엔지니어 역량</vt:lpstr>
      <vt:lpstr>ES 작성시 3가지 유의사항</vt:lpstr>
      <vt:lpstr>WHY ?</vt:lpstr>
      <vt:lpstr>WHY ?</vt:lpstr>
      <vt:lpstr>유의 사항</vt:lpstr>
      <vt:lpstr>IT 엔지니어 역량 예시 - SAMPLE</vt:lpstr>
      <vt:lpstr>IT 엔지니어 역량 예시 -1 </vt:lpstr>
      <vt:lpstr>IT 엔지니어 역량 예시 -2 </vt:lpstr>
      <vt:lpstr>IT 엔지니어 역량 예시 - 3</vt:lpstr>
      <vt:lpstr>IT 엔지니어 역량 예시 - 4</vt:lpstr>
      <vt:lpstr>IT 엔지니어 역량 예시 - 5</vt:lpstr>
      <vt:lpstr>IT 엔지니어 역량 예시 - 6</vt:lpstr>
      <vt:lpstr>IT 엔지니어 역량 예시 - 7</vt:lpstr>
      <vt:lpstr>IT 엔지니어 역량 예시 - 8</vt:lpstr>
      <vt:lpstr>Entry Sheet Thema 6 - 학창시절 열중했던 일</vt:lpstr>
      <vt:lpstr>WHY ?</vt:lpstr>
      <vt:lpstr>WHY ?</vt:lpstr>
      <vt:lpstr>유의 사항</vt:lpstr>
      <vt:lpstr>PowerPoint 프레젠테이션</vt:lpstr>
      <vt:lpstr>학창시절 열중한 일 – 예시 1</vt:lpstr>
      <vt:lpstr>학창시절 열중한 일 – 예시 2</vt:lpstr>
      <vt:lpstr>학창시절 열중한 일 – 예시 3</vt:lpstr>
      <vt:lpstr>학창시절 열중한 일 – 예시 4</vt:lpstr>
      <vt:lpstr>학창시절 열중한 일 – 예시 5</vt:lpstr>
      <vt:lpstr>학창시절 열중한 일 – 예시 6</vt:lpstr>
      <vt:lpstr>Entry Sheet Thema 7 - 인생에서 가장 힘들었던 경험</vt:lpstr>
      <vt:lpstr>WHY ?</vt:lpstr>
      <vt:lpstr>WHY ?</vt:lpstr>
      <vt:lpstr>유의 사항</vt:lpstr>
      <vt:lpstr>인생에서 가장 힘들었던 경험 – 예시1</vt:lpstr>
      <vt:lpstr>인생에서 가장 힘들었던 경험 – 예시2</vt:lpstr>
      <vt:lpstr>인생에서 가장 힘들었던 경험 – 예시3</vt:lpstr>
      <vt:lpstr>인생에서 가장 힘들었던 경험 – 예시4</vt:lpstr>
      <vt:lpstr>Entry Sheet Thema 8 - 장점 3가지 및 에피소드</vt:lpstr>
      <vt:lpstr>WHY ?</vt:lpstr>
      <vt:lpstr>WHY ?</vt:lpstr>
      <vt:lpstr>유의 사항</vt:lpstr>
      <vt:lpstr>장점 및 에피소드 예시</vt:lpstr>
      <vt:lpstr>장점 및 에피소드 예시</vt:lpstr>
      <vt:lpstr>장점 및 에피소드 예시</vt:lpstr>
      <vt:lpstr>장점 및 에피소드 예시</vt:lpstr>
      <vt:lpstr>장점 및 에피소드 예시 – 수정 전</vt:lpstr>
      <vt:lpstr>장점 및 에피소드 예시 – 수정 전 POINT</vt:lpstr>
      <vt:lpstr>장점 및 에피소드 예시 - 수정</vt:lpstr>
      <vt:lpstr>장점 및 에피소드 예시 – 수정 POINT</vt:lpstr>
      <vt:lpstr>장점 및 에피소드 예시 – 수정 POINT</vt:lpstr>
      <vt:lpstr>장점 및 에피소드 예시 – 수정 전</vt:lpstr>
      <vt:lpstr>장점 및 에피소드 예시 – 수정 전 POINT</vt:lpstr>
      <vt:lpstr>장점 및 에피소드 예시 - 수정</vt:lpstr>
      <vt:lpstr>장점 및 에피소드 예시 – 수정 POINT</vt:lpstr>
      <vt:lpstr>장점 및 에피소드 예시 – 수정 POINT</vt:lpstr>
      <vt:lpstr>장점 및 에피소드 예시</vt:lpstr>
      <vt:lpstr>장점 및 에피소드 예시</vt:lpstr>
      <vt:lpstr>Entry Sheet Thema 9 - 단점 3가지 및 해결책</vt:lpstr>
      <vt:lpstr>WHY ?</vt:lpstr>
      <vt:lpstr>WHY ?</vt:lpstr>
      <vt:lpstr>유의 사항</vt:lpstr>
      <vt:lpstr>단점 및 에피소드 예시 – 수정 전</vt:lpstr>
      <vt:lpstr>단점 및 에피소드 예시 – 수정 전 POINT</vt:lpstr>
      <vt:lpstr>단점 및 에피소드 예시 - 수정</vt:lpstr>
      <vt:lpstr>단점 및 에피소드 예시 – 수정 POINT</vt:lpstr>
      <vt:lpstr>단점 및 에피소드 예시 – 수정 POINT</vt:lpstr>
      <vt:lpstr>단점 및 에피소드 예시 – 수정 전</vt:lpstr>
      <vt:lpstr>단점 및 에피소드 예시 – 수정 전 POINT</vt:lpstr>
      <vt:lpstr>단점 및 에피소드 예시 – 수정 전 POINT</vt:lpstr>
      <vt:lpstr>단점 및 에피소드 예시 - 수정</vt:lpstr>
      <vt:lpstr>단점 및 에피소드 예시 – 수정 POINT</vt:lpstr>
      <vt:lpstr>단점 및 에피소드 예시 – 수정 POINT</vt:lpstr>
      <vt:lpstr>단점 및 에피소드 예시</vt:lpstr>
      <vt:lpstr>단점 및 에피소드 예시</vt:lpstr>
      <vt:lpstr>단점 및 에피소드 예시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김동겸</cp:lastModifiedBy>
  <cp:revision>169</cp:revision>
  <cp:lastPrinted>2011-08-28T13:13:29Z</cp:lastPrinted>
  <dcterms:created xsi:type="dcterms:W3CDTF">2011-08-24T01:05:33Z</dcterms:created>
  <dcterms:modified xsi:type="dcterms:W3CDTF">2023-03-16T00:21:30Z</dcterms:modified>
</cp:coreProperties>
</file>