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  <p:sldMasterId id="2147483824" r:id="rId2"/>
  </p:sldMasterIdLst>
  <p:notesMasterIdLst>
    <p:notesMasterId r:id="rId25"/>
  </p:notesMasterIdLst>
  <p:sldIdLst>
    <p:sldId id="256" r:id="rId3"/>
    <p:sldId id="258" r:id="rId4"/>
    <p:sldId id="296" r:id="rId5"/>
    <p:sldId id="297" r:id="rId6"/>
    <p:sldId id="298" r:id="rId7"/>
    <p:sldId id="288" r:id="rId8"/>
    <p:sldId id="308" r:id="rId9"/>
    <p:sldId id="260" r:id="rId10"/>
    <p:sldId id="261" r:id="rId11"/>
    <p:sldId id="262" r:id="rId12"/>
    <p:sldId id="263" r:id="rId13"/>
    <p:sldId id="264" r:id="rId14"/>
    <p:sldId id="300" r:id="rId15"/>
    <p:sldId id="301" r:id="rId16"/>
    <p:sldId id="303" r:id="rId17"/>
    <p:sldId id="299" r:id="rId18"/>
    <p:sldId id="311" r:id="rId19"/>
    <p:sldId id="304" r:id="rId20"/>
    <p:sldId id="307" r:id="rId21"/>
    <p:sldId id="306" r:id="rId22"/>
    <p:sldId id="310" r:id="rId23"/>
    <p:sldId id="282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HY견고딕" panose="02030600000101010101" pitchFamily="18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휴먼둥근헤드라인" panose="02030504000101010101" pitchFamily="18" charset="-127"/>
      <p:regular r:id="rId3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yoon Kim" initials="DK" lastIdx="1" clrIdx="0">
    <p:extLst>
      <p:ext uri="{19B8F6BF-5375-455C-9EA6-DF929625EA0E}">
        <p15:presenceInfo xmlns:p15="http://schemas.microsoft.com/office/powerpoint/2012/main" userId="Dongyoon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6DE64-610C-429D-B247-4EF3DCFA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453A-A566-4C0F-9137-4CCF178C77BE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2446F1-21F2-484F-9F77-7E870C42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1C8120-0971-49B4-BF86-3B16F80E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7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FBDCC-D939-484A-8C05-BFDDD155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1E1B3-95BF-464C-AABC-F6E51315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C6A07B-359F-4BA9-82BA-3FAA73FBD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0EAFD-B547-4043-9E70-637215FB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437F-9510-48AB-8071-470E7C8B2DC6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BC52F-7D8F-4BBD-8796-F9D49EC6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4C045-CC2A-408A-BA45-52285B95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52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F3E60-AE15-4EC6-82F9-ADC3AA97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8150F3-F63C-4AEB-9BDE-0A2ACE46D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7115C6-1824-4B6D-88E2-36811D65A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DEB9C-2940-44F2-95C1-58DF1CB4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81C9-F96B-4833-BC4B-62CC0D7481A5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DA6B7-E150-4A87-8F88-22326881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EB0A2-6A2D-4478-9B84-64B898AF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03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FF417-2777-48EF-87E0-FAC8A86C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D947A-72C8-4CC4-AADD-0D3AD3CC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F0480-E215-4BDE-BAB3-FE249BE4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C34-7F4D-4958-89E4-462DBE851476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BFE5E-E32A-46E4-ACDC-5E2746E5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F7C15-1987-4B9A-94E4-DA0F07FE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3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AB1997-6595-4298-BB1A-3551E3930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21BAE-5B81-41CF-8E34-4EF0A761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F8638-6F0B-402C-9418-CE51663D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6249-99F8-4E01-B13B-E55F93893B77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35CE4-0276-4A4E-B3FB-16A3A28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DA5F4-CDD5-4D09-8FD3-C484E3D5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1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509A-AF83-4150-BA4F-A11783C0F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AEF376-B829-41F3-9690-9C0EBDBF3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87AB5-FE6B-4EE7-BE68-88C82AF7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3A-EB27-4F58-8C68-39D4F97C9A4A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27EDF-71A3-40B8-A603-9B653C90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D69C6-B6A7-4071-93CF-734CF97A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5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B279-C2FA-43AE-9F69-945C8279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EB7B1-FECC-45C2-9564-3B82C972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49BCF-A23E-41ED-8686-6EC1E3FD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E53-06F3-42D2-AE66-1C57F246BE0D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6B83A-82A9-4C6A-BFA0-7DFE19D0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794E8-959E-44F6-8006-9A4DAF4C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9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BDEF6-370A-47A3-887C-37CE8B59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0B0ED-BC9E-4C34-8319-959B44CE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C47EB-E8B2-4C41-83C7-F713AC82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A7E-82BE-4B61-AB98-33BD1C13C638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FB0AA-62D2-4A85-B0B3-3CCADA84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1A89B-DC91-42FE-8B4C-E8F93305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3FAD8-D032-4CDC-A9A1-D3AF4553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64BD6-2B34-4BEF-A221-18FCAB5BC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92F76-2128-4E1C-9C36-4063CE4E9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69F40-F0AA-4CC5-89F0-609DE807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F974-3C34-4E23-9CAB-4C2D67958CD9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49D17-3133-4181-8F9E-77DCDF7D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99A6E-870D-4119-B02B-07BDDD6A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8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1C427-89CC-4F05-B20B-C19DC362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FD3B4-E9CA-4BBE-B9AE-04584AED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EB5F6-8B47-4529-9067-AD38FF93F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43A41A-C176-4F09-BBEA-E56CE6827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7A0FEA-9F0E-4AF2-9EF1-C393AD136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D664EF-79B9-4EA3-8F42-E46D1508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4A00-8E22-4003-BEA1-8367C43A443A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C993E-F5DD-4CD7-A180-4196E992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1C6CFD-81BE-4CC2-9A32-753776F2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7823F-7CBF-429A-8724-6CC32B3F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BD930C-C76C-4DD6-955F-F15D0C7F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6322-ECBA-4C93-9CD7-1E17F6D543F3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10F9E4-2F3B-4F29-94E7-126B420D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6CECD-C98D-4991-8F0B-66C13398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7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14DD30-C082-428B-A804-94B6F1EF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5F188-61D8-43CC-85E9-6C44BA499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47DF3-2346-4E03-8CC6-6F32E05A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D24A-8C0D-45E7-8407-78BB0636BD26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6C2FF-BACA-4C2A-B2DE-0526481F2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C1160-E672-42C0-88EC-2FD2D66EA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C52B-AAAB-4772-913D-0C75509E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1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척척석사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김동협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강소희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멋쟁이 사자처럼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AlexNet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리뷰 및 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BF3B30-0360-4C64-8584-162ED6CE8A21}"/>
              </a:ext>
            </a:extLst>
          </p:cNvPr>
          <p:cNvCxnSpPr/>
          <p:nvPr/>
        </p:nvCxnSpPr>
        <p:spPr>
          <a:xfrm>
            <a:off x="0" y="855677"/>
            <a:ext cx="66524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EB13D0-F80F-4B98-8EA1-FA40CC04B839}"/>
              </a:ext>
            </a:extLst>
          </p:cNvPr>
          <p:cNvSpPr txBox="1"/>
          <p:nvPr/>
        </p:nvSpPr>
        <p:spPr>
          <a:xfrm>
            <a:off x="260363" y="320180"/>
            <a:ext cx="2481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Overall Architecture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DC468-0ECA-46F5-BC43-578FD762E679}"/>
              </a:ext>
            </a:extLst>
          </p:cNvPr>
          <p:cNvSpPr txBox="1"/>
          <p:nvPr/>
        </p:nvSpPr>
        <p:spPr>
          <a:xfrm>
            <a:off x="889606" y="5721292"/>
            <a:ext cx="1041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net contains eight layers with weights; the first five are convolutional and remaining three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are fully connected.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295D67-44A8-48D7-8574-E94CE77A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3C52B-AAAB-4772-913D-0C75509E41A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9CB12-0B29-402D-A855-9DA851182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42" y="923953"/>
            <a:ext cx="8893314" cy="48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4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66240-24B5-4A9B-9BEB-474698EEB587}"/>
              </a:ext>
            </a:extLst>
          </p:cNvPr>
          <p:cNvSpPr txBox="1"/>
          <p:nvPr/>
        </p:nvSpPr>
        <p:spPr>
          <a:xfrm>
            <a:off x="1065808" y="1459684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Augmentation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BF3B30-0360-4C64-8584-162ED6CE8A21}"/>
              </a:ext>
            </a:extLst>
          </p:cNvPr>
          <p:cNvCxnSpPr/>
          <p:nvPr/>
        </p:nvCxnSpPr>
        <p:spPr>
          <a:xfrm>
            <a:off x="0" y="855677"/>
            <a:ext cx="66524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EB13D0-F80F-4B98-8EA1-FA40CC04B839}"/>
              </a:ext>
            </a:extLst>
          </p:cNvPr>
          <p:cNvSpPr txBox="1"/>
          <p:nvPr/>
        </p:nvSpPr>
        <p:spPr>
          <a:xfrm>
            <a:off x="260363" y="320180"/>
            <a:ext cx="259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Reducing Overfitting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, 고양이, 앉아있는, 보는이(가) 표시된 사진&#10;&#10;자동 생성된 설명">
            <a:extLst>
              <a:ext uri="{FF2B5EF4-FFF2-40B4-BE49-F238E27FC236}">
                <a16:creationId xmlns:a16="http://schemas.microsoft.com/office/drawing/2014/main" id="{2CAB4DAD-4F0F-4AD9-98E9-71A42C9D1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33" y="1625580"/>
            <a:ext cx="4681341" cy="3791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BF9CAB-1637-4887-BD20-46333A80E0F0}"/>
              </a:ext>
            </a:extLst>
          </p:cNvPr>
          <p:cNvSpPr txBox="1"/>
          <p:nvPr/>
        </p:nvSpPr>
        <p:spPr>
          <a:xfrm>
            <a:off x="1384197" y="2185683"/>
            <a:ext cx="4711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easiest method is to artificially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enlarge the dataset using label-preserving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transformations.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Generating image translations and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horizontal reflections.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Altering the intensities of the RGB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channels in training images.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B715000-0F99-4CE1-9C23-263519E0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3C52B-AAAB-4772-913D-0C75509E41A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61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66240-24B5-4A9B-9BEB-474698EEB587}"/>
              </a:ext>
            </a:extLst>
          </p:cNvPr>
          <p:cNvSpPr txBox="1"/>
          <p:nvPr/>
        </p:nvSpPr>
        <p:spPr>
          <a:xfrm>
            <a:off x="1065808" y="1459684"/>
            <a:ext cx="140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Dropout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BF3B30-0360-4C64-8584-162ED6CE8A21}"/>
              </a:ext>
            </a:extLst>
          </p:cNvPr>
          <p:cNvCxnSpPr/>
          <p:nvPr/>
        </p:nvCxnSpPr>
        <p:spPr>
          <a:xfrm>
            <a:off x="0" y="855677"/>
            <a:ext cx="66524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EB13D0-F80F-4B98-8EA1-FA40CC04B839}"/>
              </a:ext>
            </a:extLst>
          </p:cNvPr>
          <p:cNvSpPr txBox="1"/>
          <p:nvPr/>
        </p:nvSpPr>
        <p:spPr>
          <a:xfrm>
            <a:off x="260363" y="320180"/>
            <a:ext cx="259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Reducing Overfitting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F9CAB-1637-4887-BD20-46333A80E0F0}"/>
              </a:ext>
            </a:extLst>
          </p:cNvPr>
          <p:cNvSpPr txBox="1"/>
          <p:nvPr/>
        </p:nvSpPr>
        <p:spPr>
          <a:xfrm>
            <a:off x="759058" y="5178221"/>
            <a:ext cx="10673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Dropout consists of setting to zero the output of each hidden neuron with probability 0.5.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neurons which are “dropped out” in this way do not contribute to the forward pass and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 not participate in back-propagation. This technique reduces complex co-adaptations of neurons,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Since a neuron cannot rely on the presence of particular other neurons.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47A148-EE2A-45E1-A0BE-BC454305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93" y="1485121"/>
            <a:ext cx="6294120" cy="3512820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26F033-92E4-462A-9F85-C0672EA5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3C52B-AAAB-4772-913D-0C75509E41A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2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Dataset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CIFAR-10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Layer Architecture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AlexNet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구현 정보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CIFAR-10 Dataset | Papers With Code">
            <a:extLst>
              <a:ext uri="{FF2B5EF4-FFF2-40B4-BE49-F238E27FC236}">
                <a16:creationId xmlns:a16="http://schemas.microsoft.com/office/drawing/2014/main" id="{FFB009F6-AD10-4D0C-B89B-F8612995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78" y="3055034"/>
            <a:ext cx="2807357" cy="21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B90308-91DB-49C7-955E-58B71D3CD747}"/>
              </a:ext>
            </a:extLst>
          </p:cNvPr>
          <p:cNvSpPr txBox="1"/>
          <p:nvPr/>
        </p:nvSpPr>
        <p:spPr>
          <a:xfrm>
            <a:off x="368826" y="5320446"/>
            <a:ext cx="3891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CIFAR-10 : [32X32X3]  </a:t>
            </a:r>
          </a:p>
          <a:p>
            <a:pPr algn="ctr"/>
            <a:r>
              <a:rPr lang="en-US" altLang="ko-KR" dirty="0"/>
              <a:t>train: 50000   test: 10000</a:t>
            </a:r>
          </a:p>
          <a:p>
            <a:pPr algn="ctr"/>
            <a:r>
              <a:rPr lang="en-US" altLang="ko-KR" dirty="0"/>
              <a:t>10 classes 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8072626-56F2-4FC5-9336-D36A92B4011E}"/>
              </a:ext>
            </a:extLst>
          </p:cNvPr>
          <p:cNvSpPr/>
          <p:nvPr/>
        </p:nvSpPr>
        <p:spPr>
          <a:xfrm>
            <a:off x="4119047" y="3968680"/>
            <a:ext cx="2376264" cy="38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1638D1-C610-44BE-B3D2-0A68725F673A}"/>
              </a:ext>
            </a:extLst>
          </p:cNvPr>
          <p:cNvSpPr txBox="1"/>
          <p:nvPr/>
        </p:nvSpPr>
        <p:spPr>
          <a:xfrm>
            <a:off x="3361349" y="4397116"/>
            <a:ext cx="389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Convert to  [224X224X3]  </a:t>
            </a:r>
          </a:p>
        </p:txBody>
      </p:sp>
      <p:pic>
        <p:nvPicPr>
          <p:cNvPr id="1028" name="Picture 4" descr="CNN 알고리즘들] AlexNet의 구조 by bskyvision">
            <a:extLst>
              <a:ext uri="{FF2B5EF4-FFF2-40B4-BE49-F238E27FC236}">
                <a16:creationId xmlns:a16="http://schemas.microsoft.com/office/drawing/2014/main" id="{BECCF3F7-CA3E-4A17-B492-214FC9C9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24" y="2639145"/>
            <a:ext cx="5476986" cy="30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4229D5-269E-4483-8177-C31A6DD06940}"/>
              </a:ext>
            </a:extLst>
          </p:cNvPr>
          <p:cNvSpPr txBox="1"/>
          <p:nvPr/>
        </p:nvSpPr>
        <p:spPr>
          <a:xfrm>
            <a:off x="7572164" y="57798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논문은 </a:t>
            </a:r>
            <a:r>
              <a:rPr lang="en-US" altLang="ko-KR" dirty="0"/>
              <a:t>GPU </a:t>
            </a:r>
            <a:r>
              <a:rPr lang="ko-KR" altLang="en-US" dirty="0"/>
              <a:t>두개 사용을 위와 같이 표현</a:t>
            </a:r>
          </a:p>
        </p:txBody>
      </p:sp>
    </p:spTree>
    <p:extLst>
      <p:ext uri="{BB962C8B-B14F-4D97-AF65-F5344CB8AC3E}">
        <p14:creationId xmlns:p14="http://schemas.microsoft.com/office/powerpoint/2010/main" val="119079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35460" y="1882589"/>
            <a:ext cx="95025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CIFAR-10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32x32x3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그대로 사용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구현 과정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3FAF9-3431-41F8-ADFC-9FD241F72F42}"/>
              </a:ext>
            </a:extLst>
          </p:cNvPr>
          <p:cNvSpPr txBox="1"/>
          <p:nvPr/>
        </p:nvSpPr>
        <p:spPr>
          <a:xfrm>
            <a:off x="1235460" y="2564904"/>
            <a:ext cx="9502552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CIFAR-10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224x224x3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변형해서 사용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데이터의 일부만 사용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50000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 전체를 사용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FAE22-60A9-485E-AF29-67D3B8FB96AB}"/>
              </a:ext>
            </a:extLst>
          </p:cNvPr>
          <p:cNvSpPr txBox="1"/>
          <p:nvPr/>
        </p:nvSpPr>
        <p:spPr>
          <a:xfrm>
            <a:off x="1219707" y="4617132"/>
            <a:ext cx="950255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모델을 이용하여 틀린 그림 추적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오차율 그래프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플랏팅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텐서보드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구현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13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35460" y="1882589"/>
            <a:ext cx="950255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CIFAR-10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32x32x3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그대로 사용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Optimizer ,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Layer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Architecture parameters 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구조는 그대로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파라미터만 조절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batch size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등을 조정해서 학습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구현 과정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3FAF9-3431-41F8-ADFC-9FD241F72F42}"/>
              </a:ext>
            </a:extLst>
          </p:cNvPr>
          <p:cNvSpPr txBox="1"/>
          <p:nvPr/>
        </p:nvSpPr>
        <p:spPr>
          <a:xfrm>
            <a:off x="1270379" y="2986027"/>
            <a:ext cx="950255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장점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따로 전처리를 할 필요가 없음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데이터가 가볍기 때문에 학습 시간이 빠름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32FAF-DAFC-4D5D-9E90-D408D257AD1C}"/>
              </a:ext>
            </a:extLst>
          </p:cNvPr>
          <p:cNvSpPr txBox="1"/>
          <p:nvPr/>
        </p:nvSpPr>
        <p:spPr>
          <a:xfrm>
            <a:off x="1248725" y="4192056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단점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Test Set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Accuracy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가 어느 수준 이상으로 올라가지 않음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60%)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26BF80-27E4-4D1F-A662-5AE19A20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49" y="5049510"/>
            <a:ext cx="4142195" cy="76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F2819C-53D6-42BE-83A3-F2CC1C48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879" y="4990304"/>
            <a:ext cx="4288774" cy="87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7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CNN 알고리즘들] AlexNet의 구조 by bskyvision">
            <a:extLst>
              <a:ext uri="{FF2B5EF4-FFF2-40B4-BE49-F238E27FC236}">
                <a16:creationId xmlns:a16="http://schemas.microsoft.com/office/drawing/2014/main" id="{3F4EEF24-5905-465C-8F0C-64E4577E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15465" y="2120866"/>
            <a:ext cx="5476986" cy="30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2C3396-9430-47F4-9C4C-4083C786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2" y="1268869"/>
            <a:ext cx="8658225" cy="511388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905653-2C6D-4975-8ED4-71AE4D3FE548}"/>
              </a:ext>
            </a:extLst>
          </p:cNvPr>
          <p:cNvCxnSpPr>
            <a:cxnSpLocks/>
          </p:cNvCxnSpPr>
          <p:nvPr/>
        </p:nvCxnSpPr>
        <p:spPr>
          <a:xfrm flipH="1" flipV="1">
            <a:off x="4119048" y="5589240"/>
            <a:ext cx="6234795" cy="9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37D4A8-1C45-444D-87CC-7AF99FEC742E}"/>
              </a:ext>
            </a:extLst>
          </p:cNvPr>
          <p:cNvCxnSpPr>
            <a:cxnSpLocks/>
          </p:cNvCxnSpPr>
          <p:nvPr/>
        </p:nvCxnSpPr>
        <p:spPr>
          <a:xfrm flipH="1" flipV="1">
            <a:off x="4142421" y="5156906"/>
            <a:ext cx="6211422" cy="17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13DA36-1CFE-41EC-A366-0F3B2C579312}"/>
              </a:ext>
            </a:extLst>
          </p:cNvPr>
          <p:cNvCxnSpPr>
            <a:cxnSpLocks/>
          </p:cNvCxnSpPr>
          <p:nvPr/>
        </p:nvCxnSpPr>
        <p:spPr>
          <a:xfrm flipH="1" flipV="1">
            <a:off x="5065694" y="4149080"/>
            <a:ext cx="4954742" cy="112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4F3ACB5-A426-4397-9BE0-430E5722707B}"/>
              </a:ext>
            </a:extLst>
          </p:cNvPr>
          <p:cNvCxnSpPr>
            <a:cxnSpLocks/>
          </p:cNvCxnSpPr>
          <p:nvPr/>
        </p:nvCxnSpPr>
        <p:spPr>
          <a:xfrm flipH="1" flipV="1">
            <a:off x="5159897" y="2708921"/>
            <a:ext cx="4619147" cy="25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721B5C6-050F-43E3-84EA-698CC1FE42CE}"/>
              </a:ext>
            </a:extLst>
          </p:cNvPr>
          <p:cNvCxnSpPr>
            <a:cxnSpLocks/>
          </p:cNvCxnSpPr>
          <p:nvPr/>
        </p:nvCxnSpPr>
        <p:spPr>
          <a:xfrm flipH="1" flipV="1">
            <a:off x="5233492" y="1738348"/>
            <a:ext cx="4439467" cy="29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5919213-51A8-4E40-9A1C-33DCB506A798}"/>
              </a:ext>
            </a:extLst>
          </p:cNvPr>
          <p:cNvCxnSpPr>
            <a:cxnSpLocks/>
          </p:cNvCxnSpPr>
          <p:nvPr/>
        </p:nvCxnSpPr>
        <p:spPr>
          <a:xfrm flipH="1" flipV="1">
            <a:off x="5771964" y="3931122"/>
            <a:ext cx="4716524" cy="74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207306-6F17-4A27-B9F4-632071212D4A}"/>
              </a:ext>
            </a:extLst>
          </p:cNvPr>
          <p:cNvCxnSpPr>
            <a:cxnSpLocks/>
          </p:cNvCxnSpPr>
          <p:nvPr/>
        </p:nvCxnSpPr>
        <p:spPr>
          <a:xfrm flipH="1" flipV="1">
            <a:off x="5771964" y="3664809"/>
            <a:ext cx="4581879" cy="22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FDBD77-A20B-4CB2-B3DA-C2F1A243DD75}"/>
              </a:ext>
            </a:extLst>
          </p:cNvPr>
          <p:cNvCxnSpPr>
            <a:cxnSpLocks/>
          </p:cNvCxnSpPr>
          <p:nvPr/>
        </p:nvCxnSpPr>
        <p:spPr>
          <a:xfrm flipH="1">
            <a:off x="5771964" y="3050941"/>
            <a:ext cx="4546118" cy="39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EEC352F-E3C8-46F0-A8F2-C2A3A377232C}"/>
              </a:ext>
            </a:extLst>
          </p:cNvPr>
          <p:cNvCxnSpPr>
            <a:cxnSpLocks/>
          </p:cNvCxnSpPr>
          <p:nvPr/>
        </p:nvCxnSpPr>
        <p:spPr>
          <a:xfrm flipH="1">
            <a:off x="5771964" y="2144645"/>
            <a:ext cx="4546118" cy="30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90148B-5A66-4C38-88B4-03E59E736D75}"/>
              </a:ext>
            </a:extLst>
          </p:cNvPr>
          <p:cNvCxnSpPr>
            <a:cxnSpLocks/>
          </p:cNvCxnSpPr>
          <p:nvPr/>
        </p:nvCxnSpPr>
        <p:spPr>
          <a:xfrm flipH="1" flipV="1">
            <a:off x="9228349" y="1501403"/>
            <a:ext cx="815460" cy="5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1C5447-B059-48E4-B29B-4A266D7D3DB3}"/>
              </a:ext>
            </a:extLst>
          </p:cNvPr>
          <p:cNvCxnSpPr>
            <a:cxnSpLocks/>
          </p:cNvCxnSpPr>
          <p:nvPr/>
        </p:nvCxnSpPr>
        <p:spPr>
          <a:xfrm flipH="1">
            <a:off x="4119048" y="6093100"/>
            <a:ext cx="6369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9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627B560-4D20-47BA-8DD6-930DBA6F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956441"/>
            <a:ext cx="57721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91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35460" y="1882589"/>
            <a:ext cx="95025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CIFAR-10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224x224x3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변형해서 사용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일부만 사용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구현 과정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3FAF9-3431-41F8-ADFC-9FD241F72F42}"/>
              </a:ext>
            </a:extLst>
          </p:cNvPr>
          <p:cNvSpPr txBox="1"/>
          <p:nvPr/>
        </p:nvSpPr>
        <p:spPr>
          <a:xfrm>
            <a:off x="1235460" y="2564904"/>
            <a:ext cx="950255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장점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데이터의 정확도가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3%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정도 올라감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FAE22-60A9-485E-AF29-67D3B8FB96AB}"/>
              </a:ext>
            </a:extLst>
          </p:cNvPr>
          <p:cNvSpPr txBox="1"/>
          <p:nvPr/>
        </p:nvSpPr>
        <p:spPr>
          <a:xfrm>
            <a:off x="1235460" y="4605974"/>
            <a:ext cx="6823535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단점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학습이 느려짐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colab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에선 학습 불가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vscode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이동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Batch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size:200,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epochs 50, patience 10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위 스펙으로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학습시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약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시간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19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분이 걸린다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여전히 좋지 않은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Accuracy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48D28-B55F-4FFF-BB0A-524F7490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06" y="1455900"/>
            <a:ext cx="5962650" cy="1781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55057E-3E69-4A8F-9327-F5E71D41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36" y="3620926"/>
            <a:ext cx="2886075" cy="237172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1C1868-DFA5-4FD6-81B2-9AB3CFF9A402}"/>
              </a:ext>
            </a:extLst>
          </p:cNvPr>
          <p:cNvSpPr/>
          <p:nvPr/>
        </p:nvSpPr>
        <p:spPr>
          <a:xfrm>
            <a:off x="8432178" y="4531027"/>
            <a:ext cx="756084" cy="510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6BC866B-131F-482B-B091-B6356D244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667" y="3618348"/>
            <a:ext cx="2600325" cy="239077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76FC87B-4FE7-4952-AB86-E294A474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99" y="3402381"/>
            <a:ext cx="4271181" cy="98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0350F63-FA01-4880-9F29-98103B53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86" y="6067693"/>
            <a:ext cx="1001294" cy="20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36ABA3A-409F-4EA3-9C48-3479C6265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086" y="2311332"/>
            <a:ext cx="24098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35460" y="1882589"/>
            <a:ext cx="95025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CIFAR-10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224x224x3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변형해서 사용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전체 사용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구현 과정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3FAF9-3431-41F8-ADFC-9FD241F72F42}"/>
              </a:ext>
            </a:extLst>
          </p:cNvPr>
          <p:cNvSpPr txBox="1"/>
          <p:nvPr/>
        </p:nvSpPr>
        <p:spPr>
          <a:xfrm>
            <a:off x="1235460" y="2564904"/>
            <a:ext cx="950255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장점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데이터의 정확도가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80%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정도로 양호해짐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FAE22-60A9-485E-AF29-67D3B8FB96AB}"/>
              </a:ext>
            </a:extLst>
          </p:cNvPr>
          <p:cNvSpPr txBox="1"/>
          <p:nvPr/>
        </p:nvSpPr>
        <p:spPr>
          <a:xfrm>
            <a:off x="1235460" y="4605974"/>
            <a:ext cx="7776864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단점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학습이 매우 느림 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Batch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size:200,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epochs 50 , patience 10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했을 시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27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시간 예상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Batch size:128, epochs 20, patience 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6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시간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40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분 소요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12epoch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에서 멈춤 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8B3C7-48A6-4038-9CA2-C90F14D8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13" y="1950513"/>
            <a:ext cx="4786908" cy="377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7687F5-D4A1-4BA9-A9E1-9881B153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63" y="2412503"/>
            <a:ext cx="3686607" cy="70466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B250D2B-A7E2-46ED-BCE1-B4D37E4E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69" y="6124852"/>
            <a:ext cx="10477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84EF422-2FBE-4A4A-B9CD-F76E2D659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492" y="3311023"/>
            <a:ext cx="57340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Kaggle에서 TPU (Tensor Processing Unit) 실행">
            <a:extLst>
              <a:ext uri="{FF2B5EF4-FFF2-40B4-BE49-F238E27FC236}">
                <a16:creationId xmlns:a16="http://schemas.microsoft.com/office/drawing/2014/main" id="{65AC86D1-23FF-4401-9E36-2424AA514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711" y="4476628"/>
            <a:ext cx="2454969" cy="186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8388D4-1783-45E0-9614-A5C2FF9B84D1}"/>
              </a:ext>
            </a:extLst>
          </p:cNvPr>
          <p:cNvSpPr txBox="1"/>
          <p:nvPr/>
        </p:nvSpPr>
        <p:spPr>
          <a:xfrm>
            <a:off x="8878961" y="6296302"/>
            <a:ext cx="2664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Batch</a:t>
            </a:r>
            <a:r>
              <a:rPr lang="ko-KR" altLang="en-US" sz="1000" dirty="0"/>
              <a:t> </a:t>
            </a:r>
            <a:r>
              <a:rPr lang="en-US" altLang="ko-KR" sz="1000" dirty="0"/>
              <a:t>size</a:t>
            </a:r>
            <a:r>
              <a:rPr lang="ko-KR" altLang="en-US" sz="1000" dirty="0"/>
              <a:t>는 작을수록 성능이 좋아진다</a:t>
            </a:r>
            <a:r>
              <a:rPr lang="en-US" altLang="ko-KR" sz="1000" dirty="0"/>
              <a:t>. </a:t>
            </a:r>
            <a:r>
              <a:rPr lang="ko-KR" altLang="en-US" sz="1000" dirty="0"/>
              <a:t>하지만 </a:t>
            </a:r>
            <a:r>
              <a:rPr lang="ko-KR" altLang="en-US" sz="1000" dirty="0" err="1"/>
              <a:t>계산량이</a:t>
            </a:r>
            <a:r>
              <a:rPr lang="ko-KR" altLang="en-US" sz="1000" dirty="0"/>
              <a:t> 많아진다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189FF0-985F-4B73-A728-80F7CB5EA4BA}"/>
              </a:ext>
            </a:extLst>
          </p:cNvPr>
          <p:cNvSpPr txBox="1"/>
          <p:nvPr/>
        </p:nvSpPr>
        <p:spPr>
          <a:xfrm>
            <a:off x="9859026" y="2971094"/>
            <a:ext cx="215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Epsilon=Learning rate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20C0FC-A8FF-4DB5-8DAC-5CAE28511C71}"/>
              </a:ext>
            </a:extLst>
          </p:cNvPr>
          <p:cNvCxnSpPr>
            <a:cxnSpLocks/>
          </p:cNvCxnSpPr>
          <p:nvPr/>
        </p:nvCxnSpPr>
        <p:spPr>
          <a:xfrm flipH="1" flipV="1">
            <a:off x="9552384" y="2716693"/>
            <a:ext cx="783508" cy="39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BB60D81-AB37-4E94-B69B-4D1D455DB6C7}"/>
              </a:ext>
            </a:extLst>
          </p:cNvPr>
          <p:cNvCxnSpPr>
            <a:cxnSpLocks/>
          </p:cNvCxnSpPr>
          <p:nvPr/>
        </p:nvCxnSpPr>
        <p:spPr>
          <a:xfrm flipH="1" flipV="1">
            <a:off x="10086751" y="2714103"/>
            <a:ext cx="249141" cy="37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130C652-6A19-4C49-8039-F9563EEAA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8844" y="3170606"/>
            <a:ext cx="2152684" cy="2064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5519E47-982C-406F-8855-0ED19BC1A4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3262" y="3435220"/>
            <a:ext cx="2426977" cy="6310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1B3AD4-FDD8-48E7-A5AF-47D3388B77EA}"/>
              </a:ext>
            </a:extLst>
          </p:cNvPr>
          <p:cNvSpPr txBox="1"/>
          <p:nvPr/>
        </p:nvSpPr>
        <p:spPr>
          <a:xfrm>
            <a:off x="8754390" y="4009100"/>
            <a:ext cx="2664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momentum</a:t>
            </a:r>
          </a:p>
        </p:txBody>
      </p:sp>
    </p:spTree>
    <p:extLst>
      <p:ext uri="{BB962C8B-B14F-4D97-AF65-F5344CB8AC3E}">
        <p14:creationId xmlns:p14="http://schemas.microsoft.com/office/powerpoint/2010/main" val="380851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검증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3FAF9-3431-41F8-ADFC-9FD241F72F42}"/>
              </a:ext>
            </a:extLst>
          </p:cNvPr>
          <p:cNvSpPr txBox="1"/>
          <p:nvPr/>
        </p:nvSpPr>
        <p:spPr>
          <a:xfrm>
            <a:off x="-835061" y="3339861"/>
            <a:ext cx="95025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E92F0E-B966-4FE9-A60F-2C7E7548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0" y="1872357"/>
            <a:ext cx="57340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E33DBA-C102-488B-8EC6-7F8C0675F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132" y="1470995"/>
            <a:ext cx="4836579" cy="8027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31C125-8CEF-4A76-9A6F-A3069FCE7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940" y="3132327"/>
            <a:ext cx="5979060" cy="718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C3577C-1757-4572-87D0-1BF4EA7D0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662" y="3877580"/>
            <a:ext cx="5962756" cy="12601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B5A385-DA07-48FF-9DDF-CA9DC6BEDE34}"/>
              </a:ext>
            </a:extLst>
          </p:cNvPr>
          <p:cNvSpPr txBox="1"/>
          <p:nvPr/>
        </p:nvSpPr>
        <p:spPr>
          <a:xfrm>
            <a:off x="8370061" y="2275028"/>
            <a:ext cx="2664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모델 불러오기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D5420-5F42-48DE-A03A-96ED8C01C736}"/>
              </a:ext>
            </a:extLst>
          </p:cNvPr>
          <p:cNvSpPr txBox="1"/>
          <p:nvPr/>
        </p:nvSpPr>
        <p:spPr>
          <a:xfrm>
            <a:off x="7856680" y="5195330"/>
            <a:ext cx="2664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정확도 계산 및 틀린 사진 </a:t>
            </a:r>
            <a:r>
              <a:rPr lang="ko-KR" altLang="en-US" sz="1000" dirty="0" err="1"/>
              <a:t>플랏팅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D28D37-C7D0-4D0F-92FB-5740D4C47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662" y="1156284"/>
            <a:ext cx="5903742" cy="2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0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텐서보드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사용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3FAF9-3431-41F8-ADFC-9FD241F72F42}"/>
              </a:ext>
            </a:extLst>
          </p:cNvPr>
          <p:cNvSpPr txBox="1"/>
          <p:nvPr/>
        </p:nvSpPr>
        <p:spPr>
          <a:xfrm>
            <a:off x="-835061" y="3339861"/>
            <a:ext cx="95025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E374BE-3AA2-44E8-A102-F9025B45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74" y="1938954"/>
            <a:ext cx="5304371" cy="43048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02B33A-8084-4F02-A872-FF17D05D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1688532"/>
            <a:ext cx="2397886" cy="44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4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04008" y="197875"/>
            <a:ext cx="11632034" cy="6462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5260048"/>
            <a:ext cx="504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차후 현업에서 마주할 다양한 환경들과 복잡한 모델에 대한 인사이트를 얻을 수 있다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8856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딥러닝의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부흥을 이끈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AlexNet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을 구현하고 배경 논문을 분석함으로써 보다 복잡한 구조의 신경망을 이해하는 능력을 기른다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또한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GPU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활용의 중요성이 큰 논문인 만큼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GPU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활용해보고 결과를 비교한다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444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논문 분석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및 구현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GPU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환경 실험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응용 서비스 제작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환경 및 장비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Jupyter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Notebook,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Colab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GPU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AlexNet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논문에 쓰인 오른쪽 그림과 같은 구조를 갖는다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논문에서 사용된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image-net Dataset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현실적으로 시간이 너무 오래 걸린다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따라서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CIFAR-10 Dataset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이용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CNN 알고리즘들] AlexNet의 구조 by bskyvision">
            <a:extLst>
              <a:ext uri="{FF2B5EF4-FFF2-40B4-BE49-F238E27FC236}">
                <a16:creationId xmlns:a16="http://schemas.microsoft.com/office/drawing/2014/main" id="{BE0F5A55-2BB1-4AE9-A3C1-061534B6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51" y="3255306"/>
            <a:ext cx="4165538" cy="200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79802"/>
              </p:ext>
            </p:extLst>
          </p:nvPr>
        </p:nvGraphicFramePr>
        <p:xfrm>
          <a:off x="1271464" y="2676732"/>
          <a:ext cx="9649072" cy="266179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강소희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</a:t>
                      </a: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전처리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및 정규화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논문 분석 및 구현</a:t>
                      </a:r>
                      <a:endParaRPr kumimoji="0" lang="en-US" altLang="ko-KR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응용 프로젝트 데이터 </a:t>
                      </a:r>
                      <a:r>
                        <a:rPr kumimoji="0" lang="ko-KR" altLang="en-US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및 시각화</a:t>
                      </a:r>
                      <a:endParaRPr kumimoji="0" lang="ko-KR" altLang="en-US" sz="16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김동협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GPU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환경 비교 실험 설계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논문 분석 및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응용 프로젝트 모델링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19020"/>
              </p:ext>
            </p:extLst>
          </p:nvPr>
        </p:nvGraphicFramePr>
        <p:xfrm>
          <a:off x="1062842" y="2564904"/>
          <a:ext cx="10153129" cy="39155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10/28(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10/31(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논문 분석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논문 분석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생소개념 탐구 및 토론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논문 구현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11/3(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11/5(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AlexNet</a:t>
                      </a:r>
                      <a:r>
                        <a:rPr lang="en-US" altLang="ko-KR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구조 </a:t>
                      </a:r>
                      <a:r>
                        <a:rPr lang="en-US" altLang="ko-KR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en-US" altLang="ko-KR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Keras</a:t>
                      </a:r>
                      <a:r>
                        <a:rPr lang="en-US" altLang="ko-KR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구현 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시각화 및 분석  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시간 측정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GPU </a:t>
                      </a: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환경 실험비교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11/5(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11/6(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토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Colab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GPU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사용 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시간 측정 후 비교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응용 서비스 제작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11/11(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AlexNet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구조 응용서비스 제작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눈 깜빡임 감지 위험 경보 프로그램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전처리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시각화 포함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11/11(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발표 순서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29" y="1963891"/>
            <a:ext cx="979058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논문 이론 분석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2.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논문 구현 과정 분석</a:t>
            </a:r>
          </a:p>
        </p:txBody>
      </p:sp>
    </p:spTree>
    <p:extLst>
      <p:ext uri="{BB962C8B-B14F-4D97-AF65-F5344CB8AC3E}">
        <p14:creationId xmlns:p14="http://schemas.microsoft.com/office/powerpoint/2010/main" val="325632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66240-24B5-4A9B-9BEB-474698EEB587}"/>
              </a:ext>
            </a:extLst>
          </p:cNvPr>
          <p:cNvSpPr txBox="1"/>
          <p:nvPr/>
        </p:nvSpPr>
        <p:spPr>
          <a:xfrm>
            <a:off x="753425" y="1566049"/>
            <a:ext cx="71475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*</a:t>
            </a: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saturating nonlinearities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are much slower than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the *</a:t>
            </a: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non-saturating nonlinearity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ReLUs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is faster than tanh units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the number of iterations required to reach 25% training error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in the CIFAR-10 datasets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BF3B30-0360-4C64-8584-162ED6CE8A21}"/>
              </a:ext>
            </a:extLst>
          </p:cNvPr>
          <p:cNvCxnSpPr/>
          <p:nvPr/>
        </p:nvCxnSpPr>
        <p:spPr>
          <a:xfrm>
            <a:off x="0" y="855677"/>
            <a:ext cx="66524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EB13D0-F80F-4B98-8EA1-FA40CC04B839}"/>
              </a:ext>
            </a:extLst>
          </p:cNvPr>
          <p:cNvSpPr txBox="1"/>
          <p:nvPr/>
        </p:nvSpPr>
        <p:spPr>
          <a:xfrm>
            <a:off x="260363" y="320180"/>
            <a:ext cx="2272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ReLU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Nonlinearity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80C16A-6774-4290-9BB2-A8E08BED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758" y="1152962"/>
            <a:ext cx="3141589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468E88-8E84-4277-B393-38988ACDAF98}"/>
              </a:ext>
            </a:extLst>
          </p:cNvPr>
          <p:cNvSpPr txBox="1"/>
          <p:nvPr/>
        </p:nvSpPr>
        <p:spPr>
          <a:xfrm>
            <a:off x="1622605" y="221237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What is the saturation 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83735B-32B3-46C0-AE3A-DF301A5BF60F}"/>
              </a:ext>
            </a:extLst>
          </p:cNvPr>
          <p:cNvGrpSpPr/>
          <p:nvPr/>
        </p:nvGrpSpPr>
        <p:grpSpPr>
          <a:xfrm>
            <a:off x="1052950" y="3810437"/>
            <a:ext cx="9450460" cy="2783572"/>
            <a:chOff x="1287928" y="3842682"/>
            <a:chExt cx="9450460" cy="27835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EF0D635-406E-4944-B7B6-6F081DB9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7928" y="3926834"/>
              <a:ext cx="2200275" cy="23431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0EBD46A-300C-4265-B063-5974CFFD5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5856" y="3842682"/>
              <a:ext cx="2257425" cy="24860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528419A-AFA8-461D-8AE4-7E3D594E9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0913" y="3968779"/>
              <a:ext cx="2657475" cy="2657475"/>
            </a:xfrm>
            <a:prstGeom prst="rect">
              <a:avLst/>
            </a:prstGeom>
          </p:spPr>
        </p:pic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18C7ED4-3169-4BD6-B200-B78373F0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3C52B-AAAB-4772-913D-0C75509E41A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82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BF3B30-0360-4C64-8584-162ED6CE8A21}"/>
              </a:ext>
            </a:extLst>
          </p:cNvPr>
          <p:cNvCxnSpPr/>
          <p:nvPr/>
        </p:nvCxnSpPr>
        <p:spPr>
          <a:xfrm>
            <a:off x="0" y="855677"/>
            <a:ext cx="66524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EB13D0-F80F-4B98-8EA1-FA40CC04B839}"/>
              </a:ext>
            </a:extLst>
          </p:cNvPr>
          <p:cNvSpPr txBox="1"/>
          <p:nvPr/>
        </p:nvSpPr>
        <p:spPr>
          <a:xfrm>
            <a:off x="260363" y="320180"/>
            <a:ext cx="3781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Local Response Normalization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4076B4-8C5B-46A0-8215-DF751678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2" y="3868316"/>
            <a:ext cx="4591691" cy="990738"/>
          </a:xfrm>
          <a:prstGeom prst="rect">
            <a:avLst/>
          </a:prstGeom>
        </p:spPr>
      </p:pic>
      <p:pic>
        <p:nvPicPr>
          <p:cNvPr id="8" name="그림 7" descr="창살이(가) 표시된 사진&#10;&#10;자동 생성된 설명">
            <a:extLst>
              <a:ext uri="{FF2B5EF4-FFF2-40B4-BE49-F238E27FC236}">
                <a16:creationId xmlns:a16="http://schemas.microsoft.com/office/drawing/2014/main" id="{32B67734-6213-4300-9523-DB8763597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38" y="1361787"/>
            <a:ext cx="3210373" cy="2067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1A39B9-8685-465F-94B9-6ED0989764E0}"/>
              </a:ext>
            </a:extLst>
          </p:cNvPr>
          <p:cNvSpPr txBox="1"/>
          <p:nvPr/>
        </p:nvSpPr>
        <p:spPr>
          <a:xfrm>
            <a:off x="5462933" y="1361787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Lateral inhibition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3C197-FFBD-4776-B85D-3BAF629AB355}"/>
              </a:ext>
            </a:extLst>
          </p:cNvPr>
          <p:cNvSpPr txBox="1"/>
          <p:nvPr/>
        </p:nvSpPr>
        <p:spPr>
          <a:xfrm>
            <a:off x="5757907" y="1852053"/>
            <a:ext cx="502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Local Response Normalization implements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form of lateral inhibition inspired by the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type found in real neurons, creating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competition for big activities amongst neuron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outputs computed using different kernel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Google Shape;114;p5" descr="Importance of local response normalization in CNN - Cross Validated">
            <a:extLst>
              <a:ext uri="{FF2B5EF4-FFF2-40B4-BE49-F238E27FC236}">
                <a16:creationId xmlns:a16="http://schemas.microsoft.com/office/drawing/2014/main" id="{D86173F4-4726-4B9C-9EBD-AD604BB871B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33758"/>
          <a:stretch/>
        </p:blipFill>
        <p:spPr>
          <a:xfrm>
            <a:off x="5830088" y="3868316"/>
            <a:ext cx="5373508" cy="1627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917BC35-06B0-4AEA-AC61-0E65E332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3C52B-AAAB-4772-913D-0C75509E41A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35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</TotalTime>
  <Words>1192</Words>
  <Application>Microsoft Office PowerPoint</Application>
  <PresentationFormat>와이드스크린</PresentationFormat>
  <Paragraphs>216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휴먼둥근헤드라인</vt:lpstr>
      <vt:lpstr>HY견고딕</vt:lpstr>
      <vt:lpstr>Calibri Light</vt:lpstr>
      <vt:lpstr>Arial</vt:lpstr>
      <vt:lpstr>Wingdings</vt:lpstr>
      <vt:lpstr>맑은 고딕</vt:lpstr>
      <vt:lpstr>Calibri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Dongyoon Kim</cp:lastModifiedBy>
  <cp:revision>211</cp:revision>
  <dcterms:created xsi:type="dcterms:W3CDTF">2014-04-29T00:37:20Z</dcterms:created>
  <dcterms:modified xsi:type="dcterms:W3CDTF">2021-11-04T04:03:10Z</dcterms:modified>
</cp:coreProperties>
</file>