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5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B69F-9D75-45D2-A3F6-0FA6132520F0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0C34-885B-4FE4-BD1D-CAE41A13B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26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B69F-9D75-45D2-A3F6-0FA6132520F0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0C34-885B-4FE4-BD1D-CAE41A13B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504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B69F-9D75-45D2-A3F6-0FA6132520F0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0C34-885B-4FE4-BD1D-CAE41A13B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07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B69F-9D75-45D2-A3F6-0FA6132520F0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0C34-885B-4FE4-BD1D-CAE41A13B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3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B69F-9D75-45D2-A3F6-0FA6132520F0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0C34-885B-4FE4-BD1D-CAE41A13B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22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B69F-9D75-45D2-A3F6-0FA6132520F0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0C34-885B-4FE4-BD1D-CAE41A13B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48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B69F-9D75-45D2-A3F6-0FA6132520F0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0C34-885B-4FE4-BD1D-CAE41A13B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56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B69F-9D75-45D2-A3F6-0FA6132520F0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0C34-885B-4FE4-BD1D-CAE41A13B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26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B69F-9D75-45D2-A3F6-0FA6132520F0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0C34-885B-4FE4-BD1D-CAE41A13B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63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B69F-9D75-45D2-A3F6-0FA6132520F0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0C34-885B-4FE4-BD1D-CAE41A13B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53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B69F-9D75-45D2-A3F6-0FA6132520F0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0C34-885B-4FE4-BD1D-CAE41A13B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97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2B69F-9D75-45D2-A3F6-0FA6132520F0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50C34-885B-4FE4-BD1D-CAE41A13B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58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s231n.github.io/assets/conv-demo/index.html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60" y="-4300"/>
            <a:ext cx="10375078" cy="6866598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2373077" y="2475295"/>
            <a:ext cx="914400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800" b="1" dirty="0" smtClean="0">
                <a:solidFill>
                  <a:schemeClr val="bg1"/>
                </a:solidFill>
              </a:rPr>
              <a:t>손에 잡히는 </a:t>
            </a:r>
            <a:r>
              <a:rPr lang="en-US" altLang="ko-KR" sz="8800" b="1" dirty="0" smtClean="0">
                <a:solidFill>
                  <a:schemeClr val="bg1"/>
                </a:solidFill>
              </a:rPr>
              <a:t>AI</a:t>
            </a:r>
            <a:endParaRPr lang="ko-KR" alt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70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5110" y="382555"/>
            <a:ext cx="5264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2.4 </a:t>
            </a:r>
            <a:r>
              <a:rPr lang="ko-KR" altLang="en-US" sz="3200" b="1" dirty="0" err="1" smtClean="0"/>
              <a:t>딥러닝</a:t>
            </a:r>
            <a:r>
              <a:rPr lang="ko-KR" altLang="en-US" sz="3200" b="1" dirty="0" smtClean="0"/>
              <a:t> </a:t>
            </a:r>
            <a:r>
              <a:rPr lang="en-US" altLang="ko-KR" sz="3200" dirty="0" smtClean="0"/>
              <a:t>CNN</a:t>
            </a:r>
            <a:r>
              <a:rPr lang="en-US" altLang="ko-KR" sz="2400" dirty="0" smtClean="0"/>
              <a:t> : cats vs. dogs</a:t>
            </a:r>
            <a:endParaRPr lang="ko-KR" alt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02659" y="1654385"/>
            <a:ext cx="6306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1) 12,500</a:t>
            </a:r>
            <a:r>
              <a:rPr lang="ko-KR" altLang="en-US" dirty="0"/>
              <a:t>개의 </a:t>
            </a:r>
            <a:r>
              <a:rPr lang="ko-KR" altLang="en-US" dirty="0" smtClean="0"/>
              <a:t>개 고양이 이미지를 학습하여 모형을 만든다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1124" y="1163171"/>
            <a:ext cx="392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개와 고양이를 구분하기 위한 문제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102659" y="1960933"/>
            <a:ext cx="717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) </a:t>
            </a:r>
            <a:r>
              <a:rPr lang="ko-KR" altLang="en-US" dirty="0" smtClean="0"/>
              <a:t>예측할 이미지를 학습한 모형을 통해 개 고양이일 확률을 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78" y="3030444"/>
            <a:ext cx="5134243" cy="2787276"/>
          </a:xfrm>
          <a:prstGeom prst="rect">
            <a:avLst/>
          </a:prstGeom>
        </p:spPr>
      </p:pic>
      <p:sp>
        <p:nvSpPr>
          <p:cNvPr id="21" name="모서리가 둥근 직사각형 20"/>
          <p:cNvSpPr/>
          <p:nvPr/>
        </p:nvSpPr>
        <p:spPr>
          <a:xfrm>
            <a:off x="6014428" y="3928783"/>
            <a:ext cx="1261049" cy="894059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 smtClean="0"/>
              <a:t>딥러닝</a:t>
            </a:r>
            <a:endParaRPr lang="en-US" altLang="ko-KR" sz="2000" b="1" dirty="0" smtClean="0"/>
          </a:p>
        </p:txBody>
      </p:sp>
      <p:sp>
        <p:nvSpPr>
          <p:cNvPr id="22" name="Redo"/>
          <p:cNvSpPr>
            <a:spLocks noChangeAspect="1"/>
          </p:cNvSpPr>
          <p:nvPr/>
        </p:nvSpPr>
        <p:spPr bwMode="auto">
          <a:xfrm rot="4676032">
            <a:off x="5555754" y="3035813"/>
            <a:ext cx="732724" cy="825468"/>
          </a:xfrm>
          <a:custGeom>
            <a:avLst/>
            <a:gdLst>
              <a:gd name="T0" fmla="*/ 347 w 511"/>
              <a:gd name="T1" fmla="*/ 0 h 581"/>
              <a:gd name="T2" fmla="*/ 338 w 511"/>
              <a:gd name="T3" fmla="*/ 23 h 581"/>
              <a:gd name="T4" fmla="*/ 460 w 511"/>
              <a:gd name="T5" fmla="*/ 145 h 581"/>
              <a:gd name="T6" fmla="*/ 253 w 511"/>
              <a:gd name="T7" fmla="*/ 145 h 581"/>
              <a:gd name="T8" fmla="*/ 62 w 511"/>
              <a:gd name="T9" fmla="*/ 205 h 581"/>
              <a:gd name="T10" fmla="*/ 0 w 511"/>
              <a:gd name="T11" fmla="*/ 359 h 581"/>
              <a:gd name="T12" fmla="*/ 55 w 511"/>
              <a:gd name="T13" fmla="*/ 566 h 581"/>
              <a:gd name="T14" fmla="*/ 78 w 511"/>
              <a:gd name="T15" fmla="*/ 552 h 581"/>
              <a:gd name="T16" fmla="*/ 26 w 511"/>
              <a:gd name="T17" fmla="*/ 359 h 581"/>
              <a:gd name="T18" fmla="*/ 80 w 511"/>
              <a:gd name="T19" fmla="*/ 225 h 581"/>
              <a:gd name="T20" fmla="*/ 253 w 511"/>
              <a:gd name="T21" fmla="*/ 172 h 581"/>
              <a:gd name="T22" fmla="*/ 460 w 511"/>
              <a:gd name="T23" fmla="*/ 172 h 581"/>
              <a:gd name="T24" fmla="*/ 338 w 511"/>
              <a:gd name="T25" fmla="*/ 294 h 581"/>
              <a:gd name="T26" fmla="*/ 356 w 511"/>
              <a:gd name="T27" fmla="*/ 313 h 581"/>
              <a:gd name="T28" fmla="*/ 511 w 511"/>
              <a:gd name="T29" fmla="*/ 159 h 581"/>
              <a:gd name="T30" fmla="*/ 356 w 511"/>
              <a:gd name="T31" fmla="*/ 4 h 581"/>
              <a:gd name="T32" fmla="*/ 347 w 511"/>
              <a:gd name="T33" fmla="*/ 0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1" h="581">
                <a:moveTo>
                  <a:pt x="347" y="0"/>
                </a:moveTo>
                <a:cubicBezTo>
                  <a:pt x="335" y="0"/>
                  <a:pt x="329" y="14"/>
                  <a:pt x="338" y="23"/>
                </a:cubicBezTo>
                <a:lnTo>
                  <a:pt x="460" y="145"/>
                </a:lnTo>
                <a:lnTo>
                  <a:pt x="253" y="145"/>
                </a:lnTo>
                <a:cubicBezTo>
                  <a:pt x="168" y="145"/>
                  <a:pt x="105" y="167"/>
                  <a:pt x="62" y="205"/>
                </a:cubicBezTo>
                <a:cubicBezTo>
                  <a:pt x="20" y="243"/>
                  <a:pt x="0" y="297"/>
                  <a:pt x="0" y="359"/>
                </a:cubicBezTo>
                <a:cubicBezTo>
                  <a:pt x="0" y="478"/>
                  <a:pt x="55" y="566"/>
                  <a:pt x="55" y="566"/>
                </a:cubicBezTo>
                <a:cubicBezTo>
                  <a:pt x="64" y="581"/>
                  <a:pt x="88" y="567"/>
                  <a:pt x="78" y="552"/>
                </a:cubicBezTo>
                <a:cubicBezTo>
                  <a:pt x="78" y="552"/>
                  <a:pt x="26" y="470"/>
                  <a:pt x="26" y="359"/>
                </a:cubicBezTo>
                <a:cubicBezTo>
                  <a:pt x="26" y="303"/>
                  <a:pt x="44" y="257"/>
                  <a:pt x="80" y="225"/>
                </a:cubicBezTo>
                <a:cubicBezTo>
                  <a:pt x="116" y="192"/>
                  <a:pt x="173" y="172"/>
                  <a:pt x="253" y="172"/>
                </a:cubicBezTo>
                <a:lnTo>
                  <a:pt x="460" y="172"/>
                </a:lnTo>
                <a:lnTo>
                  <a:pt x="338" y="294"/>
                </a:lnTo>
                <a:cubicBezTo>
                  <a:pt x="324" y="307"/>
                  <a:pt x="344" y="326"/>
                  <a:pt x="356" y="313"/>
                </a:cubicBezTo>
                <a:lnTo>
                  <a:pt x="511" y="159"/>
                </a:lnTo>
                <a:lnTo>
                  <a:pt x="356" y="4"/>
                </a:lnTo>
                <a:cubicBezTo>
                  <a:pt x="354" y="1"/>
                  <a:pt x="350" y="0"/>
                  <a:pt x="347" y="0"/>
                </a:cubicBezTo>
                <a:close/>
              </a:path>
            </a:pathLst>
          </a:cu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48145" y="30304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학습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393" y="3809027"/>
            <a:ext cx="1413028" cy="1408584"/>
          </a:xfrm>
          <a:prstGeom prst="rect">
            <a:avLst/>
          </a:prstGeom>
        </p:spPr>
      </p:pic>
      <p:sp>
        <p:nvSpPr>
          <p:cNvPr id="25" name="Arrow Right"/>
          <p:cNvSpPr>
            <a:spLocks noChangeAspect="1"/>
          </p:cNvSpPr>
          <p:nvPr/>
        </p:nvSpPr>
        <p:spPr bwMode="auto">
          <a:xfrm>
            <a:off x="9788818" y="4197967"/>
            <a:ext cx="512198" cy="355693"/>
          </a:xfrm>
          <a:custGeom>
            <a:avLst/>
            <a:gdLst>
              <a:gd name="T0" fmla="*/ 298 w 463"/>
              <a:gd name="T1" fmla="*/ 0 h 326"/>
              <a:gd name="T2" fmla="*/ 289 w 463"/>
              <a:gd name="T3" fmla="*/ 23 h 326"/>
              <a:gd name="T4" fmla="*/ 411 w 463"/>
              <a:gd name="T5" fmla="*/ 145 h 326"/>
              <a:gd name="T6" fmla="*/ 18 w 463"/>
              <a:gd name="T7" fmla="*/ 145 h 326"/>
              <a:gd name="T8" fmla="*/ 18 w 463"/>
              <a:gd name="T9" fmla="*/ 172 h 326"/>
              <a:gd name="T10" fmla="*/ 411 w 463"/>
              <a:gd name="T11" fmla="*/ 172 h 326"/>
              <a:gd name="T12" fmla="*/ 289 w 463"/>
              <a:gd name="T13" fmla="*/ 294 h 326"/>
              <a:gd name="T14" fmla="*/ 308 w 463"/>
              <a:gd name="T15" fmla="*/ 313 h 326"/>
              <a:gd name="T16" fmla="*/ 463 w 463"/>
              <a:gd name="T17" fmla="*/ 159 h 326"/>
              <a:gd name="T18" fmla="*/ 308 w 463"/>
              <a:gd name="T19" fmla="*/ 4 h 326"/>
              <a:gd name="T20" fmla="*/ 298 w 463"/>
              <a:gd name="T21" fmla="*/ 0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3" h="326">
                <a:moveTo>
                  <a:pt x="298" y="0"/>
                </a:moveTo>
                <a:cubicBezTo>
                  <a:pt x="286" y="0"/>
                  <a:pt x="280" y="14"/>
                  <a:pt x="289" y="23"/>
                </a:cubicBezTo>
                <a:lnTo>
                  <a:pt x="411" y="145"/>
                </a:lnTo>
                <a:lnTo>
                  <a:pt x="18" y="145"/>
                </a:lnTo>
                <a:cubicBezTo>
                  <a:pt x="0" y="145"/>
                  <a:pt x="0" y="172"/>
                  <a:pt x="18" y="172"/>
                </a:cubicBezTo>
                <a:lnTo>
                  <a:pt x="411" y="172"/>
                </a:lnTo>
                <a:lnTo>
                  <a:pt x="289" y="294"/>
                </a:lnTo>
                <a:cubicBezTo>
                  <a:pt x="276" y="307"/>
                  <a:pt x="295" y="326"/>
                  <a:pt x="308" y="313"/>
                </a:cubicBezTo>
                <a:lnTo>
                  <a:pt x="463" y="159"/>
                </a:lnTo>
                <a:lnTo>
                  <a:pt x="308" y="4"/>
                </a:lnTo>
                <a:cubicBezTo>
                  <a:pt x="305" y="1"/>
                  <a:pt x="302" y="0"/>
                  <a:pt x="298" y="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Arrow Right"/>
          <p:cNvSpPr>
            <a:spLocks noChangeAspect="1"/>
          </p:cNvSpPr>
          <p:nvPr/>
        </p:nvSpPr>
        <p:spPr bwMode="auto">
          <a:xfrm>
            <a:off x="7424997" y="4102385"/>
            <a:ext cx="512198" cy="355693"/>
          </a:xfrm>
          <a:custGeom>
            <a:avLst/>
            <a:gdLst>
              <a:gd name="T0" fmla="*/ 298 w 463"/>
              <a:gd name="T1" fmla="*/ 0 h 326"/>
              <a:gd name="T2" fmla="*/ 289 w 463"/>
              <a:gd name="T3" fmla="*/ 23 h 326"/>
              <a:gd name="T4" fmla="*/ 411 w 463"/>
              <a:gd name="T5" fmla="*/ 145 h 326"/>
              <a:gd name="T6" fmla="*/ 18 w 463"/>
              <a:gd name="T7" fmla="*/ 145 h 326"/>
              <a:gd name="T8" fmla="*/ 18 w 463"/>
              <a:gd name="T9" fmla="*/ 172 h 326"/>
              <a:gd name="T10" fmla="*/ 411 w 463"/>
              <a:gd name="T11" fmla="*/ 172 h 326"/>
              <a:gd name="T12" fmla="*/ 289 w 463"/>
              <a:gd name="T13" fmla="*/ 294 h 326"/>
              <a:gd name="T14" fmla="*/ 308 w 463"/>
              <a:gd name="T15" fmla="*/ 313 h 326"/>
              <a:gd name="T16" fmla="*/ 463 w 463"/>
              <a:gd name="T17" fmla="*/ 159 h 326"/>
              <a:gd name="T18" fmla="*/ 308 w 463"/>
              <a:gd name="T19" fmla="*/ 4 h 326"/>
              <a:gd name="T20" fmla="*/ 298 w 463"/>
              <a:gd name="T21" fmla="*/ 0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3" h="326">
                <a:moveTo>
                  <a:pt x="298" y="0"/>
                </a:moveTo>
                <a:cubicBezTo>
                  <a:pt x="286" y="0"/>
                  <a:pt x="280" y="14"/>
                  <a:pt x="289" y="23"/>
                </a:cubicBezTo>
                <a:lnTo>
                  <a:pt x="411" y="145"/>
                </a:lnTo>
                <a:lnTo>
                  <a:pt x="18" y="145"/>
                </a:lnTo>
                <a:cubicBezTo>
                  <a:pt x="0" y="145"/>
                  <a:pt x="0" y="172"/>
                  <a:pt x="18" y="172"/>
                </a:cubicBezTo>
                <a:lnTo>
                  <a:pt x="411" y="172"/>
                </a:lnTo>
                <a:lnTo>
                  <a:pt x="289" y="294"/>
                </a:lnTo>
                <a:cubicBezTo>
                  <a:pt x="276" y="307"/>
                  <a:pt x="295" y="326"/>
                  <a:pt x="308" y="313"/>
                </a:cubicBezTo>
                <a:lnTo>
                  <a:pt x="463" y="159"/>
                </a:lnTo>
                <a:lnTo>
                  <a:pt x="308" y="4"/>
                </a:lnTo>
                <a:cubicBezTo>
                  <a:pt x="305" y="1"/>
                  <a:pt x="302" y="0"/>
                  <a:pt x="298" y="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Question"/>
          <p:cNvSpPr>
            <a:spLocks noChangeAspect="1" noEditPoints="1"/>
          </p:cNvSpPr>
          <p:nvPr/>
        </p:nvSpPr>
        <p:spPr bwMode="auto">
          <a:xfrm>
            <a:off x="10738423" y="3940745"/>
            <a:ext cx="1034666" cy="1034666"/>
          </a:xfrm>
          <a:custGeom>
            <a:avLst/>
            <a:gdLst>
              <a:gd name="T0" fmla="*/ 333 w 667"/>
              <a:gd name="T1" fmla="*/ 0 h 666"/>
              <a:gd name="T2" fmla="*/ 0 w 667"/>
              <a:gd name="T3" fmla="*/ 333 h 666"/>
              <a:gd name="T4" fmla="*/ 333 w 667"/>
              <a:gd name="T5" fmla="*/ 666 h 666"/>
              <a:gd name="T6" fmla="*/ 667 w 667"/>
              <a:gd name="T7" fmla="*/ 333 h 666"/>
              <a:gd name="T8" fmla="*/ 333 w 667"/>
              <a:gd name="T9" fmla="*/ 0 h 666"/>
              <a:gd name="T10" fmla="*/ 333 w 667"/>
              <a:gd name="T11" fmla="*/ 26 h 666"/>
              <a:gd name="T12" fmla="*/ 640 w 667"/>
              <a:gd name="T13" fmla="*/ 333 h 666"/>
              <a:gd name="T14" fmla="*/ 333 w 667"/>
              <a:gd name="T15" fmla="*/ 640 h 666"/>
              <a:gd name="T16" fmla="*/ 27 w 667"/>
              <a:gd name="T17" fmla="*/ 333 h 666"/>
              <a:gd name="T18" fmla="*/ 333 w 667"/>
              <a:gd name="T19" fmla="*/ 26 h 666"/>
              <a:gd name="T20" fmla="*/ 337 w 667"/>
              <a:gd name="T21" fmla="*/ 166 h 666"/>
              <a:gd name="T22" fmla="*/ 247 w 667"/>
              <a:gd name="T23" fmla="*/ 242 h 666"/>
              <a:gd name="T24" fmla="*/ 251 w 667"/>
              <a:gd name="T25" fmla="*/ 248 h 666"/>
              <a:gd name="T26" fmla="*/ 281 w 667"/>
              <a:gd name="T27" fmla="*/ 253 h 666"/>
              <a:gd name="T28" fmla="*/ 287 w 667"/>
              <a:gd name="T29" fmla="*/ 249 h 666"/>
              <a:gd name="T30" fmla="*/ 336 w 667"/>
              <a:gd name="T31" fmla="*/ 204 h 666"/>
              <a:gd name="T32" fmla="*/ 383 w 667"/>
              <a:gd name="T33" fmla="*/ 248 h 666"/>
              <a:gd name="T34" fmla="*/ 360 w 667"/>
              <a:gd name="T35" fmla="*/ 298 h 666"/>
              <a:gd name="T36" fmla="*/ 328 w 667"/>
              <a:gd name="T37" fmla="*/ 342 h 666"/>
              <a:gd name="T38" fmla="*/ 314 w 667"/>
              <a:gd name="T39" fmla="*/ 385 h 666"/>
              <a:gd name="T40" fmla="*/ 314 w 667"/>
              <a:gd name="T41" fmla="*/ 405 h 666"/>
              <a:gd name="T42" fmla="*/ 319 w 667"/>
              <a:gd name="T43" fmla="*/ 410 h 666"/>
              <a:gd name="T44" fmla="*/ 350 w 667"/>
              <a:gd name="T45" fmla="*/ 410 h 666"/>
              <a:gd name="T46" fmla="*/ 355 w 667"/>
              <a:gd name="T47" fmla="*/ 405 h 666"/>
              <a:gd name="T48" fmla="*/ 355 w 667"/>
              <a:gd name="T49" fmla="*/ 390 h 666"/>
              <a:gd name="T50" fmla="*/ 367 w 667"/>
              <a:gd name="T51" fmla="*/ 354 h 666"/>
              <a:gd name="T52" fmla="*/ 399 w 667"/>
              <a:gd name="T53" fmla="*/ 310 h 666"/>
              <a:gd name="T54" fmla="*/ 424 w 667"/>
              <a:gd name="T55" fmla="*/ 248 h 666"/>
              <a:gd name="T56" fmla="*/ 337 w 667"/>
              <a:gd name="T57" fmla="*/ 166 h 666"/>
              <a:gd name="T58" fmla="*/ 316 w 667"/>
              <a:gd name="T59" fmla="*/ 446 h 666"/>
              <a:gd name="T60" fmla="*/ 311 w 667"/>
              <a:gd name="T61" fmla="*/ 451 h 666"/>
              <a:gd name="T62" fmla="*/ 311 w 667"/>
              <a:gd name="T63" fmla="*/ 492 h 666"/>
              <a:gd name="T64" fmla="*/ 316 w 667"/>
              <a:gd name="T65" fmla="*/ 497 h 666"/>
              <a:gd name="T66" fmla="*/ 353 w 667"/>
              <a:gd name="T67" fmla="*/ 497 h 666"/>
              <a:gd name="T68" fmla="*/ 357 w 667"/>
              <a:gd name="T69" fmla="*/ 492 h 666"/>
              <a:gd name="T70" fmla="*/ 357 w 667"/>
              <a:gd name="T71" fmla="*/ 451 h 666"/>
              <a:gd name="T72" fmla="*/ 353 w 667"/>
              <a:gd name="T73" fmla="*/ 446 h 666"/>
              <a:gd name="T74" fmla="*/ 316 w 667"/>
              <a:gd name="T75" fmla="*/ 44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7" h="666">
                <a:moveTo>
                  <a:pt x="333" y="0"/>
                </a:moveTo>
                <a:cubicBezTo>
                  <a:pt x="149" y="0"/>
                  <a:pt x="0" y="149"/>
                  <a:pt x="0" y="333"/>
                </a:cubicBezTo>
                <a:cubicBezTo>
                  <a:pt x="0" y="517"/>
                  <a:pt x="149" y="666"/>
                  <a:pt x="333" y="666"/>
                </a:cubicBezTo>
                <a:cubicBezTo>
                  <a:pt x="517" y="666"/>
                  <a:pt x="667" y="517"/>
                  <a:pt x="667" y="333"/>
                </a:cubicBezTo>
                <a:cubicBezTo>
                  <a:pt x="667" y="149"/>
                  <a:pt x="517" y="0"/>
                  <a:pt x="333" y="0"/>
                </a:cubicBezTo>
                <a:close/>
                <a:moveTo>
                  <a:pt x="333" y="26"/>
                </a:moveTo>
                <a:cubicBezTo>
                  <a:pt x="503" y="26"/>
                  <a:pt x="640" y="163"/>
                  <a:pt x="640" y="333"/>
                </a:cubicBezTo>
                <a:cubicBezTo>
                  <a:pt x="640" y="502"/>
                  <a:pt x="503" y="640"/>
                  <a:pt x="333" y="640"/>
                </a:cubicBezTo>
                <a:cubicBezTo>
                  <a:pt x="164" y="640"/>
                  <a:pt x="27" y="502"/>
                  <a:pt x="27" y="333"/>
                </a:cubicBezTo>
                <a:cubicBezTo>
                  <a:pt x="27" y="163"/>
                  <a:pt x="164" y="26"/>
                  <a:pt x="333" y="26"/>
                </a:cubicBezTo>
                <a:close/>
                <a:moveTo>
                  <a:pt x="337" y="166"/>
                </a:moveTo>
                <a:cubicBezTo>
                  <a:pt x="288" y="166"/>
                  <a:pt x="255" y="196"/>
                  <a:pt x="247" y="242"/>
                </a:cubicBezTo>
                <a:cubicBezTo>
                  <a:pt x="247" y="245"/>
                  <a:pt x="248" y="247"/>
                  <a:pt x="251" y="248"/>
                </a:cubicBezTo>
                <a:lnTo>
                  <a:pt x="281" y="253"/>
                </a:lnTo>
                <a:cubicBezTo>
                  <a:pt x="284" y="253"/>
                  <a:pt x="286" y="252"/>
                  <a:pt x="287" y="249"/>
                </a:cubicBezTo>
                <a:cubicBezTo>
                  <a:pt x="292" y="220"/>
                  <a:pt x="310" y="204"/>
                  <a:pt x="336" y="204"/>
                </a:cubicBezTo>
                <a:cubicBezTo>
                  <a:pt x="364" y="204"/>
                  <a:pt x="383" y="221"/>
                  <a:pt x="383" y="248"/>
                </a:cubicBezTo>
                <a:cubicBezTo>
                  <a:pt x="383" y="264"/>
                  <a:pt x="377" y="275"/>
                  <a:pt x="360" y="298"/>
                </a:cubicBezTo>
                <a:lnTo>
                  <a:pt x="328" y="342"/>
                </a:lnTo>
                <a:cubicBezTo>
                  <a:pt x="318" y="356"/>
                  <a:pt x="314" y="366"/>
                  <a:pt x="314" y="385"/>
                </a:cubicBezTo>
                <a:lnTo>
                  <a:pt x="314" y="405"/>
                </a:lnTo>
                <a:cubicBezTo>
                  <a:pt x="314" y="408"/>
                  <a:pt x="316" y="410"/>
                  <a:pt x="319" y="410"/>
                </a:cubicBezTo>
                <a:lnTo>
                  <a:pt x="350" y="410"/>
                </a:lnTo>
                <a:cubicBezTo>
                  <a:pt x="353" y="410"/>
                  <a:pt x="355" y="408"/>
                  <a:pt x="355" y="405"/>
                </a:cubicBezTo>
                <a:lnTo>
                  <a:pt x="355" y="390"/>
                </a:lnTo>
                <a:cubicBezTo>
                  <a:pt x="355" y="373"/>
                  <a:pt x="358" y="367"/>
                  <a:pt x="367" y="354"/>
                </a:cubicBezTo>
                <a:lnTo>
                  <a:pt x="399" y="310"/>
                </a:lnTo>
                <a:cubicBezTo>
                  <a:pt x="416" y="287"/>
                  <a:pt x="424" y="271"/>
                  <a:pt x="424" y="248"/>
                </a:cubicBezTo>
                <a:cubicBezTo>
                  <a:pt x="424" y="200"/>
                  <a:pt x="389" y="166"/>
                  <a:pt x="337" y="166"/>
                </a:cubicBezTo>
                <a:close/>
                <a:moveTo>
                  <a:pt x="316" y="446"/>
                </a:moveTo>
                <a:cubicBezTo>
                  <a:pt x="313" y="446"/>
                  <a:pt x="311" y="448"/>
                  <a:pt x="311" y="451"/>
                </a:cubicBezTo>
                <a:lnTo>
                  <a:pt x="311" y="492"/>
                </a:lnTo>
                <a:cubicBezTo>
                  <a:pt x="311" y="495"/>
                  <a:pt x="313" y="497"/>
                  <a:pt x="316" y="497"/>
                </a:cubicBezTo>
                <a:lnTo>
                  <a:pt x="353" y="497"/>
                </a:lnTo>
                <a:cubicBezTo>
                  <a:pt x="355" y="497"/>
                  <a:pt x="357" y="495"/>
                  <a:pt x="357" y="492"/>
                </a:cubicBezTo>
                <a:lnTo>
                  <a:pt x="357" y="451"/>
                </a:lnTo>
                <a:cubicBezTo>
                  <a:pt x="357" y="448"/>
                  <a:pt x="355" y="446"/>
                  <a:pt x="353" y="446"/>
                </a:cubicBezTo>
                <a:lnTo>
                  <a:pt x="316" y="4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14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5110" y="382555"/>
            <a:ext cx="3175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2.4 </a:t>
            </a:r>
            <a:r>
              <a:rPr lang="ko-KR" altLang="en-US" sz="3200" b="1" dirty="0" err="1" smtClean="0"/>
              <a:t>딥러닝</a:t>
            </a:r>
            <a:r>
              <a:rPr lang="ko-KR" altLang="en-US" sz="3200" b="1" dirty="0" smtClean="0"/>
              <a:t> </a:t>
            </a:r>
            <a:r>
              <a:rPr lang="en-US" altLang="ko-KR" sz="3200" dirty="0" smtClean="0"/>
              <a:t>CNN</a:t>
            </a:r>
            <a:endParaRPr lang="ko-KR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51429" y="5526677"/>
            <a:ext cx="5817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hlinkClick r:id="rId2"/>
              </a:rPr>
              <a:t>https://cs231n.github.io/assets/conv-demo/index.html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3846" y="1526241"/>
            <a:ext cx="5663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Down sampling</a:t>
            </a:r>
            <a:r>
              <a:rPr lang="ko-KR" altLang="en-US" dirty="0" smtClean="0"/>
              <a:t>을 통해 </a:t>
            </a:r>
            <a:r>
              <a:rPr lang="ko-KR" altLang="en-US" dirty="0" err="1" smtClean="0"/>
              <a:t>계산량을</a:t>
            </a:r>
            <a:r>
              <a:rPr lang="ko-KR" altLang="en-US" dirty="0" smtClean="0"/>
              <a:t> 줄이고 특성을 강화</a:t>
            </a:r>
          </a:p>
          <a:p>
            <a:r>
              <a:rPr lang="en-US" altLang="ko-KR" dirty="0" smtClean="0"/>
              <a:t>[32x32x12]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입력받았다면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[16x16x12]</a:t>
            </a:r>
            <a:r>
              <a:rPr lang="ko-KR" altLang="en-US" dirty="0" smtClean="0"/>
              <a:t>를 출력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899" y="2598475"/>
            <a:ext cx="5334677" cy="24544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63846" y="1126131"/>
            <a:ext cx="1784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Pooling layer</a:t>
            </a:r>
          </a:p>
        </p:txBody>
      </p:sp>
    </p:spTree>
    <p:extLst>
      <p:ext uri="{BB962C8B-B14F-4D97-AF65-F5344CB8AC3E}">
        <p14:creationId xmlns:p14="http://schemas.microsoft.com/office/powerpoint/2010/main" val="346037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83" y="1754842"/>
            <a:ext cx="93057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00" dirty="0" smtClean="0"/>
              <a:t>감사합니다</a:t>
            </a:r>
            <a:r>
              <a:rPr lang="en-US" altLang="ko-KR" sz="9600" dirty="0"/>
              <a:t> </a:t>
            </a:r>
            <a:r>
              <a:rPr lang="en-US" altLang="ko-KR" sz="9600" dirty="0" smtClean="0"/>
              <a:t>^^;;;</a:t>
            </a:r>
            <a:endParaRPr lang="ko-KR" altLang="en-US" sz="9600" dirty="0"/>
          </a:p>
        </p:txBody>
      </p:sp>
      <p:sp>
        <p:nvSpPr>
          <p:cNvPr id="8" name="TextBox 7"/>
          <p:cNvSpPr txBox="1"/>
          <p:nvPr/>
        </p:nvSpPr>
        <p:spPr>
          <a:xfrm>
            <a:off x="3937749" y="3749489"/>
            <a:ext cx="29546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/>
              <a:t>Q&amp;A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66696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5110" y="382555"/>
            <a:ext cx="2459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1. </a:t>
            </a:r>
            <a:r>
              <a:rPr lang="ko-KR" altLang="en-US" sz="3200" b="1" dirty="0" smtClean="0"/>
              <a:t>강의 목적</a:t>
            </a:r>
            <a:endParaRPr lang="ko-KR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07706" y="1464862"/>
            <a:ext cx="9134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- </a:t>
            </a:r>
            <a:r>
              <a:rPr lang="ko-KR" altLang="en-US" sz="2400" dirty="0" smtClean="0"/>
              <a:t>인공지능</a:t>
            </a:r>
            <a:r>
              <a:rPr lang="en-US" altLang="ko-KR" sz="2400" dirty="0" smtClean="0"/>
              <a:t>(AI)</a:t>
            </a:r>
            <a:r>
              <a:rPr lang="ko-KR" altLang="en-US" sz="2400" dirty="0" smtClean="0"/>
              <a:t>의 코드를 이해하고 동작원리와 결과를 확인합니다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007706" y="2213373"/>
            <a:ext cx="107420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 smtClean="0"/>
              <a:t>실습을 통해 알게 된 것과 유사한 방법으로 내 주변에 </a:t>
            </a:r>
            <a:r>
              <a:rPr lang="en-US" altLang="ko-KR" sz="2400" dirty="0" smtClean="0"/>
              <a:t>AI</a:t>
            </a:r>
            <a:r>
              <a:rPr lang="ko-KR" altLang="en-US" sz="2400" dirty="0"/>
              <a:t>를</a:t>
            </a:r>
            <a:r>
              <a:rPr lang="ko-KR" altLang="en-US" sz="2400" dirty="0" smtClean="0"/>
              <a:t> 적용할 것들이 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</a:t>
            </a:r>
            <a:r>
              <a:rPr lang="ko-KR" altLang="en-US" sz="2400" dirty="0" smtClean="0"/>
              <a:t>있는지 생각해 봅니다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636" y="3331216"/>
            <a:ext cx="5204563" cy="331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5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5110" y="382555"/>
            <a:ext cx="2459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2</a:t>
            </a:r>
            <a:r>
              <a:rPr lang="en-US" altLang="ko-KR" sz="3200" b="1" dirty="0" smtClean="0"/>
              <a:t>. </a:t>
            </a:r>
            <a:r>
              <a:rPr lang="ko-KR" altLang="en-US" sz="3200" b="1" dirty="0" smtClean="0"/>
              <a:t>강의 내용</a:t>
            </a:r>
            <a:endParaRPr lang="ko-KR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58212" y="1716827"/>
            <a:ext cx="2023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- </a:t>
            </a:r>
            <a:r>
              <a:rPr lang="ko-KR" altLang="en-US" sz="2800" b="1" dirty="0" smtClean="0"/>
              <a:t>코딩 기초</a:t>
            </a:r>
            <a:endParaRPr lang="ko-KR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58212" y="2699108"/>
            <a:ext cx="3119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800" b="1" dirty="0" err="1" smtClean="0"/>
              <a:t>머신러닝</a:t>
            </a:r>
            <a:r>
              <a:rPr lang="ko-KR" altLang="en-US" sz="2800" b="1" dirty="0"/>
              <a:t> </a:t>
            </a:r>
            <a:r>
              <a:rPr lang="en-US" altLang="ko-KR" sz="2800" b="1" dirty="0" smtClean="0"/>
              <a:t>BASIC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58211" y="3635223"/>
            <a:ext cx="2452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800" b="1" dirty="0" smtClean="0"/>
              <a:t>텍스트 분석</a:t>
            </a:r>
            <a:endParaRPr lang="ko-KR" alt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58211" y="4674030"/>
            <a:ext cx="2760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800" b="1" dirty="0" err="1" smtClean="0"/>
              <a:t>딥러닝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BASIC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7509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5110" y="382555"/>
            <a:ext cx="26965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2.1 </a:t>
            </a:r>
            <a:r>
              <a:rPr lang="ko-KR" altLang="en-US" sz="3200" b="1" dirty="0" smtClean="0"/>
              <a:t>코딩 기초</a:t>
            </a:r>
            <a:endParaRPr lang="ko-KR" alt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492898" y="1679510"/>
            <a:ext cx="3743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1) </a:t>
            </a:r>
            <a:r>
              <a:rPr lang="ko-KR" altLang="en-US" sz="2800" dirty="0" smtClean="0"/>
              <a:t>산수에서 계산 방향</a:t>
            </a:r>
            <a:endParaRPr lang="ko-KR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767446" y="2391690"/>
            <a:ext cx="24737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2 + 3 = 5</a:t>
            </a:r>
            <a:endParaRPr lang="ko-KR" altLang="en-US" sz="400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871026" y="3288536"/>
            <a:ext cx="2319591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92898" y="3855020"/>
            <a:ext cx="3743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2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코딩에서 계산 방향</a:t>
            </a:r>
            <a:endParaRPr lang="ko-KR" alt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2767446" y="4567200"/>
            <a:ext cx="24737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5 = 2 + 3</a:t>
            </a:r>
            <a:endParaRPr lang="ko-KR" altLang="en-US" sz="4000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2871026" y="5464046"/>
            <a:ext cx="2230946" cy="50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37416" y="4575616"/>
            <a:ext cx="2505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Y = X + 3</a:t>
            </a:r>
            <a:endParaRPr lang="ko-KR" altLang="en-US" sz="4000" dirty="0"/>
          </a:p>
        </p:txBody>
      </p:sp>
      <p:sp>
        <p:nvSpPr>
          <p:cNvPr id="23" name="Speech Bubble"/>
          <p:cNvSpPr>
            <a:spLocks noChangeAspect="1" noEditPoints="1"/>
          </p:cNvSpPr>
          <p:nvPr/>
        </p:nvSpPr>
        <p:spPr bwMode="auto">
          <a:xfrm rot="20582286">
            <a:off x="6567303" y="3125289"/>
            <a:ext cx="2698072" cy="1328302"/>
          </a:xfrm>
          <a:custGeom>
            <a:avLst/>
            <a:gdLst>
              <a:gd name="T0" fmla="*/ 305 w 611"/>
              <a:gd name="T1" fmla="*/ 0 h 587"/>
              <a:gd name="T2" fmla="*/ 0 w 611"/>
              <a:gd name="T3" fmla="*/ 265 h 587"/>
              <a:gd name="T4" fmla="*/ 119 w 611"/>
              <a:gd name="T5" fmla="*/ 475 h 587"/>
              <a:gd name="T6" fmla="*/ 68 w 611"/>
              <a:gd name="T7" fmla="*/ 584 h 587"/>
              <a:gd name="T8" fmla="*/ 229 w 611"/>
              <a:gd name="T9" fmla="*/ 522 h 587"/>
              <a:gd name="T10" fmla="*/ 305 w 611"/>
              <a:gd name="T11" fmla="*/ 531 h 587"/>
              <a:gd name="T12" fmla="*/ 611 w 611"/>
              <a:gd name="T13" fmla="*/ 265 h 587"/>
              <a:gd name="T14" fmla="*/ 305 w 611"/>
              <a:gd name="T15" fmla="*/ 0 h 587"/>
              <a:gd name="T16" fmla="*/ 305 w 611"/>
              <a:gd name="T17" fmla="*/ 24 h 587"/>
              <a:gd name="T18" fmla="*/ 586 w 611"/>
              <a:gd name="T19" fmla="*/ 265 h 587"/>
              <a:gd name="T20" fmla="*/ 305 w 611"/>
              <a:gd name="T21" fmla="*/ 506 h 587"/>
              <a:gd name="T22" fmla="*/ 221 w 611"/>
              <a:gd name="T23" fmla="*/ 495 h 587"/>
              <a:gd name="T24" fmla="*/ 116 w 611"/>
              <a:gd name="T25" fmla="*/ 555 h 587"/>
              <a:gd name="T26" fmla="*/ 139 w 611"/>
              <a:gd name="T27" fmla="*/ 503 h 587"/>
              <a:gd name="T28" fmla="*/ 144 w 611"/>
              <a:gd name="T29" fmla="*/ 463 h 587"/>
              <a:gd name="T30" fmla="*/ 24 w 611"/>
              <a:gd name="T31" fmla="*/ 265 h 587"/>
              <a:gd name="T32" fmla="*/ 305 w 611"/>
              <a:gd name="T33" fmla="*/ 24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11" h="587">
                <a:moveTo>
                  <a:pt x="305" y="0"/>
                </a:moveTo>
                <a:cubicBezTo>
                  <a:pt x="137" y="0"/>
                  <a:pt x="0" y="118"/>
                  <a:pt x="0" y="265"/>
                </a:cubicBezTo>
                <a:cubicBezTo>
                  <a:pt x="0" y="351"/>
                  <a:pt x="47" y="426"/>
                  <a:pt x="119" y="475"/>
                </a:cubicBezTo>
                <a:cubicBezTo>
                  <a:pt x="117" y="518"/>
                  <a:pt x="88" y="557"/>
                  <a:pt x="68" y="584"/>
                </a:cubicBezTo>
                <a:cubicBezTo>
                  <a:pt x="128" y="587"/>
                  <a:pt x="189" y="568"/>
                  <a:pt x="229" y="522"/>
                </a:cubicBezTo>
                <a:cubicBezTo>
                  <a:pt x="254" y="527"/>
                  <a:pt x="279" y="531"/>
                  <a:pt x="305" y="531"/>
                </a:cubicBezTo>
                <a:cubicBezTo>
                  <a:pt x="473" y="531"/>
                  <a:pt x="611" y="413"/>
                  <a:pt x="611" y="265"/>
                </a:cubicBezTo>
                <a:cubicBezTo>
                  <a:pt x="611" y="118"/>
                  <a:pt x="473" y="0"/>
                  <a:pt x="305" y="0"/>
                </a:cubicBezTo>
                <a:close/>
                <a:moveTo>
                  <a:pt x="305" y="24"/>
                </a:moveTo>
                <a:cubicBezTo>
                  <a:pt x="462" y="24"/>
                  <a:pt x="586" y="133"/>
                  <a:pt x="586" y="265"/>
                </a:cubicBezTo>
                <a:cubicBezTo>
                  <a:pt x="586" y="397"/>
                  <a:pt x="462" y="506"/>
                  <a:pt x="305" y="506"/>
                </a:cubicBezTo>
                <a:cubicBezTo>
                  <a:pt x="274" y="505"/>
                  <a:pt x="248" y="502"/>
                  <a:pt x="221" y="495"/>
                </a:cubicBezTo>
                <a:cubicBezTo>
                  <a:pt x="184" y="538"/>
                  <a:pt x="153" y="548"/>
                  <a:pt x="116" y="555"/>
                </a:cubicBezTo>
                <a:cubicBezTo>
                  <a:pt x="127" y="535"/>
                  <a:pt x="135" y="517"/>
                  <a:pt x="139" y="503"/>
                </a:cubicBezTo>
                <a:cubicBezTo>
                  <a:pt x="143" y="490"/>
                  <a:pt x="144" y="476"/>
                  <a:pt x="144" y="463"/>
                </a:cubicBezTo>
                <a:cubicBezTo>
                  <a:pt x="69" y="408"/>
                  <a:pt x="26" y="337"/>
                  <a:pt x="24" y="265"/>
                </a:cubicBezTo>
                <a:cubicBezTo>
                  <a:pt x="24" y="133"/>
                  <a:pt x="149" y="24"/>
                  <a:pt x="305" y="2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1127" y="3402105"/>
            <a:ext cx="1550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X + 3</a:t>
            </a:r>
            <a:r>
              <a:rPr lang="ko-KR" altLang="en-US" b="1" dirty="0" smtClean="0">
                <a:solidFill>
                  <a:srgbClr val="0070C0"/>
                </a:solidFill>
              </a:rPr>
              <a:t>을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r>
              <a:rPr lang="en-US" altLang="ko-KR" b="1" dirty="0" smtClean="0">
                <a:solidFill>
                  <a:srgbClr val="0070C0"/>
                </a:solidFill>
              </a:rPr>
              <a:t>Y</a:t>
            </a:r>
            <a:r>
              <a:rPr lang="ko-KR" altLang="en-US" b="1" dirty="0" smtClean="0">
                <a:solidFill>
                  <a:srgbClr val="0070C0"/>
                </a:solidFill>
              </a:rPr>
              <a:t>에 저장한다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53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5110" y="382555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2.2 </a:t>
            </a:r>
            <a:r>
              <a:rPr lang="ko-KR" altLang="en-US" sz="3200" b="1" dirty="0" err="1" smtClean="0"/>
              <a:t>머신러닝</a:t>
            </a:r>
            <a:r>
              <a:rPr lang="ko-KR" altLang="en-US" sz="3200" b="1" dirty="0" smtClean="0"/>
              <a:t> </a:t>
            </a:r>
            <a:r>
              <a:rPr lang="en-US" altLang="ko-KR" sz="3200" b="1" dirty="0" smtClean="0"/>
              <a:t>BASIC : </a:t>
            </a:r>
            <a:r>
              <a:rPr lang="ko-KR" altLang="en-US" sz="2800" b="1" dirty="0" smtClean="0"/>
              <a:t>분류분석</a:t>
            </a:r>
            <a:endParaRPr lang="ko-KR" alt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617076" y="2003866"/>
            <a:ext cx="36647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/>
              <a:t>Y = X + 3</a:t>
            </a:r>
            <a:endParaRPr lang="ko-KR" altLang="en-US" sz="6000" dirty="0"/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3260119" y="3019529"/>
            <a:ext cx="356957" cy="64796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63040" y="3852163"/>
            <a:ext cx="2775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예측</a:t>
            </a:r>
            <a:r>
              <a:rPr lang="en-US" altLang="ko-KR" sz="2400" dirty="0" smtClean="0"/>
              <a:t>(predict)</a:t>
            </a:r>
            <a:r>
              <a:rPr lang="ko-KR" altLang="en-US" sz="2400" dirty="0" smtClean="0"/>
              <a:t>해서 </a:t>
            </a:r>
            <a:endParaRPr lang="en-US" altLang="ko-KR" sz="2400" dirty="0" smtClean="0"/>
          </a:p>
          <a:p>
            <a:r>
              <a:rPr lang="ko-KR" altLang="en-US" sz="2400" dirty="0" smtClean="0"/>
              <a:t>알고 싶은 값</a:t>
            </a:r>
            <a:endParaRPr lang="ko-KR" altLang="en-US" sz="2400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5636705" y="2987012"/>
            <a:ext cx="465201" cy="85600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99108" y="4058240"/>
            <a:ext cx="3589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예측을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위해 제공하는 값</a:t>
            </a:r>
            <a:endParaRPr lang="ko-KR" alt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787872" y="486782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7030A0"/>
                </a:solidFill>
              </a:rPr>
              <a:t>종속변수</a:t>
            </a:r>
            <a:endParaRPr lang="ko-KR" altLang="en-US" sz="3200" b="1" dirty="0">
              <a:solidFill>
                <a:srgbClr val="7030A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80760" y="486782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7030A0"/>
                </a:solidFill>
              </a:rPr>
              <a:t>독립변수</a:t>
            </a:r>
            <a:endParaRPr lang="ko-KR" altLang="en-US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76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5110" y="382555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2.2 </a:t>
            </a:r>
            <a:r>
              <a:rPr lang="ko-KR" altLang="en-US" sz="3200" b="1" dirty="0" err="1" smtClean="0"/>
              <a:t>머신러닝</a:t>
            </a:r>
            <a:r>
              <a:rPr lang="ko-KR" altLang="en-US" sz="3200" b="1" dirty="0" smtClean="0"/>
              <a:t> </a:t>
            </a:r>
            <a:r>
              <a:rPr lang="en-US" altLang="ko-KR" sz="3200" b="1" dirty="0" smtClean="0"/>
              <a:t>BASIC : </a:t>
            </a:r>
            <a:r>
              <a:rPr lang="ko-KR" altLang="en-US" sz="2800" b="1" dirty="0" smtClean="0"/>
              <a:t>분류분석</a:t>
            </a:r>
            <a:endParaRPr lang="ko-KR" altLang="en-US" sz="28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165" y="1333657"/>
            <a:ext cx="7654636" cy="22946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468" y="4197432"/>
            <a:ext cx="7611341" cy="22686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51429" y="112282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학습용 데이터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68505" y="4030659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예측을 </a:t>
            </a:r>
            <a:r>
              <a:rPr lang="ko-KR" altLang="en-US" b="1" dirty="0" smtClean="0">
                <a:solidFill>
                  <a:srgbClr val="FF0000"/>
                </a:solidFill>
              </a:rPr>
              <a:t>적용할 새로운 데이터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0542494" y="3485591"/>
            <a:ext cx="1284194" cy="91440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예측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알고리즘</a:t>
            </a:r>
            <a:endParaRPr lang="ko-KR" altLang="en-US" b="1" dirty="0"/>
          </a:p>
        </p:txBody>
      </p:sp>
      <p:sp>
        <p:nvSpPr>
          <p:cNvPr id="17" name="Arrow Left (3)"/>
          <p:cNvSpPr>
            <a:spLocks noChangeAspect="1" noEditPoints="1"/>
          </p:cNvSpPr>
          <p:nvPr/>
        </p:nvSpPr>
        <p:spPr bwMode="auto">
          <a:xfrm rot="15064097">
            <a:off x="10036896" y="2462881"/>
            <a:ext cx="900486" cy="739998"/>
          </a:xfrm>
          <a:custGeom>
            <a:avLst/>
            <a:gdLst>
              <a:gd name="T0" fmla="*/ 636 w 662"/>
              <a:gd name="T1" fmla="*/ 0 h 540"/>
              <a:gd name="T2" fmla="*/ 585 w 662"/>
              <a:gd name="T3" fmla="*/ 120 h 540"/>
              <a:gd name="T4" fmla="*/ 289 w 662"/>
              <a:gd name="T5" fmla="*/ 240 h 540"/>
              <a:gd name="T6" fmla="*/ 289 w 662"/>
              <a:gd name="T7" fmla="*/ 102 h 540"/>
              <a:gd name="T8" fmla="*/ 0 w 662"/>
              <a:gd name="T9" fmla="*/ 321 h 540"/>
              <a:gd name="T10" fmla="*/ 289 w 662"/>
              <a:gd name="T11" fmla="*/ 540 h 540"/>
              <a:gd name="T12" fmla="*/ 289 w 662"/>
              <a:gd name="T13" fmla="*/ 400 h 540"/>
              <a:gd name="T14" fmla="*/ 619 w 662"/>
              <a:gd name="T15" fmla="*/ 200 h 540"/>
              <a:gd name="T16" fmla="*/ 662 w 662"/>
              <a:gd name="T17" fmla="*/ 1 h 540"/>
              <a:gd name="T18" fmla="*/ 636 w 662"/>
              <a:gd name="T19" fmla="*/ 0 h 540"/>
              <a:gd name="T20" fmla="*/ 622 w 662"/>
              <a:gd name="T21" fmla="*/ 111 h 540"/>
              <a:gd name="T22" fmla="*/ 595 w 662"/>
              <a:gd name="T23" fmla="*/ 189 h 540"/>
              <a:gd name="T24" fmla="*/ 276 w 662"/>
              <a:gd name="T25" fmla="*/ 375 h 540"/>
              <a:gd name="T26" fmla="*/ 262 w 662"/>
              <a:gd name="T27" fmla="*/ 375 h 540"/>
              <a:gd name="T28" fmla="*/ 262 w 662"/>
              <a:gd name="T29" fmla="*/ 486 h 540"/>
              <a:gd name="T30" fmla="*/ 44 w 662"/>
              <a:gd name="T31" fmla="*/ 321 h 540"/>
              <a:gd name="T32" fmla="*/ 262 w 662"/>
              <a:gd name="T33" fmla="*/ 156 h 540"/>
              <a:gd name="T34" fmla="*/ 262 w 662"/>
              <a:gd name="T35" fmla="*/ 268 h 540"/>
              <a:gd name="T36" fmla="*/ 276 w 662"/>
              <a:gd name="T37" fmla="*/ 268 h 540"/>
              <a:gd name="T38" fmla="*/ 606 w 662"/>
              <a:gd name="T39" fmla="*/ 136 h 540"/>
              <a:gd name="T40" fmla="*/ 622 w 662"/>
              <a:gd name="T41" fmla="*/ 111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62" h="540">
                <a:moveTo>
                  <a:pt x="636" y="0"/>
                </a:moveTo>
                <a:cubicBezTo>
                  <a:pt x="636" y="0"/>
                  <a:pt x="632" y="60"/>
                  <a:pt x="585" y="120"/>
                </a:cubicBezTo>
                <a:cubicBezTo>
                  <a:pt x="540" y="178"/>
                  <a:pt x="454" y="237"/>
                  <a:pt x="289" y="240"/>
                </a:cubicBezTo>
                <a:lnTo>
                  <a:pt x="289" y="102"/>
                </a:lnTo>
                <a:cubicBezTo>
                  <a:pt x="193" y="175"/>
                  <a:pt x="97" y="248"/>
                  <a:pt x="0" y="321"/>
                </a:cubicBezTo>
                <a:lnTo>
                  <a:pt x="289" y="540"/>
                </a:lnTo>
                <a:lnTo>
                  <a:pt x="289" y="400"/>
                </a:lnTo>
                <a:cubicBezTo>
                  <a:pt x="478" y="396"/>
                  <a:pt x="574" y="298"/>
                  <a:pt x="619" y="200"/>
                </a:cubicBezTo>
                <a:cubicBezTo>
                  <a:pt x="648" y="138"/>
                  <a:pt x="662" y="69"/>
                  <a:pt x="662" y="1"/>
                </a:cubicBezTo>
                <a:lnTo>
                  <a:pt x="636" y="0"/>
                </a:lnTo>
                <a:close/>
                <a:moveTo>
                  <a:pt x="622" y="111"/>
                </a:moveTo>
                <a:cubicBezTo>
                  <a:pt x="616" y="136"/>
                  <a:pt x="608" y="162"/>
                  <a:pt x="595" y="189"/>
                </a:cubicBezTo>
                <a:cubicBezTo>
                  <a:pt x="552" y="282"/>
                  <a:pt x="465" y="375"/>
                  <a:pt x="276" y="375"/>
                </a:cubicBezTo>
                <a:lnTo>
                  <a:pt x="262" y="375"/>
                </a:lnTo>
                <a:lnTo>
                  <a:pt x="262" y="486"/>
                </a:lnTo>
                <a:lnTo>
                  <a:pt x="44" y="321"/>
                </a:lnTo>
                <a:lnTo>
                  <a:pt x="262" y="156"/>
                </a:lnTo>
                <a:lnTo>
                  <a:pt x="262" y="268"/>
                </a:lnTo>
                <a:lnTo>
                  <a:pt x="276" y="268"/>
                </a:lnTo>
                <a:cubicBezTo>
                  <a:pt x="456" y="268"/>
                  <a:pt x="555" y="202"/>
                  <a:pt x="606" y="136"/>
                </a:cubicBezTo>
                <a:cubicBezTo>
                  <a:pt x="613" y="127"/>
                  <a:pt x="617" y="119"/>
                  <a:pt x="622" y="111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Arrow Left (3)"/>
          <p:cNvSpPr>
            <a:spLocks noChangeAspect="1" noEditPoints="1"/>
          </p:cNvSpPr>
          <p:nvPr/>
        </p:nvSpPr>
        <p:spPr bwMode="auto">
          <a:xfrm rot="20702633">
            <a:off x="10002479" y="4773534"/>
            <a:ext cx="900486" cy="739998"/>
          </a:xfrm>
          <a:custGeom>
            <a:avLst/>
            <a:gdLst>
              <a:gd name="T0" fmla="*/ 636 w 662"/>
              <a:gd name="T1" fmla="*/ 0 h 540"/>
              <a:gd name="T2" fmla="*/ 585 w 662"/>
              <a:gd name="T3" fmla="*/ 120 h 540"/>
              <a:gd name="T4" fmla="*/ 289 w 662"/>
              <a:gd name="T5" fmla="*/ 240 h 540"/>
              <a:gd name="T6" fmla="*/ 289 w 662"/>
              <a:gd name="T7" fmla="*/ 102 h 540"/>
              <a:gd name="T8" fmla="*/ 0 w 662"/>
              <a:gd name="T9" fmla="*/ 321 h 540"/>
              <a:gd name="T10" fmla="*/ 289 w 662"/>
              <a:gd name="T11" fmla="*/ 540 h 540"/>
              <a:gd name="T12" fmla="*/ 289 w 662"/>
              <a:gd name="T13" fmla="*/ 400 h 540"/>
              <a:gd name="T14" fmla="*/ 619 w 662"/>
              <a:gd name="T15" fmla="*/ 200 h 540"/>
              <a:gd name="T16" fmla="*/ 662 w 662"/>
              <a:gd name="T17" fmla="*/ 1 h 540"/>
              <a:gd name="T18" fmla="*/ 636 w 662"/>
              <a:gd name="T19" fmla="*/ 0 h 540"/>
              <a:gd name="T20" fmla="*/ 622 w 662"/>
              <a:gd name="T21" fmla="*/ 111 h 540"/>
              <a:gd name="T22" fmla="*/ 595 w 662"/>
              <a:gd name="T23" fmla="*/ 189 h 540"/>
              <a:gd name="T24" fmla="*/ 276 w 662"/>
              <a:gd name="T25" fmla="*/ 375 h 540"/>
              <a:gd name="T26" fmla="*/ 262 w 662"/>
              <a:gd name="T27" fmla="*/ 375 h 540"/>
              <a:gd name="T28" fmla="*/ 262 w 662"/>
              <a:gd name="T29" fmla="*/ 486 h 540"/>
              <a:gd name="T30" fmla="*/ 44 w 662"/>
              <a:gd name="T31" fmla="*/ 321 h 540"/>
              <a:gd name="T32" fmla="*/ 262 w 662"/>
              <a:gd name="T33" fmla="*/ 156 h 540"/>
              <a:gd name="T34" fmla="*/ 262 w 662"/>
              <a:gd name="T35" fmla="*/ 268 h 540"/>
              <a:gd name="T36" fmla="*/ 276 w 662"/>
              <a:gd name="T37" fmla="*/ 268 h 540"/>
              <a:gd name="T38" fmla="*/ 606 w 662"/>
              <a:gd name="T39" fmla="*/ 136 h 540"/>
              <a:gd name="T40" fmla="*/ 622 w 662"/>
              <a:gd name="T41" fmla="*/ 111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62" h="540">
                <a:moveTo>
                  <a:pt x="636" y="0"/>
                </a:moveTo>
                <a:cubicBezTo>
                  <a:pt x="636" y="0"/>
                  <a:pt x="632" y="60"/>
                  <a:pt x="585" y="120"/>
                </a:cubicBezTo>
                <a:cubicBezTo>
                  <a:pt x="540" y="178"/>
                  <a:pt x="454" y="237"/>
                  <a:pt x="289" y="240"/>
                </a:cubicBezTo>
                <a:lnTo>
                  <a:pt x="289" y="102"/>
                </a:lnTo>
                <a:cubicBezTo>
                  <a:pt x="193" y="175"/>
                  <a:pt x="97" y="248"/>
                  <a:pt x="0" y="321"/>
                </a:cubicBezTo>
                <a:lnTo>
                  <a:pt x="289" y="540"/>
                </a:lnTo>
                <a:lnTo>
                  <a:pt x="289" y="400"/>
                </a:lnTo>
                <a:cubicBezTo>
                  <a:pt x="478" y="396"/>
                  <a:pt x="574" y="298"/>
                  <a:pt x="619" y="200"/>
                </a:cubicBezTo>
                <a:cubicBezTo>
                  <a:pt x="648" y="138"/>
                  <a:pt x="662" y="69"/>
                  <a:pt x="662" y="1"/>
                </a:cubicBezTo>
                <a:lnTo>
                  <a:pt x="636" y="0"/>
                </a:lnTo>
                <a:close/>
                <a:moveTo>
                  <a:pt x="622" y="111"/>
                </a:moveTo>
                <a:cubicBezTo>
                  <a:pt x="616" y="136"/>
                  <a:pt x="608" y="162"/>
                  <a:pt x="595" y="189"/>
                </a:cubicBezTo>
                <a:cubicBezTo>
                  <a:pt x="552" y="282"/>
                  <a:pt x="465" y="375"/>
                  <a:pt x="276" y="375"/>
                </a:cubicBezTo>
                <a:lnTo>
                  <a:pt x="262" y="375"/>
                </a:lnTo>
                <a:lnTo>
                  <a:pt x="262" y="486"/>
                </a:lnTo>
                <a:lnTo>
                  <a:pt x="44" y="321"/>
                </a:lnTo>
                <a:lnTo>
                  <a:pt x="262" y="156"/>
                </a:lnTo>
                <a:lnTo>
                  <a:pt x="262" y="268"/>
                </a:lnTo>
                <a:lnTo>
                  <a:pt x="276" y="268"/>
                </a:lnTo>
                <a:cubicBezTo>
                  <a:pt x="456" y="268"/>
                  <a:pt x="555" y="202"/>
                  <a:pt x="606" y="136"/>
                </a:cubicBezTo>
                <a:cubicBezTo>
                  <a:pt x="613" y="127"/>
                  <a:pt x="617" y="119"/>
                  <a:pt x="622" y="111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08972" y="4386543"/>
            <a:ext cx="484428" cy="20928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1300" b="1" dirty="0" smtClean="0">
                <a:solidFill>
                  <a:srgbClr val="C00000"/>
                </a:solidFill>
              </a:rPr>
              <a:t>pep</a:t>
            </a:r>
          </a:p>
          <a:p>
            <a:pPr algn="r"/>
            <a:r>
              <a:rPr lang="en-US" altLang="ko-KR" sz="1300" b="1" dirty="0" smtClean="0">
                <a:solidFill>
                  <a:srgbClr val="C00000"/>
                </a:solidFill>
              </a:rPr>
              <a:t>0</a:t>
            </a:r>
          </a:p>
          <a:p>
            <a:pPr algn="r"/>
            <a:r>
              <a:rPr lang="en-US" altLang="ko-KR" sz="1300" b="1" dirty="0" smtClean="0">
                <a:solidFill>
                  <a:srgbClr val="C00000"/>
                </a:solidFill>
              </a:rPr>
              <a:t>1</a:t>
            </a:r>
          </a:p>
          <a:p>
            <a:pPr algn="r"/>
            <a:r>
              <a:rPr lang="en-US" altLang="ko-KR" sz="1300" b="1" dirty="0" smtClean="0">
                <a:solidFill>
                  <a:srgbClr val="C00000"/>
                </a:solidFill>
              </a:rPr>
              <a:t>1</a:t>
            </a:r>
          </a:p>
          <a:p>
            <a:pPr algn="r"/>
            <a:r>
              <a:rPr lang="en-US" altLang="ko-KR" sz="1300" b="1" dirty="0" smtClean="0">
                <a:solidFill>
                  <a:srgbClr val="C00000"/>
                </a:solidFill>
              </a:rPr>
              <a:t>0</a:t>
            </a:r>
          </a:p>
          <a:p>
            <a:pPr algn="r"/>
            <a:r>
              <a:rPr lang="en-US" altLang="ko-KR" sz="1300" b="1" dirty="0" smtClean="0">
                <a:solidFill>
                  <a:srgbClr val="C00000"/>
                </a:solidFill>
              </a:rPr>
              <a:t>1</a:t>
            </a:r>
          </a:p>
          <a:p>
            <a:pPr algn="r"/>
            <a:r>
              <a:rPr lang="en-US" altLang="ko-KR" sz="1300" b="1" dirty="0" smtClean="0">
                <a:solidFill>
                  <a:srgbClr val="C00000"/>
                </a:solidFill>
              </a:rPr>
              <a:t>0</a:t>
            </a:r>
          </a:p>
          <a:p>
            <a:pPr algn="r"/>
            <a:r>
              <a:rPr lang="en-US" altLang="ko-KR" sz="1300" b="1" dirty="0" smtClean="0">
                <a:solidFill>
                  <a:srgbClr val="C00000"/>
                </a:solidFill>
              </a:rPr>
              <a:t>1</a:t>
            </a:r>
          </a:p>
          <a:p>
            <a:pPr algn="r"/>
            <a:r>
              <a:rPr lang="en-US" altLang="ko-KR" sz="1300" b="1" dirty="0" smtClean="0">
                <a:solidFill>
                  <a:srgbClr val="C00000"/>
                </a:solidFill>
              </a:rPr>
              <a:t>0</a:t>
            </a:r>
          </a:p>
          <a:p>
            <a:pPr algn="r"/>
            <a:r>
              <a:rPr lang="en-US" altLang="ko-KR" sz="1300" b="1" dirty="0">
                <a:solidFill>
                  <a:srgbClr val="C00000"/>
                </a:solidFill>
              </a:rPr>
              <a:t>0</a:t>
            </a:r>
            <a:endParaRPr lang="ko-KR" altLang="en-US" sz="1300" b="1" dirty="0">
              <a:solidFill>
                <a:srgbClr val="C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70847" y="1566582"/>
            <a:ext cx="6757147" cy="275665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827994" y="1566581"/>
            <a:ext cx="718807" cy="275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17933" y="150543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7030A0"/>
                </a:solidFill>
              </a:rPr>
              <a:t>독립변수</a:t>
            </a:r>
            <a:endParaRPr lang="en-US" altLang="ko-KR" sz="2000" b="1" dirty="0" smtClean="0">
              <a:solidFill>
                <a:srgbClr val="7030A0"/>
              </a:solidFill>
            </a:endParaRPr>
          </a:p>
          <a:p>
            <a:r>
              <a:rPr lang="en-US" altLang="ko-KR" sz="2000" b="1" dirty="0" smtClean="0">
                <a:solidFill>
                  <a:srgbClr val="7030A0"/>
                </a:solidFill>
              </a:rPr>
              <a:t>X 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값</a:t>
            </a:r>
            <a:endParaRPr lang="ko-KR" altLang="en-US" sz="2000" b="1" dirty="0">
              <a:solidFill>
                <a:srgbClr val="7030A0"/>
              </a:solidFill>
            </a:endParaRPr>
          </a:p>
        </p:txBody>
      </p:sp>
      <p:cxnSp>
        <p:nvCxnSpPr>
          <p:cNvPr id="22" name="직선 화살표 연결선 21"/>
          <p:cNvCxnSpPr>
            <a:stCxn id="12" idx="1"/>
            <a:endCxn id="25" idx="3"/>
          </p:cNvCxnSpPr>
          <p:nvPr/>
        </p:nvCxnSpPr>
        <p:spPr>
          <a:xfrm flipH="1">
            <a:off x="1628521" y="1704415"/>
            <a:ext cx="442326" cy="154965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087537" y="135047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7030A0"/>
                </a:solidFill>
              </a:rPr>
              <a:t>종속변수</a:t>
            </a:r>
            <a:endParaRPr lang="en-US" altLang="ko-KR" sz="2000" b="1" dirty="0" smtClean="0">
              <a:solidFill>
                <a:srgbClr val="7030A0"/>
              </a:solidFill>
            </a:endParaRPr>
          </a:p>
          <a:p>
            <a:r>
              <a:rPr lang="en-US" altLang="ko-KR" sz="2000" b="1" dirty="0" smtClean="0">
                <a:solidFill>
                  <a:srgbClr val="7030A0"/>
                </a:solidFill>
              </a:rPr>
              <a:t>Y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값</a:t>
            </a:r>
            <a:endParaRPr lang="ko-KR" altLang="en-US" sz="2000" b="1" dirty="0">
              <a:solidFill>
                <a:srgbClr val="7030A0"/>
              </a:solidFill>
            </a:endParaRPr>
          </a:p>
        </p:txBody>
      </p:sp>
      <p:cxnSp>
        <p:nvCxnSpPr>
          <p:cNvPr id="31" name="직선 화살표 연결선 30"/>
          <p:cNvCxnSpPr>
            <a:stCxn id="14" idx="3"/>
            <a:endCxn id="29" idx="1"/>
          </p:cNvCxnSpPr>
          <p:nvPr/>
        </p:nvCxnSpPr>
        <p:spPr>
          <a:xfrm flipV="1">
            <a:off x="9546801" y="1704413"/>
            <a:ext cx="540736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487139" y="24026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solidFill>
                  <a:srgbClr val="00B0F0"/>
                </a:solidFill>
              </a:rPr>
              <a:t>학습</a:t>
            </a:r>
            <a:endParaRPr lang="ko-KR" altLang="en-US" b="1">
              <a:solidFill>
                <a:srgbClr val="00B0F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692831" y="5023811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전개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적용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23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1" grpId="0" animBg="1"/>
      <p:bldP spid="25" grpId="0"/>
      <p:bldP spid="29" grpId="0"/>
      <p:bldP spid="35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5110" y="382555"/>
            <a:ext cx="6545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2.2 </a:t>
            </a:r>
            <a:r>
              <a:rPr lang="ko-KR" altLang="en-US" sz="3200" b="1" dirty="0" err="1" smtClean="0"/>
              <a:t>머신러닝</a:t>
            </a:r>
            <a:r>
              <a:rPr lang="ko-KR" altLang="en-US" sz="3200" b="1" dirty="0" smtClean="0"/>
              <a:t> </a:t>
            </a:r>
            <a:r>
              <a:rPr lang="en-US" altLang="ko-KR" sz="3200" b="1" dirty="0" smtClean="0"/>
              <a:t>BASIC : </a:t>
            </a:r>
            <a:r>
              <a:rPr lang="ko-KR" altLang="en-US" sz="2800" b="1" dirty="0" smtClean="0"/>
              <a:t>분류분석 단계</a:t>
            </a:r>
            <a:endParaRPr lang="ko-KR" altLang="en-US" sz="2800" b="1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761564" y="1862416"/>
            <a:ext cx="1586753" cy="296507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DATA</a:t>
            </a:r>
            <a:endParaRPr lang="ko-KR" altLang="en-US" sz="3200" b="1" dirty="0"/>
          </a:p>
        </p:txBody>
      </p:sp>
      <p:sp>
        <p:nvSpPr>
          <p:cNvPr id="10" name="직사각형 9"/>
          <p:cNvSpPr/>
          <p:nvPr/>
        </p:nvSpPr>
        <p:spPr>
          <a:xfrm>
            <a:off x="1943098" y="1741391"/>
            <a:ext cx="1405219" cy="2003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학습용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DATA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1943097" y="3832411"/>
            <a:ext cx="1405219" cy="8740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평가용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DATA</a:t>
            </a:r>
            <a:endParaRPr lang="ko-KR" altLang="en-US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198321" y="2944813"/>
            <a:ext cx="1061317" cy="755702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예측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알고리즘</a:t>
            </a:r>
            <a:endParaRPr lang="ko-KR" altLang="en-US" sz="1400" b="1" dirty="0"/>
          </a:p>
        </p:txBody>
      </p:sp>
      <p:sp>
        <p:nvSpPr>
          <p:cNvPr id="24" name="Arrow Left (3)"/>
          <p:cNvSpPr>
            <a:spLocks noChangeAspect="1" noEditPoints="1"/>
          </p:cNvSpPr>
          <p:nvPr/>
        </p:nvSpPr>
        <p:spPr bwMode="auto">
          <a:xfrm rot="15064097">
            <a:off x="3780472" y="2099598"/>
            <a:ext cx="744203" cy="611568"/>
          </a:xfrm>
          <a:custGeom>
            <a:avLst/>
            <a:gdLst>
              <a:gd name="T0" fmla="*/ 636 w 662"/>
              <a:gd name="T1" fmla="*/ 0 h 540"/>
              <a:gd name="T2" fmla="*/ 585 w 662"/>
              <a:gd name="T3" fmla="*/ 120 h 540"/>
              <a:gd name="T4" fmla="*/ 289 w 662"/>
              <a:gd name="T5" fmla="*/ 240 h 540"/>
              <a:gd name="T6" fmla="*/ 289 w 662"/>
              <a:gd name="T7" fmla="*/ 102 h 540"/>
              <a:gd name="T8" fmla="*/ 0 w 662"/>
              <a:gd name="T9" fmla="*/ 321 h 540"/>
              <a:gd name="T10" fmla="*/ 289 w 662"/>
              <a:gd name="T11" fmla="*/ 540 h 540"/>
              <a:gd name="T12" fmla="*/ 289 w 662"/>
              <a:gd name="T13" fmla="*/ 400 h 540"/>
              <a:gd name="T14" fmla="*/ 619 w 662"/>
              <a:gd name="T15" fmla="*/ 200 h 540"/>
              <a:gd name="T16" fmla="*/ 662 w 662"/>
              <a:gd name="T17" fmla="*/ 1 h 540"/>
              <a:gd name="T18" fmla="*/ 636 w 662"/>
              <a:gd name="T19" fmla="*/ 0 h 540"/>
              <a:gd name="T20" fmla="*/ 622 w 662"/>
              <a:gd name="T21" fmla="*/ 111 h 540"/>
              <a:gd name="T22" fmla="*/ 595 w 662"/>
              <a:gd name="T23" fmla="*/ 189 h 540"/>
              <a:gd name="T24" fmla="*/ 276 w 662"/>
              <a:gd name="T25" fmla="*/ 375 h 540"/>
              <a:gd name="T26" fmla="*/ 262 w 662"/>
              <a:gd name="T27" fmla="*/ 375 h 540"/>
              <a:gd name="T28" fmla="*/ 262 w 662"/>
              <a:gd name="T29" fmla="*/ 486 h 540"/>
              <a:gd name="T30" fmla="*/ 44 w 662"/>
              <a:gd name="T31" fmla="*/ 321 h 540"/>
              <a:gd name="T32" fmla="*/ 262 w 662"/>
              <a:gd name="T33" fmla="*/ 156 h 540"/>
              <a:gd name="T34" fmla="*/ 262 w 662"/>
              <a:gd name="T35" fmla="*/ 268 h 540"/>
              <a:gd name="T36" fmla="*/ 276 w 662"/>
              <a:gd name="T37" fmla="*/ 268 h 540"/>
              <a:gd name="T38" fmla="*/ 606 w 662"/>
              <a:gd name="T39" fmla="*/ 136 h 540"/>
              <a:gd name="T40" fmla="*/ 622 w 662"/>
              <a:gd name="T41" fmla="*/ 111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62" h="540">
                <a:moveTo>
                  <a:pt x="636" y="0"/>
                </a:moveTo>
                <a:cubicBezTo>
                  <a:pt x="636" y="0"/>
                  <a:pt x="632" y="60"/>
                  <a:pt x="585" y="120"/>
                </a:cubicBezTo>
                <a:cubicBezTo>
                  <a:pt x="540" y="178"/>
                  <a:pt x="454" y="237"/>
                  <a:pt x="289" y="240"/>
                </a:cubicBezTo>
                <a:lnTo>
                  <a:pt x="289" y="102"/>
                </a:lnTo>
                <a:cubicBezTo>
                  <a:pt x="193" y="175"/>
                  <a:pt x="97" y="248"/>
                  <a:pt x="0" y="321"/>
                </a:cubicBezTo>
                <a:lnTo>
                  <a:pt x="289" y="540"/>
                </a:lnTo>
                <a:lnTo>
                  <a:pt x="289" y="400"/>
                </a:lnTo>
                <a:cubicBezTo>
                  <a:pt x="478" y="396"/>
                  <a:pt x="574" y="298"/>
                  <a:pt x="619" y="200"/>
                </a:cubicBezTo>
                <a:cubicBezTo>
                  <a:pt x="648" y="138"/>
                  <a:pt x="662" y="69"/>
                  <a:pt x="662" y="1"/>
                </a:cubicBezTo>
                <a:lnTo>
                  <a:pt x="636" y="0"/>
                </a:lnTo>
                <a:close/>
                <a:moveTo>
                  <a:pt x="622" y="111"/>
                </a:moveTo>
                <a:cubicBezTo>
                  <a:pt x="616" y="136"/>
                  <a:pt x="608" y="162"/>
                  <a:pt x="595" y="189"/>
                </a:cubicBezTo>
                <a:cubicBezTo>
                  <a:pt x="552" y="282"/>
                  <a:pt x="465" y="375"/>
                  <a:pt x="276" y="375"/>
                </a:cubicBezTo>
                <a:lnTo>
                  <a:pt x="262" y="375"/>
                </a:lnTo>
                <a:lnTo>
                  <a:pt x="262" y="486"/>
                </a:lnTo>
                <a:lnTo>
                  <a:pt x="44" y="321"/>
                </a:lnTo>
                <a:lnTo>
                  <a:pt x="262" y="156"/>
                </a:lnTo>
                <a:lnTo>
                  <a:pt x="262" y="268"/>
                </a:lnTo>
                <a:lnTo>
                  <a:pt x="276" y="268"/>
                </a:lnTo>
                <a:cubicBezTo>
                  <a:pt x="456" y="268"/>
                  <a:pt x="555" y="202"/>
                  <a:pt x="606" y="136"/>
                </a:cubicBezTo>
                <a:cubicBezTo>
                  <a:pt x="613" y="127"/>
                  <a:pt x="617" y="119"/>
                  <a:pt x="622" y="111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Arrow Left (3)"/>
          <p:cNvSpPr>
            <a:spLocks noChangeAspect="1" noEditPoints="1"/>
          </p:cNvSpPr>
          <p:nvPr/>
        </p:nvSpPr>
        <p:spPr bwMode="auto">
          <a:xfrm rot="20702633">
            <a:off x="3752028" y="4009229"/>
            <a:ext cx="744203" cy="611568"/>
          </a:xfrm>
          <a:custGeom>
            <a:avLst/>
            <a:gdLst>
              <a:gd name="T0" fmla="*/ 636 w 662"/>
              <a:gd name="T1" fmla="*/ 0 h 540"/>
              <a:gd name="T2" fmla="*/ 585 w 662"/>
              <a:gd name="T3" fmla="*/ 120 h 540"/>
              <a:gd name="T4" fmla="*/ 289 w 662"/>
              <a:gd name="T5" fmla="*/ 240 h 540"/>
              <a:gd name="T6" fmla="*/ 289 w 662"/>
              <a:gd name="T7" fmla="*/ 102 h 540"/>
              <a:gd name="T8" fmla="*/ 0 w 662"/>
              <a:gd name="T9" fmla="*/ 321 h 540"/>
              <a:gd name="T10" fmla="*/ 289 w 662"/>
              <a:gd name="T11" fmla="*/ 540 h 540"/>
              <a:gd name="T12" fmla="*/ 289 w 662"/>
              <a:gd name="T13" fmla="*/ 400 h 540"/>
              <a:gd name="T14" fmla="*/ 619 w 662"/>
              <a:gd name="T15" fmla="*/ 200 h 540"/>
              <a:gd name="T16" fmla="*/ 662 w 662"/>
              <a:gd name="T17" fmla="*/ 1 h 540"/>
              <a:gd name="T18" fmla="*/ 636 w 662"/>
              <a:gd name="T19" fmla="*/ 0 h 540"/>
              <a:gd name="T20" fmla="*/ 622 w 662"/>
              <a:gd name="T21" fmla="*/ 111 h 540"/>
              <a:gd name="T22" fmla="*/ 595 w 662"/>
              <a:gd name="T23" fmla="*/ 189 h 540"/>
              <a:gd name="T24" fmla="*/ 276 w 662"/>
              <a:gd name="T25" fmla="*/ 375 h 540"/>
              <a:gd name="T26" fmla="*/ 262 w 662"/>
              <a:gd name="T27" fmla="*/ 375 h 540"/>
              <a:gd name="T28" fmla="*/ 262 w 662"/>
              <a:gd name="T29" fmla="*/ 486 h 540"/>
              <a:gd name="T30" fmla="*/ 44 w 662"/>
              <a:gd name="T31" fmla="*/ 321 h 540"/>
              <a:gd name="T32" fmla="*/ 262 w 662"/>
              <a:gd name="T33" fmla="*/ 156 h 540"/>
              <a:gd name="T34" fmla="*/ 262 w 662"/>
              <a:gd name="T35" fmla="*/ 268 h 540"/>
              <a:gd name="T36" fmla="*/ 276 w 662"/>
              <a:gd name="T37" fmla="*/ 268 h 540"/>
              <a:gd name="T38" fmla="*/ 606 w 662"/>
              <a:gd name="T39" fmla="*/ 136 h 540"/>
              <a:gd name="T40" fmla="*/ 622 w 662"/>
              <a:gd name="T41" fmla="*/ 111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62" h="540">
                <a:moveTo>
                  <a:pt x="636" y="0"/>
                </a:moveTo>
                <a:cubicBezTo>
                  <a:pt x="636" y="0"/>
                  <a:pt x="632" y="60"/>
                  <a:pt x="585" y="120"/>
                </a:cubicBezTo>
                <a:cubicBezTo>
                  <a:pt x="540" y="178"/>
                  <a:pt x="454" y="237"/>
                  <a:pt x="289" y="240"/>
                </a:cubicBezTo>
                <a:lnTo>
                  <a:pt x="289" y="102"/>
                </a:lnTo>
                <a:cubicBezTo>
                  <a:pt x="193" y="175"/>
                  <a:pt x="97" y="248"/>
                  <a:pt x="0" y="321"/>
                </a:cubicBezTo>
                <a:lnTo>
                  <a:pt x="289" y="540"/>
                </a:lnTo>
                <a:lnTo>
                  <a:pt x="289" y="400"/>
                </a:lnTo>
                <a:cubicBezTo>
                  <a:pt x="478" y="396"/>
                  <a:pt x="574" y="298"/>
                  <a:pt x="619" y="200"/>
                </a:cubicBezTo>
                <a:cubicBezTo>
                  <a:pt x="648" y="138"/>
                  <a:pt x="662" y="69"/>
                  <a:pt x="662" y="1"/>
                </a:cubicBezTo>
                <a:lnTo>
                  <a:pt x="636" y="0"/>
                </a:lnTo>
                <a:close/>
                <a:moveTo>
                  <a:pt x="622" y="111"/>
                </a:moveTo>
                <a:cubicBezTo>
                  <a:pt x="616" y="136"/>
                  <a:pt x="608" y="162"/>
                  <a:pt x="595" y="189"/>
                </a:cubicBezTo>
                <a:cubicBezTo>
                  <a:pt x="552" y="282"/>
                  <a:pt x="465" y="375"/>
                  <a:pt x="276" y="375"/>
                </a:cubicBezTo>
                <a:lnTo>
                  <a:pt x="262" y="375"/>
                </a:lnTo>
                <a:lnTo>
                  <a:pt x="262" y="486"/>
                </a:lnTo>
                <a:lnTo>
                  <a:pt x="44" y="321"/>
                </a:lnTo>
                <a:lnTo>
                  <a:pt x="262" y="156"/>
                </a:lnTo>
                <a:lnTo>
                  <a:pt x="262" y="268"/>
                </a:lnTo>
                <a:lnTo>
                  <a:pt x="276" y="268"/>
                </a:lnTo>
                <a:cubicBezTo>
                  <a:pt x="456" y="268"/>
                  <a:pt x="555" y="202"/>
                  <a:pt x="606" y="136"/>
                </a:cubicBezTo>
                <a:cubicBezTo>
                  <a:pt x="613" y="127"/>
                  <a:pt x="617" y="119"/>
                  <a:pt x="622" y="111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52573" y="2049813"/>
            <a:ext cx="534158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B0F0"/>
                </a:solidFill>
              </a:rPr>
              <a:t>학습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22567" y="42160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C000"/>
                </a:solidFill>
              </a:rPr>
              <a:t>평가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851276" y="2111188"/>
            <a:ext cx="1216959" cy="22322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 smtClean="0"/>
              <a:t>NEW</a:t>
            </a:r>
          </a:p>
          <a:p>
            <a:pPr algn="ctr"/>
            <a:r>
              <a:rPr lang="en-US" altLang="ko-KR" i="1" dirty="0" smtClean="0"/>
              <a:t>DATA</a:t>
            </a:r>
            <a:endParaRPr lang="ko-KR" altLang="en-US" i="1" dirty="0"/>
          </a:p>
        </p:txBody>
      </p:sp>
      <p:sp>
        <p:nvSpPr>
          <p:cNvPr id="30" name="Arrow Right"/>
          <p:cNvSpPr>
            <a:spLocks noChangeAspect="1"/>
          </p:cNvSpPr>
          <p:nvPr/>
        </p:nvSpPr>
        <p:spPr bwMode="auto">
          <a:xfrm>
            <a:off x="5712736" y="3160712"/>
            <a:ext cx="600658" cy="417124"/>
          </a:xfrm>
          <a:custGeom>
            <a:avLst/>
            <a:gdLst>
              <a:gd name="T0" fmla="*/ 298 w 463"/>
              <a:gd name="T1" fmla="*/ 0 h 326"/>
              <a:gd name="T2" fmla="*/ 289 w 463"/>
              <a:gd name="T3" fmla="*/ 23 h 326"/>
              <a:gd name="T4" fmla="*/ 411 w 463"/>
              <a:gd name="T5" fmla="*/ 145 h 326"/>
              <a:gd name="T6" fmla="*/ 18 w 463"/>
              <a:gd name="T7" fmla="*/ 145 h 326"/>
              <a:gd name="T8" fmla="*/ 18 w 463"/>
              <a:gd name="T9" fmla="*/ 172 h 326"/>
              <a:gd name="T10" fmla="*/ 411 w 463"/>
              <a:gd name="T11" fmla="*/ 172 h 326"/>
              <a:gd name="T12" fmla="*/ 289 w 463"/>
              <a:gd name="T13" fmla="*/ 294 h 326"/>
              <a:gd name="T14" fmla="*/ 308 w 463"/>
              <a:gd name="T15" fmla="*/ 313 h 326"/>
              <a:gd name="T16" fmla="*/ 463 w 463"/>
              <a:gd name="T17" fmla="*/ 159 h 326"/>
              <a:gd name="T18" fmla="*/ 308 w 463"/>
              <a:gd name="T19" fmla="*/ 4 h 326"/>
              <a:gd name="T20" fmla="*/ 298 w 463"/>
              <a:gd name="T21" fmla="*/ 0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3" h="326">
                <a:moveTo>
                  <a:pt x="298" y="0"/>
                </a:moveTo>
                <a:cubicBezTo>
                  <a:pt x="286" y="0"/>
                  <a:pt x="280" y="14"/>
                  <a:pt x="289" y="23"/>
                </a:cubicBezTo>
                <a:lnTo>
                  <a:pt x="411" y="145"/>
                </a:lnTo>
                <a:lnTo>
                  <a:pt x="18" y="145"/>
                </a:lnTo>
                <a:cubicBezTo>
                  <a:pt x="0" y="145"/>
                  <a:pt x="0" y="172"/>
                  <a:pt x="18" y="172"/>
                </a:cubicBezTo>
                <a:lnTo>
                  <a:pt x="411" y="172"/>
                </a:lnTo>
                <a:lnTo>
                  <a:pt x="289" y="294"/>
                </a:lnTo>
                <a:cubicBezTo>
                  <a:pt x="276" y="307"/>
                  <a:pt x="295" y="326"/>
                  <a:pt x="308" y="313"/>
                </a:cubicBezTo>
                <a:lnTo>
                  <a:pt x="463" y="159"/>
                </a:lnTo>
                <a:lnTo>
                  <a:pt x="308" y="4"/>
                </a:lnTo>
                <a:cubicBezTo>
                  <a:pt x="305" y="1"/>
                  <a:pt x="302" y="0"/>
                  <a:pt x="298" y="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72288" y="279138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7030A0"/>
                </a:solidFill>
              </a:rPr>
              <a:t>전개</a:t>
            </a:r>
            <a:r>
              <a:rPr lang="en-US" altLang="ko-KR" b="1" dirty="0" smtClean="0">
                <a:solidFill>
                  <a:srgbClr val="7030A0"/>
                </a:solidFill>
              </a:rPr>
              <a:t>(</a:t>
            </a:r>
            <a:r>
              <a:rPr lang="ko-KR" altLang="en-US" b="1" dirty="0" smtClean="0">
                <a:solidFill>
                  <a:srgbClr val="7030A0"/>
                </a:solidFill>
              </a:rPr>
              <a:t>적용</a:t>
            </a:r>
            <a:r>
              <a:rPr lang="en-US" altLang="ko-KR" b="1" dirty="0" smtClean="0">
                <a:solidFill>
                  <a:srgbClr val="7030A0"/>
                </a:solidFill>
              </a:rPr>
              <a:t>)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55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5" grpId="0" animBg="1"/>
      <p:bldP spid="23" grpId="0" animBg="1"/>
      <p:bldP spid="24" grpId="0" animBg="1"/>
      <p:bldP spid="26" grpId="0" animBg="1"/>
      <p:bldP spid="27" grpId="0"/>
      <p:bldP spid="28" grpId="0"/>
      <p:bldP spid="19" grpId="0" animBg="1"/>
      <p:bldP spid="30" grpId="0" animBg="1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5110" y="382555"/>
            <a:ext cx="86252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2.3 </a:t>
            </a:r>
            <a:r>
              <a:rPr lang="ko-KR" altLang="en-US" sz="3200" b="1" dirty="0" smtClean="0"/>
              <a:t>텍스트 분석 </a:t>
            </a:r>
            <a:r>
              <a:rPr lang="en-US" altLang="ko-KR" sz="3200" b="1" dirty="0" smtClean="0"/>
              <a:t>: </a:t>
            </a:r>
            <a:r>
              <a:rPr lang="ko-KR" altLang="en-US" sz="2800" b="1" dirty="0" smtClean="0"/>
              <a:t>단어구름</a:t>
            </a:r>
            <a:r>
              <a:rPr lang="en-US" altLang="ko-KR" sz="2800" b="1" dirty="0" smtClean="0"/>
              <a:t>(Word </a:t>
            </a:r>
            <a:r>
              <a:rPr lang="en-US" altLang="ko-KR" sz="2800" b="1" dirty="0" err="1" smtClean="0"/>
              <a:t>Croud</a:t>
            </a:r>
            <a:r>
              <a:rPr lang="en-US" altLang="ko-KR" sz="2800" b="1" dirty="0" smtClean="0"/>
              <a:t>)</a:t>
            </a:r>
            <a:r>
              <a:rPr lang="ko-KR" altLang="en-US" sz="2800" b="1" dirty="0" smtClean="0"/>
              <a:t> 만들기</a:t>
            </a:r>
            <a:endParaRPr lang="ko-KR" altLang="en-US" sz="28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03" y="2008448"/>
            <a:ext cx="3134326" cy="321334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03066" y="1444766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1) </a:t>
            </a:r>
            <a:r>
              <a:rPr lang="ko-KR" altLang="en-US" b="1" dirty="0" smtClean="0"/>
              <a:t>데이터 가져오기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776657" y="1444766"/>
            <a:ext cx="333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2) </a:t>
            </a:r>
            <a:r>
              <a:rPr lang="ko-KR" altLang="en-US" b="1" dirty="0" smtClean="0"/>
              <a:t>단어문서행렬</a:t>
            </a:r>
            <a:r>
              <a:rPr lang="en-US" altLang="ko-KR" b="1" dirty="0" smtClean="0"/>
              <a:t>(TDM)</a:t>
            </a:r>
            <a:r>
              <a:rPr lang="ko-KR" altLang="en-US" b="1" dirty="0" smtClean="0"/>
              <a:t> 만들기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032151" y="1774839"/>
            <a:ext cx="2757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TDM : Term Document Matrix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253" y="2334652"/>
            <a:ext cx="1645943" cy="395026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575016" y="1397701"/>
            <a:ext cx="218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단어구름 만들기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2555" y="2082616"/>
            <a:ext cx="4365326" cy="440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4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5110" y="382555"/>
            <a:ext cx="2141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2.4 </a:t>
            </a:r>
            <a:r>
              <a:rPr lang="ko-KR" altLang="en-US" sz="3200" b="1" dirty="0" err="1" smtClean="0"/>
              <a:t>딥러닝</a:t>
            </a:r>
            <a:endParaRPr lang="ko-KR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62318" y="122895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원리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8677" y="1700460"/>
            <a:ext cx="820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알고리즘 내에서 예측을 여러 번 반복하여 오차를 줄여가며 학습시키는 방법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32205" y="3586158"/>
            <a:ext cx="2505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Y = X + 3</a:t>
            </a:r>
            <a:endParaRPr lang="ko-KR" alt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232205" y="4409397"/>
            <a:ext cx="2505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Y = X + 2</a:t>
            </a:r>
            <a:endParaRPr lang="ko-KR" alt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232205" y="5250235"/>
            <a:ext cx="2505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Y = X + 1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232205" y="2794416"/>
            <a:ext cx="2505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Y = X + 4</a:t>
            </a:r>
            <a:endParaRPr lang="ko-KR" altLang="en-US" sz="4000" dirty="0"/>
          </a:p>
        </p:txBody>
      </p:sp>
      <p:sp>
        <p:nvSpPr>
          <p:cNvPr id="11" name="Arrow Right (2)"/>
          <p:cNvSpPr>
            <a:spLocks noChangeAspect="1" noEditPoints="1"/>
          </p:cNvSpPr>
          <p:nvPr/>
        </p:nvSpPr>
        <p:spPr bwMode="auto">
          <a:xfrm rot="18383990">
            <a:off x="769539" y="4032734"/>
            <a:ext cx="599003" cy="487422"/>
          </a:xfrm>
          <a:custGeom>
            <a:avLst/>
            <a:gdLst>
              <a:gd name="T0" fmla="*/ 373 w 662"/>
              <a:gd name="T1" fmla="*/ 0 h 540"/>
              <a:gd name="T2" fmla="*/ 373 w 662"/>
              <a:gd name="T3" fmla="*/ 140 h 540"/>
              <a:gd name="T4" fmla="*/ 43 w 662"/>
              <a:gd name="T5" fmla="*/ 340 h 540"/>
              <a:gd name="T6" fmla="*/ 0 w 662"/>
              <a:gd name="T7" fmla="*/ 539 h 540"/>
              <a:gd name="T8" fmla="*/ 27 w 662"/>
              <a:gd name="T9" fmla="*/ 540 h 540"/>
              <a:gd name="T10" fmla="*/ 78 w 662"/>
              <a:gd name="T11" fmla="*/ 420 h 540"/>
              <a:gd name="T12" fmla="*/ 373 w 662"/>
              <a:gd name="T13" fmla="*/ 300 h 540"/>
              <a:gd name="T14" fmla="*/ 373 w 662"/>
              <a:gd name="T15" fmla="*/ 438 h 540"/>
              <a:gd name="T16" fmla="*/ 662 w 662"/>
              <a:gd name="T17" fmla="*/ 219 h 540"/>
              <a:gd name="T18" fmla="*/ 373 w 662"/>
              <a:gd name="T19" fmla="*/ 0 h 540"/>
              <a:gd name="T20" fmla="*/ 400 w 662"/>
              <a:gd name="T21" fmla="*/ 54 h 540"/>
              <a:gd name="T22" fmla="*/ 618 w 662"/>
              <a:gd name="T23" fmla="*/ 219 h 540"/>
              <a:gd name="T24" fmla="*/ 400 w 662"/>
              <a:gd name="T25" fmla="*/ 384 h 540"/>
              <a:gd name="T26" fmla="*/ 400 w 662"/>
              <a:gd name="T27" fmla="*/ 272 h 540"/>
              <a:gd name="T28" fmla="*/ 387 w 662"/>
              <a:gd name="T29" fmla="*/ 272 h 540"/>
              <a:gd name="T30" fmla="*/ 56 w 662"/>
              <a:gd name="T31" fmla="*/ 404 h 540"/>
              <a:gd name="T32" fmla="*/ 41 w 662"/>
              <a:gd name="T33" fmla="*/ 430 h 540"/>
              <a:gd name="T34" fmla="*/ 67 w 662"/>
              <a:gd name="T35" fmla="*/ 351 h 540"/>
              <a:gd name="T36" fmla="*/ 387 w 662"/>
              <a:gd name="T37" fmla="*/ 166 h 540"/>
              <a:gd name="T38" fmla="*/ 400 w 662"/>
              <a:gd name="T39" fmla="*/ 166 h 540"/>
              <a:gd name="T40" fmla="*/ 400 w 662"/>
              <a:gd name="T41" fmla="*/ 54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62" h="540">
                <a:moveTo>
                  <a:pt x="373" y="0"/>
                </a:moveTo>
                <a:lnTo>
                  <a:pt x="373" y="140"/>
                </a:lnTo>
                <a:cubicBezTo>
                  <a:pt x="185" y="145"/>
                  <a:pt x="88" y="242"/>
                  <a:pt x="43" y="340"/>
                </a:cubicBezTo>
                <a:cubicBezTo>
                  <a:pt x="14" y="403"/>
                  <a:pt x="1" y="471"/>
                  <a:pt x="0" y="539"/>
                </a:cubicBezTo>
                <a:lnTo>
                  <a:pt x="27" y="540"/>
                </a:lnTo>
                <a:cubicBezTo>
                  <a:pt x="27" y="540"/>
                  <a:pt x="31" y="481"/>
                  <a:pt x="78" y="420"/>
                </a:cubicBezTo>
                <a:cubicBezTo>
                  <a:pt x="123" y="362"/>
                  <a:pt x="209" y="304"/>
                  <a:pt x="373" y="300"/>
                </a:cubicBezTo>
                <a:lnTo>
                  <a:pt x="373" y="438"/>
                </a:lnTo>
                <a:cubicBezTo>
                  <a:pt x="470" y="365"/>
                  <a:pt x="566" y="292"/>
                  <a:pt x="662" y="219"/>
                </a:cubicBezTo>
                <a:lnTo>
                  <a:pt x="373" y="0"/>
                </a:lnTo>
                <a:close/>
                <a:moveTo>
                  <a:pt x="400" y="54"/>
                </a:moveTo>
                <a:lnTo>
                  <a:pt x="618" y="219"/>
                </a:lnTo>
                <a:lnTo>
                  <a:pt x="400" y="384"/>
                </a:lnTo>
                <a:lnTo>
                  <a:pt x="400" y="272"/>
                </a:lnTo>
                <a:lnTo>
                  <a:pt x="387" y="272"/>
                </a:lnTo>
                <a:cubicBezTo>
                  <a:pt x="206" y="272"/>
                  <a:pt x="108" y="338"/>
                  <a:pt x="56" y="404"/>
                </a:cubicBezTo>
                <a:cubicBezTo>
                  <a:pt x="50" y="413"/>
                  <a:pt x="46" y="421"/>
                  <a:pt x="41" y="430"/>
                </a:cubicBezTo>
                <a:cubicBezTo>
                  <a:pt x="47" y="405"/>
                  <a:pt x="55" y="378"/>
                  <a:pt x="67" y="351"/>
                </a:cubicBezTo>
                <a:cubicBezTo>
                  <a:pt x="111" y="258"/>
                  <a:pt x="198" y="166"/>
                  <a:pt x="387" y="166"/>
                </a:cubicBezTo>
                <a:lnTo>
                  <a:pt x="400" y="166"/>
                </a:lnTo>
                <a:lnTo>
                  <a:pt x="400" y="5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w Right (2)"/>
          <p:cNvSpPr>
            <a:spLocks noChangeAspect="1" noEditPoints="1"/>
          </p:cNvSpPr>
          <p:nvPr/>
        </p:nvSpPr>
        <p:spPr bwMode="auto">
          <a:xfrm rot="17798598">
            <a:off x="769539" y="4880893"/>
            <a:ext cx="599003" cy="487422"/>
          </a:xfrm>
          <a:custGeom>
            <a:avLst/>
            <a:gdLst>
              <a:gd name="T0" fmla="*/ 373 w 662"/>
              <a:gd name="T1" fmla="*/ 0 h 540"/>
              <a:gd name="T2" fmla="*/ 373 w 662"/>
              <a:gd name="T3" fmla="*/ 140 h 540"/>
              <a:gd name="T4" fmla="*/ 43 w 662"/>
              <a:gd name="T5" fmla="*/ 340 h 540"/>
              <a:gd name="T6" fmla="*/ 0 w 662"/>
              <a:gd name="T7" fmla="*/ 539 h 540"/>
              <a:gd name="T8" fmla="*/ 27 w 662"/>
              <a:gd name="T9" fmla="*/ 540 h 540"/>
              <a:gd name="T10" fmla="*/ 78 w 662"/>
              <a:gd name="T11" fmla="*/ 420 h 540"/>
              <a:gd name="T12" fmla="*/ 373 w 662"/>
              <a:gd name="T13" fmla="*/ 300 h 540"/>
              <a:gd name="T14" fmla="*/ 373 w 662"/>
              <a:gd name="T15" fmla="*/ 438 h 540"/>
              <a:gd name="T16" fmla="*/ 662 w 662"/>
              <a:gd name="T17" fmla="*/ 219 h 540"/>
              <a:gd name="T18" fmla="*/ 373 w 662"/>
              <a:gd name="T19" fmla="*/ 0 h 540"/>
              <a:gd name="T20" fmla="*/ 400 w 662"/>
              <a:gd name="T21" fmla="*/ 54 h 540"/>
              <a:gd name="T22" fmla="*/ 618 w 662"/>
              <a:gd name="T23" fmla="*/ 219 h 540"/>
              <a:gd name="T24" fmla="*/ 400 w 662"/>
              <a:gd name="T25" fmla="*/ 384 h 540"/>
              <a:gd name="T26" fmla="*/ 400 w 662"/>
              <a:gd name="T27" fmla="*/ 272 h 540"/>
              <a:gd name="T28" fmla="*/ 387 w 662"/>
              <a:gd name="T29" fmla="*/ 272 h 540"/>
              <a:gd name="T30" fmla="*/ 56 w 662"/>
              <a:gd name="T31" fmla="*/ 404 h 540"/>
              <a:gd name="T32" fmla="*/ 41 w 662"/>
              <a:gd name="T33" fmla="*/ 430 h 540"/>
              <a:gd name="T34" fmla="*/ 67 w 662"/>
              <a:gd name="T35" fmla="*/ 351 h 540"/>
              <a:gd name="T36" fmla="*/ 387 w 662"/>
              <a:gd name="T37" fmla="*/ 166 h 540"/>
              <a:gd name="T38" fmla="*/ 400 w 662"/>
              <a:gd name="T39" fmla="*/ 166 h 540"/>
              <a:gd name="T40" fmla="*/ 400 w 662"/>
              <a:gd name="T41" fmla="*/ 54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62" h="540">
                <a:moveTo>
                  <a:pt x="373" y="0"/>
                </a:moveTo>
                <a:lnTo>
                  <a:pt x="373" y="140"/>
                </a:lnTo>
                <a:cubicBezTo>
                  <a:pt x="185" y="145"/>
                  <a:pt x="88" y="242"/>
                  <a:pt x="43" y="340"/>
                </a:cubicBezTo>
                <a:cubicBezTo>
                  <a:pt x="14" y="403"/>
                  <a:pt x="1" y="471"/>
                  <a:pt x="0" y="539"/>
                </a:cubicBezTo>
                <a:lnTo>
                  <a:pt x="27" y="540"/>
                </a:lnTo>
                <a:cubicBezTo>
                  <a:pt x="27" y="540"/>
                  <a:pt x="31" y="481"/>
                  <a:pt x="78" y="420"/>
                </a:cubicBezTo>
                <a:cubicBezTo>
                  <a:pt x="123" y="362"/>
                  <a:pt x="209" y="304"/>
                  <a:pt x="373" y="300"/>
                </a:cubicBezTo>
                <a:lnTo>
                  <a:pt x="373" y="438"/>
                </a:lnTo>
                <a:cubicBezTo>
                  <a:pt x="470" y="365"/>
                  <a:pt x="566" y="292"/>
                  <a:pt x="662" y="219"/>
                </a:cubicBezTo>
                <a:lnTo>
                  <a:pt x="373" y="0"/>
                </a:lnTo>
                <a:close/>
                <a:moveTo>
                  <a:pt x="400" y="54"/>
                </a:moveTo>
                <a:lnTo>
                  <a:pt x="618" y="219"/>
                </a:lnTo>
                <a:lnTo>
                  <a:pt x="400" y="384"/>
                </a:lnTo>
                <a:lnTo>
                  <a:pt x="400" y="272"/>
                </a:lnTo>
                <a:lnTo>
                  <a:pt x="387" y="272"/>
                </a:lnTo>
                <a:cubicBezTo>
                  <a:pt x="206" y="272"/>
                  <a:pt x="108" y="338"/>
                  <a:pt x="56" y="404"/>
                </a:cubicBezTo>
                <a:cubicBezTo>
                  <a:pt x="50" y="413"/>
                  <a:pt x="46" y="421"/>
                  <a:pt x="41" y="430"/>
                </a:cubicBezTo>
                <a:cubicBezTo>
                  <a:pt x="47" y="405"/>
                  <a:pt x="55" y="378"/>
                  <a:pt x="67" y="351"/>
                </a:cubicBezTo>
                <a:cubicBezTo>
                  <a:pt x="111" y="258"/>
                  <a:pt x="198" y="166"/>
                  <a:pt x="387" y="166"/>
                </a:cubicBezTo>
                <a:lnTo>
                  <a:pt x="400" y="166"/>
                </a:lnTo>
                <a:lnTo>
                  <a:pt x="400" y="5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Arrow Right (2)"/>
          <p:cNvSpPr>
            <a:spLocks noChangeAspect="1" noEditPoints="1"/>
          </p:cNvSpPr>
          <p:nvPr/>
        </p:nvSpPr>
        <p:spPr bwMode="auto">
          <a:xfrm rot="18724492">
            <a:off x="742291" y="3163406"/>
            <a:ext cx="599003" cy="487422"/>
          </a:xfrm>
          <a:custGeom>
            <a:avLst/>
            <a:gdLst>
              <a:gd name="T0" fmla="*/ 373 w 662"/>
              <a:gd name="T1" fmla="*/ 0 h 540"/>
              <a:gd name="T2" fmla="*/ 373 w 662"/>
              <a:gd name="T3" fmla="*/ 140 h 540"/>
              <a:gd name="T4" fmla="*/ 43 w 662"/>
              <a:gd name="T5" fmla="*/ 340 h 540"/>
              <a:gd name="T6" fmla="*/ 0 w 662"/>
              <a:gd name="T7" fmla="*/ 539 h 540"/>
              <a:gd name="T8" fmla="*/ 27 w 662"/>
              <a:gd name="T9" fmla="*/ 540 h 540"/>
              <a:gd name="T10" fmla="*/ 78 w 662"/>
              <a:gd name="T11" fmla="*/ 420 h 540"/>
              <a:gd name="T12" fmla="*/ 373 w 662"/>
              <a:gd name="T13" fmla="*/ 300 h 540"/>
              <a:gd name="T14" fmla="*/ 373 w 662"/>
              <a:gd name="T15" fmla="*/ 438 h 540"/>
              <a:gd name="T16" fmla="*/ 662 w 662"/>
              <a:gd name="T17" fmla="*/ 219 h 540"/>
              <a:gd name="T18" fmla="*/ 373 w 662"/>
              <a:gd name="T19" fmla="*/ 0 h 540"/>
              <a:gd name="T20" fmla="*/ 400 w 662"/>
              <a:gd name="T21" fmla="*/ 54 h 540"/>
              <a:gd name="T22" fmla="*/ 618 w 662"/>
              <a:gd name="T23" fmla="*/ 219 h 540"/>
              <a:gd name="T24" fmla="*/ 400 w 662"/>
              <a:gd name="T25" fmla="*/ 384 h 540"/>
              <a:gd name="T26" fmla="*/ 400 w 662"/>
              <a:gd name="T27" fmla="*/ 272 h 540"/>
              <a:gd name="T28" fmla="*/ 387 w 662"/>
              <a:gd name="T29" fmla="*/ 272 h 540"/>
              <a:gd name="T30" fmla="*/ 56 w 662"/>
              <a:gd name="T31" fmla="*/ 404 h 540"/>
              <a:gd name="T32" fmla="*/ 41 w 662"/>
              <a:gd name="T33" fmla="*/ 430 h 540"/>
              <a:gd name="T34" fmla="*/ 67 w 662"/>
              <a:gd name="T35" fmla="*/ 351 h 540"/>
              <a:gd name="T36" fmla="*/ 387 w 662"/>
              <a:gd name="T37" fmla="*/ 166 h 540"/>
              <a:gd name="T38" fmla="*/ 400 w 662"/>
              <a:gd name="T39" fmla="*/ 166 h 540"/>
              <a:gd name="T40" fmla="*/ 400 w 662"/>
              <a:gd name="T41" fmla="*/ 54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62" h="540">
                <a:moveTo>
                  <a:pt x="373" y="0"/>
                </a:moveTo>
                <a:lnTo>
                  <a:pt x="373" y="140"/>
                </a:lnTo>
                <a:cubicBezTo>
                  <a:pt x="185" y="145"/>
                  <a:pt x="88" y="242"/>
                  <a:pt x="43" y="340"/>
                </a:cubicBezTo>
                <a:cubicBezTo>
                  <a:pt x="14" y="403"/>
                  <a:pt x="1" y="471"/>
                  <a:pt x="0" y="539"/>
                </a:cubicBezTo>
                <a:lnTo>
                  <a:pt x="27" y="540"/>
                </a:lnTo>
                <a:cubicBezTo>
                  <a:pt x="27" y="540"/>
                  <a:pt x="31" y="481"/>
                  <a:pt x="78" y="420"/>
                </a:cubicBezTo>
                <a:cubicBezTo>
                  <a:pt x="123" y="362"/>
                  <a:pt x="209" y="304"/>
                  <a:pt x="373" y="300"/>
                </a:cubicBezTo>
                <a:lnTo>
                  <a:pt x="373" y="438"/>
                </a:lnTo>
                <a:cubicBezTo>
                  <a:pt x="470" y="365"/>
                  <a:pt x="566" y="292"/>
                  <a:pt x="662" y="219"/>
                </a:cubicBezTo>
                <a:lnTo>
                  <a:pt x="373" y="0"/>
                </a:lnTo>
                <a:close/>
                <a:moveTo>
                  <a:pt x="400" y="54"/>
                </a:moveTo>
                <a:lnTo>
                  <a:pt x="618" y="219"/>
                </a:lnTo>
                <a:lnTo>
                  <a:pt x="400" y="384"/>
                </a:lnTo>
                <a:lnTo>
                  <a:pt x="400" y="272"/>
                </a:lnTo>
                <a:lnTo>
                  <a:pt x="387" y="272"/>
                </a:lnTo>
                <a:cubicBezTo>
                  <a:pt x="206" y="272"/>
                  <a:pt x="108" y="338"/>
                  <a:pt x="56" y="404"/>
                </a:cubicBezTo>
                <a:cubicBezTo>
                  <a:pt x="50" y="413"/>
                  <a:pt x="46" y="421"/>
                  <a:pt x="41" y="430"/>
                </a:cubicBezTo>
                <a:cubicBezTo>
                  <a:pt x="47" y="405"/>
                  <a:pt x="55" y="378"/>
                  <a:pt x="67" y="351"/>
                </a:cubicBezTo>
                <a:cubicBezTo>
                  <a:pt x="111" y="258"/>
                  <a:pt x="198" y="166"/>
                  <a:pt x="387" y="166"/>
                </a:cubicBezTo>
                <a:lnTo>
                  <a:pt x="400" y="166"/>
                </a:lnTo>
                <a:lnTo>
                  <a:pt x="400" y="5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131" y="2705130"/>
            <a:ext cx="5282045" cy="3408533"/>
          </a:xfrm>
          <a:prstGeom prst="rect">
            <a:avLst/>
          </a:prstGeom>
        </p:spPr>
      </p:pic>
      <p:sp>
        <p:nvSpPr>
          <p:cNvPr id="17" name="Redo"/>
          <p:cNvSpPr>
            <a:spLocks noChangeAspect="1"/>
          </p:cNvSpPr>
          <p:nvPr/>
        </p:nvSpPr>
        <p:spPr bwMode="auto">
          <a:xfrm rot="5400000">
            <a:off x="4218776" y="3481646"/>
            <a:ext cx="398367" cy="448790"/>
          </a:xfrm>
          <a:custGeom>
            <a:avLst/>
            <a:gdLst>
              <a:gd name="T0" fmla="*/ 347 w 511"/>
              <a:gd name="T1" fmla="*/ 0 h 581"/>
              <a:gd name="T2" fmla="*/ 338 w 511"/>
              <a:gd name="T3" fmla="*/ 23 h 581"/>
              <a:gd name="T4" fmla="*/ 460 w 511"/>
              <a:gd name="T5" fmla="*/ 145 h 581"/>
              <a:gd name="T6" fmla="*/ 253 w 511"/>
              <a:gd name="T7" fmla="*/ 145 h 581"/>
              <a:gd name="T8" fmla="*/ 62 w 511"/>
              <a:gd name="T9" fmla="*/ 205 h 581"/>
              <a:gd name="T10" fmla="*/ 0 w 511"/>
              <a:gd name="T11" fmla="*/ 359 h 581"/>
              <a:gd name="T12" fmla="*/ 55 w 511"/>
              <a:gd name="T13" fmla="*/ 566 h 581"/>
              <a:gd name="T14" fmla="*/ 78 w 511"/>
              <a:gd name="T15" fmla="*/ 552 h 581"/>
              <a:gd name="T16" fmla="*/ 26 w 511"/>
              <a:gd name="T17" fmla="*/ 359 h 581"/>
              <a:gd name="T18" fmla="*/ 80 w 511"/>
              <a:gd name="T19" fmla="*/ 225 h 581"/>
              <a:gd name="T20" fmla="*/ 253 w 511"/>
              <a:gd name="T21" fmla="*/ 172 h 581"/>
              <a:gd name="T22" fmla="*/ 460 w 511"/>
              <a:gd name="T23" fmla="*/ 172 h 581"/>
              <a:gd name="T24" fmla="*/ 338 w 511"/>
              <a:gd name="T25" fmla="*/ 294 h 581"/>
              <a:gd name="T26" fmla="*/ 356 w 511"/>
              <a:gd name="T27" fmla="*/ 313 h 581"/>
              <a:gd name="T28" fmla="*/ 511 w 511"/>
              <a:gd name="T29" fmla="*/ 159 h 581"/>
              <a:gd name="T30" fmla="*/ 356 w 511"/>
              <a:gd name="T31" fmla="*/ 4 h 581"/>
              <a:gd name="T32" fmla="*/ 347 w 511"/>
              <a:gd name="T33" fmla="*/ 0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1" h="581">
                <a:moveTo>
                  <a:pt x="347" y="0"/>
                </a:moveTo>
                <a:cubicBezTo>
                  <a:pt x="335" y="0"/>
                  <a:pt x="329" y="14"/>
                  <a:pt x="338" y="23"/>
                </a:cubicBezTo>
                <a:lnTo>
                  <a:pt x="460" y="145"/>
                </a:lnTo>
                <a:lnTo>
                  <a:pt x="253" y="145"/>
                </a:lnTo>
                <a:cubicBezTo>
                  <a:pt x="168" y="145"/>
                  <a:pt x="105" y="167"/>
                  <a:pt x="62" y="205"/>
                </a:cubicBezTo>
                <a:cubicBezTo>
                  <a:pt x="20" y="243"/>
                  <a:pt x="0" y="297"/>
                  <a:pt x="0" y="359"/>
                </a:cubicBezTo>
                <a:cubicBezTo>
                  <a:pt x="0" y="478"/>
                  <a:pt x="55" y="566"/>
                  <a:pt x="55" y="566"/>
                </a:cubicBezTo>
                <a:cubicBezTo>
                  <a:pt x="64" y="581"/>
                  <a:pt x="88" y="567"/>
                  <a:pt x="78" y="552"/>
                </a:cubicBezTo>
                <a:cubicBezTo>
                  <a:pt x="78" y="552"/>
                  <a:pt x="26" y="470"/>
                  <a:pt x="26" y="359"/>
                </a:cubicBezTo>
                <a:cubicBezTo>
                  <a:pt x="26" y="303"/>
                  <a:pt x="44" y="257"/>
                  <a:pt x="80" y="225"/>
                </a:cubicBezTo>
                <a:cubicBezTo>
                  <a:pt x="116" y="192"/>
                  <a:pt x="173" y="172"/>
                  <a:pt x="253" y="172"/>
                </a:cubicBezTo>
                <a:lnTo>
                  <a:pt x="460" y="172"/>
                </a:lnTo>
                <a:lnTo>
                  <a:pt x="338" y="294"/>
                </a:lnTo>
                <a:cubicBezTo>
                  <a:pt x="324" y="307"/>
                  <a:pt x="344" y="326"/>
                  <a:pt x="356" y="313"/>
                </a:cubicBezTo>
                <a:lnTo>
                  <a:pt x="511" y="159"/>
                </a:lnTo>
                <a:lnTo>
                  <a:pt x="356" y="4"/>
                </a:lnTo>
                <a:cubicBezTo>
                  <a:pt x="354" y="1"/>
                  <a:pt x="350" y="0"/>
                  <a:pt x="347" y="0"/>
                </a:cubicBezTo>
                <a:close/>
              </a:path>
            </a:pathLst>
          </a:cu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26620" y="3454191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90</a:t>
            </a:r>
            <a:r>
              <a:rPr lang="ko-KR" altLang="en-US" dirty="0" smtClean="0">
                <a:solidFill>
                  <a:srgbClr val="C00000"/>
                </a:solidFill>
              </a:rPr>
              <a:t>도 회전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9" name="Arrow Right"/>
          <p:cNvSpPr>
            <a:spLocks noChangeAspect="1"/>
          </p:cNvSpPr>
          <p:nvPr/>
        </p:nvSpPr>
        <p:spPr bwMode="auto">
          <a:xfrm>
            <a:off x="4250961" y="4133118"/>
            <a:ext cx="1192227" cy="529017"/>
          </a:xfrm>
          <a:custGeom>
            <a:avLst/>
            <a:gdLst>
              <a:gd name="T0" fmla="*/ 298 w 463"/>
              <a:gd name="T1" fmla="*/ 0 h 326"/>
              <a:gd name="T2" fmla="*/ 289 w 463"/>
              <a:gd name="T3" fmla="*/ 23 h 326"/>
              <a:gd name="T4" fmla="*/ 411 w 463"/>
              <a:gd name="T5" fmla="*/ 145 h 326"/>
              <a:gd name="T6" fmla="*/ 18 w 463"/>
              <a:gd name="T7" fmla="*/ 145 h 326"/>
              <a:gd name="T8" fmla="*/ 18 w 463"/>
              <a:gd name="T9" fmla="*/ 172 h 326"/>
              <a:gd name="T10" fmla="*/ 411 w 463"/>
              <a:gd name="T11" fmla="*/ 172 h 326"/>
              <a:gd name="T12" fmla="*/ 289 w 463"/>
              <a:gd name="T13" fmla="*/ 294 h 326"/>
              <a:gd name="T14" fmla="*/ 308 w 463"/>
              <a:gd name="T15" fmla="*/ 313 h 326"/>
              <a:gd name="T16" fmla="*/ 463 w 463"/>
              <a:gd name="T17" fmla="*/ 159 h 326"/>
              <a:gd name="T18" fmla="*/ 308 w 463"/>
              <a:gd name="T19" fmla="*/ 4 h 326"/>
              <a:gd name="T20" fmla="*/ 298 w 463"/>
              <a:gd name="T21" fmla="*/ 0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3" h="326">
                <a:moveTo>
                  <a:pt x="298" y="0"/>
                </a:moveTo>
                <a:cubicBezTo>
                  <a:pt x="286" y="0"/>
                  <a:pt x="280" y="14"/>
                  <a:pt x="289" y="23"/>
                </a:cubicBezTo>
                <a:lnTo>
                  <a:pt x="411" y="145"/>
                </a:lnTo>
                <a:lnTo>
                  <a:pt x="18" y="145"/>
                </a:lnTo>
                <a:cubicBezTo>
                  <a:pt x="0" y="145"/>
                  <a:pt x="0" y="172"/>
                  <a:pt x="18" y="172"/>
                </a:cubicBezTo>
                <a:lnTo>
                  <a:pt x="411" y="172"/>
                </a:lnTo>
                <a:lnTo>
                  <a:pt x="289" y="294"/>
                </a:lnTo>
                <a:cubicBezTo>
                  <a:pt x="276" y="307"/>
                  <a:pt x="295" y="326"/>
                  <a:pt x="308" y="313"/>
                </a:cubicBezTo>
                <a:lnTo>
                  <a:pt x="463" y="159"/>
                </a:lnTo>
                <a:lnTo>
                  <a:pt x="308" y="4"/>
                </a:lnTo>
                <a:cubicBezTo>
                  <a:pt x="305" y="1"/>
                  <a:pt x="302" y="0"/>
                  <a:pt x="298" y="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10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300</Words>
  <Application>Microsoft Office PowerPoint</Application>
  <PresentationFormat>와이드스크린</PresentationFormat>
  <Paragraphs>85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손에 잡히는 AI</dc:title>
  <dc:creator>kduaro124@naver.com</dc:creator>
  <cp:lastModifiedBy>kduaro124@naver.com</cp:lastModifiedBy>
  <cp:revision>39</cp:revision>
  <dcterms:created xsi:type="dcterms:W3CDTF">2019-10-03T00:59:03Z</dcterms:created>
  <dcterms:modified xsi:type="dcterms:W3CDTF">2019-10-03T10:46:40Z</dcterms:modified>
</cp:coreProperties>
</file>