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277" r:id="rId2"/>
    <p:sldId id="482" r:id="rId3"/>
    <p:sldId id="484" r:id="rId4"/>
    <p:sldId id="469" r:id="rId5"/>
    <p:sldId id="470" r:id="rId6"/>
    <p:sldId id="471" r:id="rId7"/>
    <p:sldId id="483" r:id="rId8"/>
    <p:sldId id="485" r:id="rId9"/>
    <p:sldId id="472" r:id="rId10"/>
    <p:sldId id="473" r:id="rId11"/>
    <p:sldId id="474" r:id="rId12"/>
    <p:sldId id="476" r:id="rId13"/>
    <p:sldId id="486" r:id="rId14"/>
    <p:sldId id="498" r:id="rId15"/>
    <p:sldId id="478" r:id="rId16"/>
    <p:sldId id="499" r:id="rId17"/>
    <p:sldId id="501" r:id="rId18"/>
    <p:sldId id="487" r:id="rId19"/>
    <p:sldId id="491" r:id="rId20"/>
    <p:sldId id="500" r:id="rId21"/>
    <p:sldId id="488" r:id="rId22"/>
    <p:sldId id="493" r:id="rId23"/>
    <p:sldId id="494" r:id="rId24"/>
    <p:sldId id="495" r:id="rId25"/>
    <p:sldId id="489" r:id="rId26"/>
    <p:sldId id="492" r:id="rId27"/>
    <p:sldId id="503" r:id="rId28"/>
    <p:sldId id="504" r:id="rId29"/>
    <p:sldId id="496" r:id="rId30"/>
    <p:sldId id="505" r:id="rId31"/>
    <p:sldId id="490" r:id="rId32"/>
    <p:sldId id="497" r:id="rId33"/>
    <p:sldId id="502" r:id="rId34"/>
    <p:sldId id="480" r:id="rId35"/>
    <p:sldId id="481" r:id="rId3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86E8"/>
    <a:srgbClr val="3BCBAB"/>
    <a:srgbClr val="29D9C8"/>
    <a:srgbClr val="004B4B"/>
    <a:srgbClr val="CEC1D9"/>
    <a:srgbClr val="E1EFEF"/>
    <a:srgbClr val="082168"/>
    <a:srgbClr val="5A3089"/>
    <a:srgbClr val="9375AC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16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0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8" d="100"/>
          <a:sy n="58" d="100"/>
        </p:scale>
        <p:origin x="302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59230B0E-39ED-45EA-AD95-669D0616B39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A82B798-201A-4B14-B1F0-6A660C5C727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E2F5857-B39B-4284-A086-C6DE2719C94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E3EF34-7656-4396-AEBE-2B554E5E93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87821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A49F08-9100-4AF5-BC0A-FC6A093BE3CC}" type="datetimeFigureOut">
              <a:rPr lang="ko-KR" altLang="en-US" smtClean="0"/>
              <a:t>2022-12-13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8FC7D2-309F-4B1D-AF63-DB3D4B5448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79335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8FC7D2-309F-4B1D-AF63-DB3D4B544859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33105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hyperlink" Target="https://pptmon.com/" TargetMode="External"/><Relationship Id="rId13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5.svg"/><Relationship Id="rId12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11" Type="http://schemas.openxmlformats.org/officeDocument/2006/relationships/image" Target="../media/image7.png"/><Relationship Id="rId5" Type="http://schemas.openxmlformats.org/officeDocument/2006/relationships/hyperlink" Target="http://pptmon.com/" TargetMode="External"/><Relationship Id="rId10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openxmlformats.org/officeDocument/2006/relationships/hyperlink" Target="http://www.pptmon.com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4.png"/><Relationship Id="rId7" Type="http://schemas.openxmlformats.org/officeDocument/2006/relationships/image" Target="../media/image1.png"/><Relationship Id="rId12" Type="http://schemas.openxmlformats.org/officeDocument/2006/relationships/image" Target="../media/image9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11" Type="http://schemas.openxmlformats.org/officeDocument/2006/relationships/image" Target="../media/image8.png"/><Relationship Id="rId5" Type="http://schemas.openxmlformats.org/officeDocument/2006/relationships/hyperlink" Target="https://pptmon.com/" TargetMode="External"/><Relationship Id="rId10" Type="http://schemas.openxmlformats.org/officeDocument/2006/relationships/image" Target="../media/image7.png"/><Relationship Id="rId4" Type="http://schemas.openxmlformats.org/officeDocument/2006/relationships/image" Target="../media/image5.svg"/><Relationship Id="rId9" Type="http://schemas.openxmlformats.org/officeDocument/2006/relationships/image" Target="../media/image6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4.png"/><Relationship Id="rId7" Type="http://schemas.openxmlformats.org/officeDocument/2006/relationships/image" Target="../media/image10.png"/><Relationship Id="rId12" Type="http://schemas.openxmlformats.org/officeDocument/2006/relationships/image" Target="../media/image9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11" Type="http://schemas.openxmlformats.org/officeDocument/2006/relationships/image" Target="../media/image8.png"/><Relationship Id="rId5" Type="http://schemas.openxmlformats.org/officeDocument/2006/relationships/hyperlink" Target="https://pptmon.com/" TargetMode="External"/><Relationship Id="rId10" Type="http://schemas.openxmlformats.org/officeDocument/2006/relationships/image" Target="../media/image7.png"/><Relationship Id="rId4" Type="http://schemas.openxmlformats.org/officeDocument/2006/relationships/image" Target="../media/image5.svg"/><Relationship Id="rId9" Type="http://schemas.openxmlformats.org/officeDocument/2006/relationships/image" Target="../media/image6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4.png"/><Relationship Id="rId7" Type="http://schemas.openxmlformats.org/officeDocument/2006/relationships/image" Target="../media/image1.png"/><Relationship Id="rId12" Type="http://schemas.openxmlformats.org/officeDocument/2006/relationships/image" Target="../media/image9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11" Type="http://schemas.openxmlformats.org/officeDocument/2006/relationships/image" Target="../media/image8.png"/><Relationship Id="rId5" Type="http://schemas.openxmlformats.org/officeDocument/2006/relationships/hyperlink" Target="https://pptmon.com/" TargetMode="External"/><Relationship Id="rId10" Type="http://schemas.openxmlformats.org/officeDocument/2006/relationships/image" Target="../media/image7.png"/><Relationship Id="rId4" Type="http://schemas.openxmlformats.org/officeDocument/2006/relationships/image" Target="../media/image5.svg"/><Relationship Id="rId9" Type="http://schemas.openxmlformats.org/officeDocument/2006/relationships/image" Target="../media/image6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4.png"/><Relationship Id="rId7" Type="http://schemas.openxmlformats.org/officeDocument/2006/relationships/image" Target="../media/image10.png"/><Relationship Id="rId12" Type="http://schemas.openxmlformats.org/officeDocument/2006/relationships/image" Target="../media/image9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11" Type="http://schemas.openxmlformats.org/officeDocument/2006/relationships/image" Target="../media/image8.png"/><Relationship Id="rId5" Type="http://schemas.openxmlformats.org/officeDocument/2006/relationships/hyperlink" Target="https://pptmon.com/" TargetMode="External"/><Relationship Id="rId10" Type="http://schemas.openxmlformats.org/officeDocument/2006/relationships/image" Target="../media/image7.png"/><Relationship Id="rId4" Type="http://schemas.openxmlformats.org/officeDocument/2006/relationships/image" Target="../media/image5.svg"/><Relationship Id="rId9" Type="http://schemas.openxmlformats.org/officeDocument/2006/relationships/image" Target="../media/image6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10.png"/><Relationship Id="rId12" Type="http://schemas.openxmlformats.org/officeDocument/2006/relationships/image" Target="../media/image8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11" Type="http://schemas.openxmlformats.org/officeDocument/2006/relationships/image" Target="../media/image7.png"/><Relationship Id="rId5" Type="http://schemas.openxmlformats.org/officeDocument/2006/relationships/hyperlink" Target="https://pptmon.com/" TargetMode="External"/><Relationship Id="rId10" Type="http://schemas.openxmlformats.org/officeDocument/2006/relationships/image" Target="../media/image6.png"/><Relationship Id="rId4" Type="http://schemas.openxmlformats.org/officeDocument/2006/relationships/image" Target="../media/image5.svg"/><Relationship Id="rId9" Type="http://schemas.openxmlformats.org/officeDocument/2006/relationships/image" Target="../media/image2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5.sv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5.sv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4.png"/><Relationship Id="rId7" Type="http://schemas.openxmlformats.org/officeDocument/2006/relationships/image" Target="../media/image10.png"/><Relationship Id="rId12" Type="http://schemas.openxmlformats.org/officeDocument/2006/relationships/image" Target="../media/image9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11" Type="http://schemas.openxmlformats.org/officeDocument/2006/relationships/image" Target="../media/image8.png"/><Relationship Id="rId5" Type="http://schemas.openxmlformats.org/officeDocument/2006/relationships/hyperlink" Target="https://pptmon.com/" TargetMode="External"/><Relationship Id="rId10" Type="http://schemas.openxmlformats.org/officeDocument/2006/relationships/image" Target="../media/image7.png"/><Relationship Id="rId4" Type="http://schemas.openxmlformats.org/officeDocument/2006/relationships/image" Target="../media/image5.svg"/><Relationship Id="rId9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4.png"/><Relationship Id="rId7" Type="http://schemas.openxmlformats.org/officeDocument/2006/relationships/image" Target="../media/image1.png"/><Relationship Id="rId12" Type="http://schemas.openxmlformats.org/officeDocument/2006/relationships/image" Target="../media/image9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11" Type="http://schemas.openxmlformats.org/officeDocument/2006/relationships/image" Target="../media/image8.png"/><Relationship Id="rId5" Type="http://schemas.openxmlformats.org/officeDocument/2006/relationships/hyperlink" Target="https://pptmon.com/" TargetMode="External"/><Relationship Id="rId10" Type="http://schemas.openxmlformats.org/officeDocument/2006/relationships/image" Target="../media/image7.png"/><Relationship Id="rId4" Type="http://schemas.openxmlformats.org/officeDocument/2006/relationships/image" Target="../media/image5.svg"/><Relationship Id="rId9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4.png"/><Relationship Id="rId7" Type="http://schemas.openxmlformats.org/officeDocument/2006/relationships/image" Target="../media/image10.png"/><Relationship Id="rId12" Type="http://schemas.openxmlformats.org/officeDocument/2006/relationships/image" Target="../media/image9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11" Type="http://schemas.openxmlformats.org/officeDocument/2006/relationships/image" Target="../media/image8.png"/><Relationship Id="rId5" Type="http://schemas.openxmlformats.org/officeDocument/2006/relationships/hyperlink" Target="https://pptmon.com/" TargetMode="External"/><Relationship Id="rId10" Type="http://schemas.openxmlformats.org/officeDocument/2006/relationships/image" Target="../media/image7.png"/><Relationship Id="rId4" Type="http://schemas.openxmlformats.org/officeDocument/2006/relationships/image" Target="../media/image5.svg"/><Relationship Id="rId9" Type="http://schemas.openxmlformats.org/officeDocument/2006/relationships/image" Target="../media/image6.png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4.png"/><Relationship Id="rId7" Type="http://schemas.openxmlformats.org/officeDocument/2006/relationships/image" Target="../media/image1.png"/><Relationship Id="rId12" Type="http://schemas.openxmlformats.org/officeDocument/2006/relationships/image" Target="../media/image9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11" Type="http://schemas.openxmlformats.org/officeDocument/2006/relationships/image" Target="../media/image8.png"/><Relationship Id="rId5" Type="http://schemas.openxmlformats.org/officeDocument/2006/relationships/hyperlink" Target="https://pptmon.com/" TargetMode="External"/><Relationship Id="rId10" Type="http://schemas.openxmlformats.org/officeDocument/2006/relationships/image" Target="../media/image7.png"/><Relationship Id="rId4" Type="http://schemas.openxmlformats.org/officeDocument/2006/relationships/image" Target="../media/image5.svg"/><Relationship Id="rId9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4.png"/><Relationship Id="rId7" Type="http://schemas.openxmlformats.org/officeDocument/2006/relationships/image" Target="../media/image10.png"/><Relationship Id="rId12" Type="http://schemas.openxmlformats.org/officeDocument/2006/relationships/image" Target="../media/image9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11" Type="http://schemas.openxmlformats.org/officeDocument/2006/relationships/image" Target="../media/image8.png"/><Relationship Id="rId5" Type="http://schemas.openxmlformats.org/officeDocument/2006/relationships/hyperlink" Target="https://pptmon.com/" TargetMode="External"/><Relationship Id="rId10" Type="http://schemas.openxmlformats.org/officeDocument/2006/relationships/image" Target="../media/image7.png"/><Relationship Id="rId4" Type="http://schemas.openxmlformats.org/officeDocument/2006/relationships/image" Target="../media/image5.svg"/><Relationship Id="rId9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10.png"/><Relationship Id="rId12" Type="http://schemas.openxmlformats.org/officeDocument/2006/relationships/image" Target="../media/image8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11" Type="http://schemas.openxmlformats.org/officeDocument/2006/relationships/image" Target="../media/image7.png"/><Relationship Id="rId5" Type="http://schemas.openxmlformats.org/officeDocument/2006/relationships/hyperlink" Target="https://pptmon.com/" TargetMode="External"/><Relationship Id="rId10" Type="http://schemas.openxmlformats.org/officeDocument/2006/relationships/image" Target="../media/image6.png"/><Relationship Id="rId4" Type="http://schemas.openxmlformats.org/officeDocument/2006/relationships/image" Target="../media/image5.svg"/><Relationship Id="rId9" Type="http://schemas.openxmlformats.org/officeDocument/2006/relationships/image" Target="../media/image12.png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4.png"/><Relationship Id="rId7" Type="http://schemas.openxmlformats.org/officeDocument/2006/relationships/image" Target="../media/image1.png"/><Relationship Id="rId12" Type="http://schemas.openxmlformats.org/officeDocument/2006/relationships/image" Target="../media/image9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11" Type="http://schemas.openxmlformats.org/officeDocument/2006/relationships/image" Target="../media/image8.png"/><Relationship Id="rId5" Type="http://schemas.openxmlformats.org/officeDocument/2006/relationships/hyperlink" Target="https://pptmon.com/" TargetMode="External"/><Relationship Id="rId10" Type="http://schemas.openxmlformats.org/officeDocument/2006/relationships/image" Target="../media/image7.png"/><Relationship Id="rId4" Type="http://schemas.openxmlformats.org/officeDocument/2006/relationships/image" Target="../media/image5.svg"/><Relationship Id="rId9" Type="http://schemas.openxmlformats.org/officeDocument/2006/relationships/image" Target="../media/image6.png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4.png"/><Relationship Id="rId7" Type="http://schemas.openxmlformats.org/officeDocument/2006/relationships/image" Target="../media/image10.png"/><Relationship Id="rId12" Type="http://schemas.openxmlformats.org/officeDocument/2006/relationships/image" Target="../media/image9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11" Type="http://schemas.openxmlformats.org/officeDocument/2006/relationships/image" Target="../media/image8.png"/><Relationship Id="rId5" Type="http://schemas.openxmlformats.org/officeDocument/2006/relationships/hyperlink" Target="https://pptmon.com/" TargetMode="External"/><Relationship Id="rId10" Type="http://schemas.openxmlformats.org/officeDocument/2006/relationships/image" Target="../media/image7.png"/><Relationship Id="rId4" Type="http://schemas.openxmlformats.org/officeDocument/2006/relationships/image" Target="../media/image5.svg"/><Relationship Id="rId9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TM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F78A0729-35BE-4BC4-ADB8-31F4E298DF5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" t="28355" r="27040"/>
          <a:stretch/>
        </p:blipFill>
        <p:spPr>
          <a:xfrm>
            <a:off x="7267782" y="0"/>
            <a:ext cx="4924218" cy="491340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9AB880C-B345-49FF-9636-A3F0F8B3B4D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3614" b="57469"/>
          <a:stretch/>
        </p:blipFill>
        <p:spPr>
          <a:xfrm>
            <a:off x="5699356" y="3941260"/>
            <a:ext cx="6492644" cy="2916740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58E48288-55ED-4C4F-A344-A0F795B8E0D0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50338" y="930433"/>
            <a:ext cx="6492644" cy="5730979"/>
          </a:xfrm>
          <a:prstGeom prst="rect">
            <a:avLst/>
          </a:prstGeom>
        </p:spPr>
      </p:pic>
      <p:pic>
        <p:nvPicPr>
          <p:cNvPr id="20" name="Graphic 3">
            <a:hlinkClick r:id="rId5"/>
            <a:extLst>
              <a:ext uri="{FF2B5EF4-FFF2-40B4-BE49-F238E27FC236}">
                <a16:creationId xmlns:a16="http://schemas.microsoft.com/office/drawing/2014/main" id="{5278DD80-A300-480A-B052-E014BAB206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29909"/>
          <a:stretch/>
        </p:blipFill>
        <p:spPr>
          <a:xfrm>
            <a:off x="5771192" y="6950451"/>
            <a:ext cx="2239204" cy="246221"/>
          </a:xfrm>
          <a:prstGeom prst="rect">
            <a:avLst/>
          </a:prstGeom>
        </p:spPr>
      </p:pic>
      <p:sp>
        <p:nvSpPr>
          <p:cNvPr id="21" name="TextBox 20">
            <a:hlinkClick r:id="rId8"/>
            <a:extLst>
              <a:ext uri="{FF2B5EF4-FFF2-40B4-BE49-F238E27FC236}">
                <a16:creationId xmlns:a16="http://schemas.microsoft.com/office/drawing/2014/main" id="{AD5A8208-42A5-4346-978E-19F4C167E2A2}"/>
              </a:ext>
            </a:extLst>
          </p:cNvPr>
          <p:cNvSpPr txBox="1"/>
          <p:nvPr userDrawn="1"/>
        </p:nvSpPr>
        <p:spPr>
          <a:xfrm>
            <a:off x="4181605" y="7006172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9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A3DD9E0-120B-48E3-81F7-627E7640A412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73349" y="5629274"/>
            <a:ext cx="753977" cy="656505"/>
          </a:xfrm>
          <a:prstGeom prst="rect">
            <a:avLst/>
          </a:prstGeom>
          <a:effectLst>
            <a:outerShdw blurRad="127000" sx="101000" sy="101000" algn="ctr" rotWithShape="0">
              <a:prstClr val="black">
                <a:alpha val="15000"/>
              </a:prstClr>
            </a:outerShdw>
          </a:effectLst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EEF6E555-898A-493F-A463-9365D7D33706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05230" y="710868"/>
            <a:ext cx="1009126" cy="1020593"/>
          </a:xfrm>
          <a:prstGeom prst="rect">
            <a:avLst/>
          </a:prstGeom>
          <a:effectLst>
            <a:outerShdw blurRad="127000" sx="101000" sy="101000" algn="ctr" rotWithShape="0">
              <a:prstClr val="black">
                <a:alpha val="15000"/>
              </a:prstClr>
            </a:outerShdw>
          </a:effectLst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376522C2-2831-48DF-B0A8-AF55AF87FAF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35686" y="871606"/>
            <a:ext cx="670839" cy="722442"/>
          </a:xfrm>
          <a:prstGeom prst="rect">
            <a:avLst/>
          </a:prstGeom>
          <a:effectLst>
            <a:outerShdw blurRad="127000" sx="101000" sy="101000" algn="ctr" rotWithShape="0">
              <a:prstClr val="black">
                <a:alpha val="15000"/>
              </a:prstClr>
            </a:outerShdw>
          </a:effectLst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BF4D5BA1-39E2-4958-8F1B-E4A2E8CB332B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45273" y="5747954"/>
            <a:ext cx="692340" cy="700941"/>
          </a:xfrm>
          <a:prstGeom prst="rect">
            <a:avLst/>
          </a:prstGeom>
          <a:effectLst>
            <a:outerShdw blurRad="127000" sx="101000" sy="101000" algn="ctr" rotWithShape="0">
              <a:prstClr val="black">
                <a:alpha val="15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494878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2D049BEE-8373-444C-9C1E-9395DD974AB5}"/>
              </a:ext>
            </a:extLst>
          </p:cNvPr>
          <p:cNvSpPr/>
          <p:nvPr userDrawn="1"/>
        </p:nvSpPr>
        <p:spPr>
          <a:xfrm>
            <a:off x="359400" y="360000"/>
            <a:ext cx="11473200" cy="6138000"/>
          </a:xfrm>
          <a:prstGeom prst="roundRect">
            <a:avLst>
              <a:gd name="adj" fmla="val 3802"/>
            </a:avLst>
          </a:prstGeom>
          <a:solidFill>
            <a:schemeClr val="bg1"/>
          </a:solidFill>
          <a:ln>
            <a:noFill/>
          </a:ln>
          <a:effectLst>
            <a:outerShdw blurRad="127000" sx="101000" sy="101000" algn="ctr" rotWithShape="0">
              <a:prstClr val="black">
                <a:alpha val="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id="{20C4F578-40CF-4F2C-9481-5A84AEFFEAA6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378760" y="3314700"/>
            <a:ext cx="3929840" cy="2228042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b" anchorCtr="1"/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14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pic>
        <p:nvPicPr>
          <p:cNvPr id="12" name="Graphic 3">
            <a:hlinkClick r:id="rId2"/>
            <a:extLst>
              <a:ext uri="{FF2B5EF4-FFF2-40B4-BE49-F238E27FC236}">
                <a16:creationId xmlns:a16="http://schemas.microsoft.com/office/drawing/2014/main" id="{C5E19DBB-15BD-4E58-8F92-041B254073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5771192" y="6950451"/>
            <a:ext cx="2239204" cy="246221"/>
          </a:xfrm>
          <a:prstGeom prst="rect">
            <a:avLst/>
          </a:prstGeom>
        </p:spPr>
      </p:pic>
      <p:sp>
        <p:nvSpPr>
          <p:cNvPr id="13" name="TextBox 12">
            <a:hlinkClick r:id="rId5"/>
            <a:extLst>
              <a:ext uri="{FF2B5EF4-FFF2-40B4-BE49-F238E27FC236}">
                <a16:creationId xmlns:a16="http://schemas.microsoft.com/office/drawing/2014/main" id="{68F28C79-B24D-45D7-AC39-E762F3AA7B1C}"/>
              </a:ext>
            </a:extLst>
          </p:cNvPr>
          <p:cNvSpPr txBox="1"/>
          <p:nvPr userDrawn="1"/>
        </p:nvSpPr>
        <p:spPr>
          <a:xfrm>
            <a:off x="4181605" y="7006172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3B61AAB2-A418-42AE-AAB3-3DC44E8A3B5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0437" b="43990"/>
          <a:stretch/>
        </p:blipFill>
        <p:spPr>
          <a:xfrm flipV="1">
            <a:off x="-1" y="0"/>
            <a:ext cx="866574" cy="1246612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0FB590A8-EF63-461C-862E-67FBACB737E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1412" r="15122"/>
          <a:stretch/>
        </p:blipFill>
        <p:spPr>
          <a:xfrm flipV="1">
            <a:off x="10336479" y="5999164"/>
            <a:ext cx="1855522" cy="858837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D545BFC4-51CD-4736-A3D5-C57D923E6CAF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75106" y="6170190"/>
            <a:ext cx="636294" cy="554035"/>
          </a:xfrm>
          <a:prstGeom prst="rect">
            <a:avLst/>
          </a:prstGeom>
          <a:effectLst>
            <a:outerShdw blurRad="127000" sx="101000" sy="101000" algn="ctr" rotWithShape="0">
              <a:prstClr val="black">
                <a:alpha val="15000"/>
              </a:prstClr>
            </a:outerShdw>
          </a:effectLst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5A9CEC00-72D7-4835-A26C-9CAE559E0BE4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21394" y="63500"/>
            <a:ext cx="542846" cy="549015"/>
          </a:xfrm>
          <a:prstGeom prst="rect">
            <a:avLst/>
          </a:prstGeom>
          <a:effectLst>
            <a:outerShdw blurRad="127000" sx="101000" sy="101000" algn="ctr" rotWithShape="0">
              <a:prstClr val="black">
                <a:alpha val="15000"/>
              </a:prstClr>
            </a:outerShdw>
          </a:effectLst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9A6C7368-11EA-40CF-97AC-77A89AEDE1CA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831132" y="234678"/>
            <a:ext cx="206628" cy="222522"/>
          </a:xfrm>
          <a:prstGeom prst="rect">
            <a:avLst/>
          </a:prstGeom>
          <a:effectLst>
            <a:outerShdw blurRad="127000" sx="101000" sy="101000" algn="ctr" rotWithShape="0">
              <a:prstClr val="black">
                <a:alpha val="15000"/>
              </a:prstClr>
            </a:outerShdw>
          </a:effectLst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23A83627-39F7-4586-B36E-CA82F06A6E5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7068" y="5488265"/>
            <a:ext cx="372435" cy="377062"/>
          </a:xfrm>
          <a:prstGeom prst="rect">
            <a:avLst/>
          </a:prstGeom>
          <a:effectLst>
            <a:outerShdw blurRad="127000" sx="101000" sy="101000" algn="ctr" rotWithShape="0">
              <a:prstClr val="black">
                <a:alpha val="15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10318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BD9A7315-D6E1-429B-875A-09BDE0816ECA}"/>
              </a:ext>
            </a:extLst>
          </p:cNvPr>
          <p:cNvSpPr/>
          <p:nvPr userDrawn="1"/>
        </p:nvSpPr>
        <p:spPr>
          <a:xfrm>
            <a:off x="359400" y="360000"/>
            <a:ext cx="11473200" cy="6138000"/>
          </a:xfrm>
          <a:prstGeom prst="roundRect">
            <a:avLst>
              <a:gd name="adj" fmla="val 3802"/>
            </a:avLst>
          </a:prstGeom>
          <a:solidFill>
            <a:schemeClr val="bg1"/>
          </a:solidFill>
          <a:ln>
            <a:noFill/>
          </a:ln>
          <a:effectLst>
            <a:outerShdw blurRad="127000" sx="101000" sy="101000" algn="ctr" rotWithShape="0">
              <a:prstClr val="black">
                <a:alpha val="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C5D0602E-40D9-4C18-B8C1-70E4B0007C1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738883" y="1893366"/>
            <a:ext cx="3228740" cy="3239006"/>
          </a:xfrm>
          <a:prstGeom prst="ellipse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wrap="square" lIns="90000" tIns="828000" anchor="ctr" anchorCtr="1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1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pic>
        <p:nvPicPr>
          <p:cNvPr id="13" name="Graphic 3">
            <a:hlinkClick r:id="rId2"/>
            <a:extLst>
              <a:ext uri="{FF2B5EF4-FFF2-40B4-BE49-F238E27FC236}">
                <a16:creationId xmlns:a16="http://schemas.microsoft.com/office/drawing/2014/main" id="{0D2A31C7-C898-4C91-9BDB-CF5D8F1BEE0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5771192" y="6950451"/>
            <a:ext cx="2239204" cy="246221"/>
          </a:xfrm>
          <a:prstGeom prst="rect">
            <a:avLst/>
          </a:prstGeom>
        </p:spPr>
      </p:pic>
      <p:sp>
        <p:nvSpPr>
          <p:cNvPr id="14" name="TextBox 13">
            <a:hlinkClick r:id="rId5"/>
            <a:extLst>
              <a:ext uri="{FF2B5EF4-FFF2-40B4-BE49-F238E27FC236}">
                <a16:creationId xmlns:a16="http://schemas.microsoft.com/office/drawing/2014/main" id="{98DCF62D-8EB4-49B1-8BF7-D6A9AA1CC8D7}"/>
              </a:ext>
            </a:extLst>
          </p:cNvPr>
          <p:cNvSpPr txBox="1"/>
          <p:nvPr userDrawn="1"/>
        </p:nvSpPr>
        <p:spPr>
          <a:xfrm>
            <a:off x="4181605" y="7006172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CC972175-BBA5-49D8-B542-E0FEF876DB41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5785775"/>
            <a:ext cx="1477000" cy="107222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CABFDD72-462F-4127-83F2-7B6584F0141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59093"/>
          <a:stretch/>
        </p:blipFill>
        <p:spPr>
          <a:xfrm rot="10800000">
            <a:off x="0" y="5524500"/>
            <a:ext cx="711576" cy="133350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F4E86542-4AF7-4D35-92B8-918A2BDD02AD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52522" y="1"/>
            <a:ext cx="1739477" cy="133350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F8EA7CCD-0BA0-4032-A312-7E311E930D0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7038"/>
          <a:stretch/>
        </p:blipFill>
        <p:spPr>
          <a:xfrm rot="10800000">
            <a:off x="11557442" y="153250"/>
            <a:ext cx="634557" cy="1072225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D437EF8C-24B0-43D2-94EE-2CD52767DB14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18006" y="274788"/>
            <a:ext cx="405592" cy="353158"/>
          </a:xfrm>
          <a:prstGeom prst="rect">
            <a:avLst/>
          </a:prstGeom>
          <a:effectLst>
            <a:outerShdw blurRad="127000" sx="101000" sy="101000" algn="ctr" rotWithShape="0">
              <a:prstClr val="black">
                <a:alpha val="15000"/>
              </a:prstClr>
            </a:outerShdw>
          </a:effectLst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1FD5690F-9323-4F15-90B6-A9BCFFC9E749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52522" y="6223493"/>
            <a:ext cx="405978" cy="410592"/>
          </a:xfrm>
          <a:prstGeom prst="rect">
            <a:avLst/>
          </a:prstGeom>
          <a:effectLst>
            <a:outerShdw blurRad="127000" sx="101000" sy="101000" algn="ctr" rotWithShape="0">
              <a:prstClr val="black">
                <a:alpha val="15000"/>
              </a:prstClr>
            </a:outerShdw>
          </a:effectLst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D2FC12CD-D730-4F2A-8856-1009ECA0617F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745085" y="5591461"/>
            <a:ext cx="180435" cy="194314"/>
          </a:xfrm>
          <a:prstGeom prst="rect">
            <a:avLst/>
          </a:prstGeom>
          <a:effectLst>
            <a:outerShdw blurRad="127000" sx="101000" sy="101000" algn="ctr" rotWithShape="0">
              <a:prstClr val="black">
                <a:alpha val="15000"/>
              </a:prstClr>
            </a:outerShdw>
          </a:effectLst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827D02C1-B415-48B7-AC73-9944419B81F9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480" y="289688"/>
            <a:ext cx="584420" cy="591681"/>
          </a:xfrm>
          <a:prstGeom prst="rect">
            <a:avLst/>
          </a:prstGeom>
          <a:effectLst>
            <a:outerShdw blurRad="127000" sx="101000" sy="101000" algn="ctr" rotWithShape="0">
              <a:prstClr val="black">
                <a:alpha val="15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965873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60709E63-D02A-416C-89D4-48722A8A3C07}"/>
              </a:ext>
            </a:extLst>
          </p:cNvPr>
          <p:cNvSpPr/>
          <p:nvPr userDrawn="1"/>
        </p:nvSpPr>
        <p:spPr>
          <a:xfrm>
            <a:off x="359400" y="360000"/>
            <a:ext cx="11473200" cy="6138000"/>
          </a:xfrm>
          <a:prstGeom prst="roundRect">
            <a:avLst>
              <a:gd name="adj" fmla="val 3802"/>
            </a:avLst>
          </a:prstGeom>
          <a:solidFill>
            <a:schemeClr val="bg1"/>
          </a:solidFill>
          <a:ln>
            <a:noFill/>
          </a:ln>
          <a:effectLst>
            <a:outerShdw blurRad="127000" sx="101000" sy="101000" algn="ctr" rotWithShape="0">
              <a:prstClr val="black">
                <a:alpha val="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7" name="Graphic 3">
            <a:hlinkClick r:id="rId2"/>
            <a:extLst>
              <a:ext uri="{FF2B5EF4-FFF2-40B4-BE49-F238E27FC236}">
                <a16:creationId xmlns:a16="http://schemas.microsoft.com/office/drawing/2014/main" id="{6373885D-BBBA-4D41-9BA8-CCDFEE32E37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5771192" y="6950451"/>
            <a:ext cx="2239204" cy="246221"/>
          </a:xfrm>
          <a:prstGeom prst="rect">
            <a:avLst/>
          </a:prstGeom>
        </p:spPr>
      </p:pic>
      <p:sp>
        <p:nvSpPr>
          <p:cNvPr id="18" name="TextBox 17">
            <a:hlinkClick r:id="rId5"/>
            <a:extLst>
              <a:ext uri="{FF2B5EF4-FFF2-40B4-BE49-F238E27FC236}">
                <a16:creationId xmlns:a16="http://schemas.microsoft.com/office/drawing/2014/main" id="{44BD901F-BE4E-4133-BB95-93EC09D3CE57}"/>
              </a:ext>
            </a:extLst>
          </p:cNvPr>
          <p:cNvSpPr txBox="1"/>
          <p:nvPr userDrawn="1"/>
        </p:nvSpPr>
        <p:spPr>
          <a:xfrm>
            <a:off x="4181605" y="7006172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그림 개체 틀 11">
            <a:extLst>
              <a:ext uri="{FF2B5EF4-FFF2-40B4-BE49-F238E27FC236}">
                <a16:creationId xmlns:a16="http://schemas.microsoft.com/office/drawing/2014/main" id="{B0B0C249-DA1F-4A32-9897-66C57E61665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903139" y="1009092"/>
            <a:ext cx="2211845" cy="4839816"/>
          </a:xfrm>
          <a:prstGeom prst="roundRect">
            <a:avLst>
              <a:gd name="adj" fmla="val 13456"/>
            </a:avLst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b" anchorCtr="1"/>
          <a:lstStyle>
            <a:lvl1pPr>
              <a:defRPr lang="ko-KR" altLang="en-US" sz="2000" dirty="0"/>
            </a:lvl1pPr>
          </a:lstStyle>
          <a:p>
            <a:pPr marR="0" lvl="0" fontAlgn="auto"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1EEEC81E-2CED-4E53-B45D-FB5522B5C4D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0437" b="43990"/>
          <a:stretch/>
        </p:blipFill>
        <p:spPr>
          <a:xfrm flipH="1" flipV="1">
            <a:off x="11325427" y="0"/>
            <a:ext cx="866574" cy="1246612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F03D252C-B5CA-4BE2-9054-63C05746804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1412" r="15122"/>
          <a:stretch/>
        </p:blipFill>
        <p:spPr>
          <a:xfrm flipH="1" flipV="1">
            <a:off x="-1" y="5999164"/>
            <a:ext cx="1855522" cy="858837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94E5B3F0-AD4E-46C9-AE75-A2BF12DDEE2C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92327" y="360000"/>
            <a:ext cx="405592" cy="353158"/>
          </a:xfrm>
          <a:prstGeom prst="rect">
            <a:avLst/>
          </a:prstGeom>
          <a:effectLst>
            <a:outerShdw blurRad="127000" sx="101000" sy="101000" algn="ctr" rotWithShape="0">
              <a:prstClr val="black">
                <a:alpha val="15000"/>
              </a:prstClr>
            </a:outerShdw>
          </a:effectLst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E0993D11-D7C8-4396-9CFE-726FE8C04731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65452" y="6147350"/>
            <a:ext cx="542846" cy="549015"/>
          </a:xfrm>
          <a:prstGeom prst="rect">
            <a:avLst/>
          </a:prstGeom>
          <a:effectLst>
            <a:outerShdw blurRad="127000" sx="101000" sy="101000" algn="ctr" rotWithShape="0">
              <a:prstClr val="black">
                <a:alpha val="15000"/>
              </a:prstClr>
            </a:outerShdw>
          </a:effectLst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8C32528A-914F-4235-8894-37CD0963CE0C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44992" y="234678"/>
            <a:ext cx="360869" cy="388628"/>
          </a:xfrm>
          <a:prstGeom prst="rect">
            <a:avLst/>
          </a:prstGeom>
          <a:effectLst>
            <a:outerShdw blurRad="127000" sx="101000" sy="101000" algn="ctr" rotWithShape="0">
              <a:prstClr val="black">
                <a:alpha val="15000"/>
              </a:prstClr>
            </a:outerShdw>
          </a:effectLst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AB43A696-856A-4910-99DB-FFA18F5E909A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3182" y="860861"/>
            <a:ext cx="372435" cy="377062"/>
          </a:xfrm>
          <a:prstGeom prst="rect">
            <a:avLst/>
          </a:prstGeom>
          <a:effectLst>
            <a:outerShdw blurRad="127000" sx="101000" sy="101000" algn="ctr" rotWithShape="0">
              <a:prstClr val="black">
                <a:alpha val="15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375980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E1F5CD4-64B6-4311-A598-2E0AC7F65889}"/>
              </a:ext>
            </a:extLst>
          </p:cNvPr>
          <p:cNvSpPr/>
          <p:nvPr userDrawn="1"/>
        </p:nvSpPr>
        <p:spPr>
          <a:xfrm>
            <a:off x="359400" y="360000"/>
            <a:ext cx="11473200" cy="6138000"/>
          </a:xfrm>
          <a:prstGeom prst="roundRect">
            <a:avLst>
              <a:gd name="adj" fmla="val 3802"/>
            </a:avLst>
          </a:prstGeom>
          <a:solidFill>
            <a:schemeClr val="bg1"/>
          </a:solidFill>
          <a:ln>
            <a:noFill/>
          </a:ln>
          <a:effectLst>
            <a:outerShdw blurRad="127000" sx="101000" sy="101000" algn="ctr" rotWithShape="0">
              <a:prstClr val="black">
                <a:alpha val="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7" name="Graphic 3">
            <a:hlinkClick r:id="rId2"/>
            <a:extLst>
              <a:ext uri="{FF2B5EF4-FFF2-40B4-BE49-F238E27FC236}">
                <a16:creationId xmlns:a16="http://schemas.microsoft.com/office/drawing/2014/main" id="{ACF0B961-255F-43ED-AE6B-7A84A0EC1CF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5771192" y="6950451"/>
            <a:ext cx="2239204" cy="246221"/>
          </a:xfrm>
          <a:prstGeom prst="rect">
            <a:avLst/>
          </a:prstGeom>
        </p:spPr>
      </p:pic>
      <p:sp>
        <p:nvSpPr>
          <p:cNvPr id="18" name="TextBox 17">
            <a:hlinkClick r:id="rId5"/>
            <a:extLst>
              <a:ext uri="{FF2B5EF4-FFF2-40B4-BE49-F238E27FC236}">
                <a16:creationId xmlns:a16="http://schemas.microsoft.com/office/drawing/2014/main" id="{544DD23B-6DD2-4445-8778-E59CC5C656BA}"/>
              </a:ext>
            </a:extLst>
          </p:cNvPr>
          <p:cNvSpPr txBox="1"/>
          <p:nvPr userDrawn="1"/>
        </p:nvSpPr>
        <p:spPr>
          <a:xfrm>
            <a:off x="4181605" y="7006172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그림 개체 틀 5">
            <a:extLst>
              <a:ext uri="{FF2B5EF4-FFF2-40B4-BE49-F238E27FC236}">
                <a16:creationId xmlns:a16="http://schemas.microsoft.com/office/drawing/2014/main" id="{0B809B10-5E80-4399-A780-B84E96AA8E3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179468" y="866775"/>
            <a:ext cx="3779045" cy="5029200"/>
          </a:xfrm>
          <a:prstGeom prst="roundRect">
            <a:avLst>
              <a:gd name="adj" fmla="val 1926"/>
            </a:avLst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b" anchorCtr="1"/>
          <a:lstStyle>
            <a:lvl1pPr marL="0" marR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3CED9A59-D84E-4811-9A56-636CB20F1E62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10714998" y="5785775"/>
            <a:ext cx="1477000" cy="1072225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FC7757A4-A9A1-4FBC-A078-60EC6E70AA7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59093"/>
          <a:stretch/>
        </p:blipFill>
        <p:spPr>
          <a:xfrm rot="10800000" flipH="1">
            <a:off x="11480423" y="5524500"/>
            <a:ext cx="711576" cy="133350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CD1D9356-9DDC-454A-9A6C-997CA9C55D9B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0" y="1"/>
            <a:ext cx="1739477" cy="1333500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2206DE25-9160-4F7F-8D89-0DFAA1E167B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7038"/>
          <a:stretch/>
        </p:blipFill>
        <p:spPr>
          <a:xfrm rot="10800000" flipH="1">
            <a:off x="0" y="153250"/>
            <a:ext cx="634557" cy="1072225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56B5EEB7-F765-48AB-81F9-0F8D6CF2EDF0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08334" y="245700"/>
            <a:ext cx="555091" cy="483330"/>
          </a:xfrm>
          <a:prstGeom prst="rect">
            <a:avLst/>
          </a:prstGeom>
          <a:effectLst>
            <a:outerShdw blurRad="127000" sx="101000" sy="101000" algn="ctr" rotWithShape="0">
              <a:prstClr val="black">
                <a:alpha val="15000"/>
              </a:prstClr>
            </a:outerShdw>
          </a:effectLst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8D28BA5D-60D1-4F0E-8F1E-8D4C2795C9A0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74429" y="6191250"/>
            <a:ext cx="542846" cy="549015"/>
          </a:xfrm>
          <a:prstGeom prst="rect">
            <a:avLst/>
          </a:prstGeom>
          <a:effectLst>
            <a:outerShdw blurRad="127000" sx="101000" sy="101000" algn="ctr" rotWithShape="0">
              <a:prstClr val="black">
                <a:alpha val="15000"/>
              </a:prstClr>
            </a:outerShdw>
          </a:effectLst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22409446-B950-4209-9D35-010D22B54AB5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663421" y="4818667"/>
            <a:ext cx="360869" cy="388628"/>
          </a:xfrm>
          <a:prstGeom prst="rect">
            <a:avLst/>
          </a:prstGeom>
          <a:effectLst>
            <a:outerShdw blurRad="127000" sx="101000" sy="101000" algn="ctr" rotWithShape="0">
              <a:prstClr val="black">
                <a:alpha val="15000"/>
              </a:prstClr>
            </a:outerShdw>
          </a:effectLst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C6477ECD-4B49-48EC-9083-274B1AA8C718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357" y="1733642"/>
            <a:ext cx="372435" cy="377062"/>
          </a:xfrm>
          <a:prstGeom prst="rect">
            <a:avLst/>
          </a:prstGeom>
          <a:effectLst>
            <a:outerShdw blurRad="127000" sx="101000" sy="101000" algn="ctr" rotWithShape="0">
              <a:prstClr val="black">
                <a:alpha val="15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976980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CEF8D0B8-26E0-4365-8F5A-6B244CBAC39E}"/>
              </a:ext>
            </a:extLst>
          </p:cNvPr>
          <p:cNvSpPr/>
          <p:nvPr userDrawn="1"/>
        </p:nvSpPr>
        <p:spPr>
          <a:xfrm>
            <a:off x="359400" y="360000"/>
            <a:ext cx="11473200" cy="6138000"/>
          </a:xfrm>
          <a:prstGeom prst="roundRect">
            <a:avLst>
              <a:gd name="adj" fmla="val 3802"/>
            </a:avLst>
          </a:prstGeom>
          <a:solidFill>
            <a:schemeClr val="bg1"/>
          </a:solidFill>
          <a:ln>
            <a:noFill/>
          </a:ln>
          <a:effectLst>
            <a:outerShdw blurRad="127000" sx="101000" sy="101000" algn="ctr" rotWithShape="0">
              <a:prstClr val="black">
                <a:alpha val="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7" name="Graphic 3">
            <a:hlinkClick r:id="rId2"/>
            <a:extLst>
              <a:ext uri="{FF2B5EF4-FFF2-40B4-BE49-F238E27FC236}">
                <a16:creationId xmlns:a16="http://schemas.microsoft.com/office/drawing/2014/main" id="{A9E08B0E-9486-4B4B-8D98-FDABD2E0064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5771192" y="6950451"/>
            <a:ext cx="2239204" cy="246221"/>
          </a:xfrm>
          <a:prstGeom prst="rect">
            <a:avLst/>
          </a:prstGeom>
        </p:spPr>
      </p:pic>
      <p:sp>
        <p:nvSpPr>
          <p:cNvPr id="18" name="TextBox 17">
            <a:hlinkClick r:id="rId5"/>
            <a:extLst>
              <a:ext uri="{FF2B5EF4-FFF2-40B4-BE49-F238E27FC236}">
                <a16:creationId xmlns:a16="http://schemas.microsoft.com/office/drawing/2014/main" id="{6EF87CB5-85A1-45B5-AE10-F1EAAC917179}"/>
              </a:ext>
            </a:extLst>
          </p:cNvPr>
          <p:cNvSpPr txBox="1"/>
          <p:nvPr userDrawn="1"/>
        </p:nvSpPr>
        <p:spPr>
          <a:xfrm>
            <a:off x="4181605" y="7006172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390FD491-0EEA-4B24-A287-D7FA06F56030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 flipV="1">
            <a:off x="10714998" y="1"/>
            <a:ext cx="1477000" cy="1072225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1CCA7875-C8B4-4132-8134-06CBCC420BE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59093"/>
          <a:stretch/>
        </p:blipFill>
        <p:spPr>
          <a:xfrm rot="10800000" flipH="1" flipV="1">
            <a:off x="11480423" y="1"/>
            <a:ext cx="711576" cy="1333500"/>
          </a:xfrm>
          <a:prstGeom prst="rect">
            <a:avLst/>
          </a:prstGeom>
        </p:spPr>
      </p:pic>
      <p:sp>
        <p:nvSpPr>
          <p:cNvPr id="19" name="그림 개체 틀 8">
            <a:extLst>
              <a:ext uri="{FF2B5EF4-FFF2-40B4-BE49-F238E27FC236}">
                <a16:creationId xmlns:a16="http://schemas.microsoft.com/office/drawing/2014/main" id="{FE7DD4EC-0EED-4F6F-8718-84D37E6F068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454390" y="838318"/>
            <a:ext cx="6746582" cy="4597400"/>
          </a:xfrm>
          <a:prstGeom prst="roundRect">
            <a:avLst>
              <a:gd name="adj" fmla="val 1000"/>
            </a:avLst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b" anchorCtr="1"/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016D89BF-A5B8-4FFF-9843-7B2947AFBF9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3614" b="57469"/>
          <a:stretch/>
        </p:blipFill>
        <p:spPr>
          <a:xfrm flipH="1">
            <a:off x="0" y="5994400"/>
            <a:ext cx="1922368" cy="863600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B0274A79-E8F3-49F6-80A5-9E935A8D947E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76757" y="183421"/>
            <a:ext cx="405592" cy="353158"/>
          </a:xfrm>
          <a:prstGeom prst="rect">
            <a:avLst/>
          </a:prstGeom>
          <a:effectLst>
            <a:outerShdw blurRad="127000" sx="101000" sy="101000" algn="ctr" rotWithShape="0">
              <a:prstClr val="black">
                <a:alpha val="15000"/>
              </a:prstClr>
            </a:outerShdw>
          </a:effectLst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602CC9AB-976F-4276-993A-56228703FE10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977" y="1072226"/>
            <a:ext cx="542846" cy="549015"/>
          </a:xfrm>
          <a:prstGeom prst="rect">
            <a:avLst/>
          </a:prstGeom>
          <a:effectLst>
            <a:outerShdw blurRad="127000" sx="101000" sy="101000" algn="ctr" rotWithShape="0">
              <a:prstClr val="black">
                <a:alpha val="15000"/>
              </a:prstClr>
            </a:outerShdw>
          </a:effectLst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910C207D-BCB8-43E9-B4A1-CE8F9CCFF215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33969" y="132061"/>
            <a:ext cx="360869" cy="388628"/>
          </a:xfrm>
          <a:prstGeom prst="rect">
            <a:avLst/>
          </a:prstGeom>
          <a:effectLst>
            <a:outerShdw blurRad="127000" sx="101000" sy="101000" algn="ctr" rotWithShape="0">
              <a:prstClr val="black">
                <a:alpha val="15000"/>
              </a:prstClr>
            </a:outerShdw>
          </a:effectLst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FB03D098-79BC-456A-A49D-38E79345087E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68391" y="6297517"/>
            <a:ext cx="372435" cy="377062"/>
          </a:xfrm>
          <a:prstGeom prst="rect">
            <a:avLst/>
          </a:prstGeom>
          <a:effectLst>
            <a:outerShdw blurRad="127000" sx="101000" sy="101000" algn="ctr" rotWithShape="0">
              <a:prstClr val="black">
                <a:alpha val="15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82686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3">
            <a:hlinkClick r:id="rId2"/>
            <a:extLst>
              <a:ext uri="{FF2B5EF4-FFF2-40B4-BE49-F238E27FC236}">
                <a16:creationId xmlns:a16="http://schemas.microsoft.com/office/drawing/2014/main" id="{2559E285-A62D-4D14-83DE-79E5972D02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5771192" y="6950451"/>
            <a:ext cx="2239204" cy="246221"/>
          </a:xfrm>
          <a:prstGeom prst="rect">
            <a:avLst/>
          </a:prstGeom>
        </p:spPr>
      </p:pic>
      <p:sp>
        <p:nvSpPr>
          <p:cNvPr id="6" name="TextBox 5">
            <a:hlinkClick r:id="rId5"/>
            <a:extLst>
              <a:ext uri="{FF2B5EF4-FFF2-40B4-BE49-F238E27FC236}">
                <a16:creationId xmlns:a16="http://schemas.microsoft.com/office/drawing/2014/main" id="{0C36D6CF-8437-40B9-80C3-2DBA5543E508}"/>
              </a:ext>
            </a:extLst>
          </p:cNvPr>
          <p:cNvSpPr txBox="1"/>
          <p:nvPr userDrawn="1"/>
        </p:nvSpPr>
        <p:spPr>
          <a:xfrm>
            <a:off x="4181605" y="7006172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11658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TMON custo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3">
            <a:hlinkClick r:id="rId2"/>
            <a:extLst>
              <a:ext uri="{FF2B5EF4-FFF2-40B4-BE49-F238E27FC236}">
                <a16:creationId xmlns:a16="http://schemas.microsoft.com/office/drawing/2014/main" id="{D73F524C-F58E-4EA6-810F-F3C2FF4EFB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5771192" y="6950451"/>
            <a:ext cx="2239204" cy="246221"/>
          </a:xfrm>
          <a:prstGeom prst="rect">
            <a:avLst/>
          </a:prstGeom>
        </p:spPr>
      </p:pic>
      <p:sp>
        <p:nvSpPr>
          <p:cNvPr id="7" name="TextBox 6">
            <a:hlinkClick r:id="rId5"/>
            <a:extLst>
              <a:ext uri="{FF2B5EF4-FFF2-40B4-BE49-F238E27FC236}">
                <a16:creationId xmlns:a16="http://schemas.microsoft.com/office/drawing/2014/main" id="{33F8D142-0DC8-4E9E-96C1-E62A2EE6EDE8}"/>
              </a:ext>
            </a:extLst>
          </p:cNvPr>
          <p:cNvSpPr txBox="1"/>
          <p:nvPr userDrawn="1"/>
        </p:nvSpPr>
        <p:spPr>
          <a:xfrm>
            <a:off x="4181605" y="7006172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72780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16136F50-1E90-4A39-8333-7BC6AE2589A9}"/>
              </a:ext>
            </a:extLst>
          </p:cNvPr>
          <p:cNvSpPr/>
          <p:nvPr userDrawn="1"/>
        </p:nvSpPr>
        <p:spPr>
          <a:xfrm>
            <a:off x="359400" y="360000"/>
            <a:ext cx="11473200" cy="6138000"/>
          </a:xfrm>
          <a:prstGeom prst="roundRect">
            <a:avLst>
              <a:gd name="adj" fmla="val 3802"/>
            </a:avLst>
          </a:prstGeom>
          <a:solidFill>
            <a:schemeClr val="bg1"/>
          </a:solidFill>
          <a:ln>
            <a:noFill/>
          </a:ln>
          <a:effectLst>
            <a:outerShdw blurRad="127000" sx="101000" sy="101000" algn="ctr" rotWithShape="0">
              <a:prstClr val="black">
                <a:alpha val="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24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4" name="Graphic 3">
            <a:hlinkClick r:id="rId2"/>
            <a:extLst>
              <a:ext uri="{FF2B5EF4-FFF2-40B4-BE49-F238E27FC236}">
                <a16:creationId xmlns:a16="http://schemas.microsoft.com/office/drawing/2014/main" id="{2D2B2F88-D719-4C84-9111-18FCE2093A1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5771192" y="6950451"/>
            <a:ext cx="2239204" cy="246221"/>
          </a:xfrm>
          <a:prstGeom prst="rect">
            <a:avLst/>
          </a:prstGeom>
        </p:spPr>
      </p:pic>
      <p:sp>
        <p:nvSpPr>
          <p:cNvPr id="15" name="TextBox 14">
            <a:hlinkClick r:id="rId5"/>
            <a:extLst>
              <a:ext uri="{FF2B5EF4-FFF2-40B4-BE49-F238E27FC236}">
                <a16:creationId xmlns:a16="http://schemas.microsoft.com/office/drawing/2014/main" id="{C3F3C748-E96D-46B0-B51F-BD6CCCF9B86C}"/>
              </a:ext>
            </a:extLst>
          </p:cNvPr>
          <p:cNvSpPr txBox="1"/>
          <p:nvPr userDrawn="1"/>
        </p:nvSpPr>
        <p:spPr>
          <a:xfrm>
            <a:off x="4181605" y="7006172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5FA60415-3F24-498E-A36E-23B04F8EAB53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5950683"/>
            <a:ext cx="1249838" cy="907317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80AD81AA-AF45-4142-97F0-8D1D8785E0F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46879"/>
          <a:stretch/>
        </p:blipFill>
        <p:spPr>
          <a:xfrm>
            <a:off x="11410095" y="0"/>
            <a:ext cx="781906" cy="1128409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1DF926C0-D8DD-4CED-9B08-0219F9C6511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58193"/>
          <a:stretch/>
        </p:blipFill>
        <p:spPr>
          <a:xfrm rot="10800000">
            <a:off x="212302" y="6386246"/>
            <a:ext cx="1471947" cy="471754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C54DEE80-3BB7-4EF3-BAD1-658882915F8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39677"/>
          <a:stretch/>
        </p:blipFill>
        <p:spPr>
          <a:xfrm rot="10800000">
            <a:off x="11131484" y="-1"/>
            <a:ext cx="1249838" cy="547317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2915AD95-E3BB-4048-979C-FC917FAC48FC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56841" y="94692"/>
            <a:ext cx="405592" cy="353158"/>
          </a:xfrm>
          <a:prstGeom prst="rect">
            <a:avLst/>
          </a:prstGeom>
          <a:effectLst>
            <a:outerShdw blurRad="127000" sx="101000" sy="101000" algn="ctr" rotWithShape="0">
              <a:prstClr val="black">
                <a:alpha val="15000"/>
              </a:prstClr>
            </a:outerShdw>
          </a:effectLst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D384A518-2838-4F60-8174-7A6D0361C033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2302" y="5945384"/>
            <a:ext cx="542846" cy="549015"/>
          </a:xfrm>
          <a:prstGeom prst="rect">
            <a:avLst/>
          </a:prstGeom>
          <a:effectLst>
            <a:outerShdw blurRad="127000" sx="101000" sy="101000" algn="ctr" rotWithShape="0">
              <a:prstClr val="black">
                <a:alpha val="15000"/>
              </a:prstClr>
            </a:outerShdw>
          </a:effectLst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F7510968-912C-492C-B208-A3D443934433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718303" y="1199403"/>
            <a:ext cx="360869" cy="388628"/>
          </a:xfrm>
          <a:prstGeom prst="rect">
            <a:avLst/>
          </a:prstGeom>
          <a:effectLst>
            <a:outerShdw blurRad="127000" sx="101000" sy="101000" algn="ctr" rotWithShape="0">
              <a:prstClr val="black">
                <a:alpha val="15000"/>
              </a:prstClr>
            </a:outerShdw>
          </a:effectLst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4701911F-E0AD-4013-B858-981039601295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96552" y="6386246"/>
            <a:ext cx="372435" cy="377062"/>
          </a:xfrm>
          <a:prstGeom prst="rect">
            <a:avLst/>
          </a:prstGeom>
          <a:effectLst>
            <a:outerShdw blurRad="127000" sx="101000" sy="101000" algn="ctr" rotWithShape="0">
              <a:prstClr val="black">
                <a:alpha val="15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953653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B0AB2532-E363-40A2-BA9C-291DD1BF9025}"/>
              </a:ext>
            </a:extLst>
          </p:cNvPr>
          <p:cNvSpPr/>
          <p:nvPr userDrawn="1"/>
        </p:nvSpPr>
        <p:spPr>
          <a:xfrm>
            <a:off x="359400" y="360000"/>
            <a:ext cx="11473200" cy="6138000"/>
          </a:xfrm>
          <a:prstGeom prst="roundRect">
            <a:avLst>
              <a:gd name="adj" fmla="val 3802"/>
            </a:avLst>
          </a:prstGeom>
          <a:solidFill>
            <a:schemeClr val="bg1"/>
          </a:solidFill>
          <a:ln>
            <a:noFill/>
          </a:ln>
          <a:effectLst>
            <a:outerShdw blurRad="127000" sx="101000" sy="101000" algn="ctr" rotWithShape="0">
              <a:prstClr val="black">
                <a:alpha val="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24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0" name="Graphic 3">
            <a:hlinkClick r:id="rId2"/>
            <a:extLst>
              <a:ext uri="{FF2B5EF4-FFF2-40B4-BE49-F238E27FC236}">
                <a16:creationId xmlns:a16="http://schemas.microsoft.com/office/drawing/2014/main" id="{6A175D78-1685-4D1D-8089-80871392BEA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5771192" y="6950451"/>
            <a:ext cx="2239204" cy="246221"/>
          </a:xfrm>
          <a:prstGeom prst="rect">
            <a:avLst/>
          </a:prstGeom>
        </p:spPr>
      </p:pic>
      <p:sp>
        <p:nvSpPr>
          <p:cNvPr id="11" name="TextBox 10">
            <a:hlinkClick r:id="rId5"/>
            <a:extLst>
              <a:ext uri="{FF2B5EF4-FFF2-40B4-BE49-F238E27FC236}">
                <a16:creationId xmlns:a16="http://schemas.microsoft.com/office/drawing/2014/main" id="{6B5D2BBE-94B5-4ECB-ABC9-AE1542679B16}"/>
              </a:ext>
            </a:extLst>
          </p:cNvPr>
          <p:cNvSpPr txBox="1"/>
          <p:nvPr userDrawn="1"/>
        </p:nvSpPr>
        <p:spPr>
          <a:xfrm>
            <a:off x="4181605" y="7006172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D427DA66-BBBF-4C81-B8A0-AE1E40B6C57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3368" b="65681"/>
          <a:stretch/>
        </p:blipFill>
        <p:spPr>
          <a:xfrm>
            <a:off x="0" y="4504380"/>
            <a:ext cx="3822205" cy="235362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7D6751E0-42EF-4B90-BCB4-F06E7B11F16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82564" r="19317"/>
          <a:stretch/>
        </p:blipFill>
        <p:spPr>
          <a:xfrm>
            <a:off x="6757165" y="0"/>
            <a:ext cx="5434835" cy="1195786"/>
          </a:xfrm>
          <a:prstGeom prst="rect">
            <a:avLst/>
          </a:prstGeom>
        </p:spPr>
      </p:pic>
      <p:sp>
        <p:nvSpPr>
          <p:cNvPr id="13" name="그림 개체 틀 4">
            <a:extLst>
              <a:ext uri="{FF2B5EF4-FFF2-40B4-BE49-F238E27FC236}">
                <a16:creationId xmlns:a16="http://schemas.microsoft.com/office/drawing/2014/main" id="{8EC979A5-D597-4BF7-BA7F-62D309FB82D5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239382" y="1239383"/>
            <a:ext cx="4762499" cy="4379234"/>
          </a:xfrm>
          <a:prstGeom prst="roundRect">
            <a:avLst>
              <a:gd name="adj" fmla="val 4197"/>
            </a:avLst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64000" bIns="46800" anchor="ctr" anchorCtr="1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54336230-8814-46F2-9D4E-979E4BD1C7D7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22206" y="107057"/>
            <a:ext cx="651118" cy="566942"/>
          </a:xfrm>
          <a:prstGeom prst="rect">
            <a:avLst/>
          </a:prstGeom>
          <a:effectLst>
            <a:outerShdw blurRad="127000" sx="101000" sy="101000" algn="ctr" rotWithShape="0">
              <a:prstClr val="black">
                <a:alpha val="15000"/>
              </a:prstClr>
            </a:outerShdw>
          </a:effectLst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6743DE9E-EC12-4D61-BE9E-7521CBE904B0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69630" y="6356499"/>
            <a:ext cx="390012" cy="394444"/>
          </a:xfrm>
          <a:prstGeom prst="rect">
            <a:avLst/>
          </a:prstGeom>
          <a:effectLst>
            <a:outerShdw blurRad="127000" sx="101000" sy="101000" algn="ctr" rotWithShape="0">
              <a:prstClr val="black">
                <a:alpha val="15000"/>
              </a:prstClr>
            </a:outerShdw>
          </a:effectLst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7658ECFF-1DA9-473C-84C6-C20D9ADB25A7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702965" y="1310265"/>
            <a:ext cx="259269" cy="279213"/>
          </a:xfrm>
          <a:prstGeom prst="rect">
            <a:avLst/>
          </a:prstGeom>
          <a:effectLst>
            <a:outerShdw blurRad="127000" sx="101000" sy="101000" algn="ctr" rotWithShape="0">
              <a:prstClr val="black">
                <a:alpha val="15000"/>
              </a:prstClr>
            </a:outerShdw>
          </a:effectLst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45E7FB2F-C857-4F9B-8B2B-013DE7800357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1427" y="5690213"/>
            <a:ext cx="877955" cy="888861"/>
          </a:xfrm>
          <a:prstGeom prst="rect">
            <a:avLst/>
          </a:prstGeom>
          <a:effectLst>
            <a:outerShdw blurRad="127000" sx="101000" sy="101000" algn="ctr" rotWithShape="0">
              <a:prstClr val="black">
                <a:alpha val="15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839259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0B14F650-341A-44EE-B75E-B6C27FC58AB8}"/>
              </a:ext>
            </a:extLst>
          </p:cNvPr>
          <p:cNvSpPr/>
          <p:nvPr userDrawn="1"/>
        </p:nvSpPr>
        <p:spPr>
          <a:xfrm>
            <a:off x="359400" y="360000"/>
            <a:ext cx="11473200" cy="6138000"/>
          </a:xfrm>
          <a:prstGeom prst="roundRect">
            <a:avLst>
              <a:gd name="adj" fmla="val 3802"/>
            </a:avLst>
          </a:prstGeom>
          <a:solidFill>
            <a:schemeClr val="bg1"/>
          </a:solidFill>
          <a:ln>
            <a:noFill/>
          </a:ln>
          <a:effectLst>
            <a:outerShdw blurRad="127000" sx="101000" sy="101000" algn="ctr" rotWithShape="0">
              <a:prstClr val="black">
                <a:alpha val="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24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3" name="Graphic 3">
            <a:hlinkClick r:id="rId2"/>
            <a:extLst>
              <a:ext uri="{FF2B5EF4-FFF2-40B4-BE49-F238E27FC236}">
                <a16:creationId xmlns:a16="http://schemas.microsoft.com/office/drawing/2014/main" id="{B1621E19-9650-4DE0-A589-23CCC8F35C4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5771192" y="6950451"/>
            <a:ext cx="2239204" cy="246221"/>
          </a:xfrm>
          <a:prstGeom prst="rect">
            <a:avLst/>
          </a:prstGeom>
        </p:spPr>
      </p:pic>
      <p:sp>
        <p:nvSpPr>
          <p:cNvPr id="14" name="TextBox 13">
            <a:hlinkClick r:id="rId5"/>
            <a:extLst>
              <a:ext uri="{FF2B5EF4-FFF2-40B4-BE49-F238E27FC236}">
                <a16:creationId xmlns:a16="http://schemas.microsoft.com/office/drawing/2014/main" id="{D465A294-D585-4F9B-9ACA-5F0A400A429E}"/>
              </a:ext>
            </a:extLst>
          </p:cNvPr>
          <p:cNvSpPr txBox="1"/>
          <p:nvPr userDrawn="1"/>
        </p:nvSpPr>
        <p:spPr>
          <a:xfrm>
            <a:off x="4181605" y="7006172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BFE698B0-10D6-4AF5-A36D-62C0DF487041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11131484" y="5950683"/>
            <a:ext cx="1249838" cy="907317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8AE243BE-3C34-4B88-A6C3-465C3A5E893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46879"/>
          <a:stretch/>
        </p:blipFill>
        <p:spPr>
          <a:xfrm flipH="1">
            <a:off x="189321" y="0"/>
            <a:ext cx="781906" cy="1128409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A39BAE03-AC79-4E1F-B89E-BCA488DA6F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58193"/>
          <a:stretch/>
        </p:blipFill>
        <p:spPr>
          <a:xfrm rot="10800000" flipH="1">
            <a:off x="10697073" y="6386246"/>
            <a:ext cx="1471947" cy="471754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57810020-9E71-451D-84A6-596837102F9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39677"/>
          <a:stretch/>
        </p:blipFill>
        <p:spPr>
          <a:xfrm rot="10800000" flipH="1">
            <a:off x="0" y="-1"/>
            <a:ext cx="1249838" cy="547317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6FBC4922-2A52-4064-8CF6-CC79FBBBF744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4843" y="6074804"/>
            <a:ext cx="628579" cy="547318"/>
          </a:xfrm>
          <a:prstGeom prst="rect">
            <a:avLst/>
          </a:prstGeom>
          <a:effectLst>
            <a:outerShdw blurRad="127000" sx="101000" sy="101000" algn="ctr" rotWithShape="0">
              <a:prstClr val="black">
                <a:alpha val="15000"/>
              </a:prstClr>
            </a:outerShdw>
          </a:effectLst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FBB964B0-0EC5-4CC3-A3F8-2059AB5DE582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97073" y="85492"/>
            <a:ext cx="542846" cy="549015"/>
          </a:xfrm>
          <a:prstGeom prst="rect">
            <a:avLst/>
          </a:prstGeom>
          <a:effectLst>
            <a:outerShdw blurRad="127000" sx="101000" sy="101000" algn="ctr" rotWithShape="0">
              <a:prstClr val="black">
                <a:alpha val="15000"/>
              </a:prstClr>
            </a:outerShdw>
          </a:effectLst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DF996CA0-9DFA-420E-85D3-E078379505F5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98441" y="739781"/>
            <a:ext cx="360869" cy="388628"/>
          </a:xfrm>
          <a:prstGeom prst="rect">
            <a:avLst/>
          </a:prstGeom>
          <a:effectLst>
            <a:outerShdw blurRad="127000" sx="101000" sy="101000" algn="ctr" rotWithShape="0">
              <a:prstClr val="black">
                <a:alpha val="15000"/>
              </a:prstClr>
            </a:outerShdw>
          </a:effectLst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5B0F776B-C96C-4127-B448-E76AB21AC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3716" y="5172911"/>
            <a:ext cx="372435" cy="377062"/>
          </a:xfrm>
          <a:prstGeom prst="rect">
            <a:avLst/>
          </a:prstGeom>
          <a:effectLst>
            <a:outerShdw blurRad="127000" sx="101000" sy="101000" algn="ctr" rotWithShape="0">
              <a:prstClr val="black">
                <a:alpha val="15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82995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B17543BC-967B-4D9C-B749-FAED9BC8767B}"/>
              </a:ext>
            </a:extLst>
          </p:cNvPr>
          <p:cNvSpPr/>
          <p:nvPr userDrawn="1"/>
        </p:nvSpPr>
        <p:spPr>
          <a:xfrm>
            <a:off x="359400" y="360000"/>
            <a:ext cx="11473200" cy="6138000"/>
          </a:xfrm>
          <a:prstGeom prst="roundRect">
            <a:avLst>
              <a:gd name="adj" fmla="val 3802"/>
            </a:avLst>
          </a:prstGeom>
          <a:solidFill>
            <a:schemeClr val="bg1"/>
          </a:solidFill>
          <a:ln>
            <a:noFill/>
          </a:ln>
          <a:effectLst>
            <a:outerShdw blurRad="127000" sx="101000" sy="101000" algn="ctr" rotWithShape="0">
              <a:prstClr val="black">
                <a:alpha val="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1" name="Graphic 3">
            <a:hlinkClick r:id="rId2"/>
            <a:extLst>
              <a:ext uri="{FF2B5EF4-FFF2-40B4-BE49-F238E27FC236}">
                <a16:creationId xmlns:a16="http://schemas.microsoft.com/office/drawing/2014/main" id="{23DFB473-0FFF-4F4F-9D41-B2AA228635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5771192" y="6950451"/>
            <a:ext cx="2239204" cy="246221"/>
          </a:xfrm>
          <a:prstGeom prst="rect">
            <a:avLst/>
          </a:prstGeom>
        </p:spPr>
      </p:pic>
      <p:sp>
        <p:nvSpPr>
          <p:cNvPr id="12" name="TextBox 11">
            <a:hlinkClick r:id="rId5"/>
            <a:extLst>
              <a:ext uri="{FF2B5EF4-FFF2-40B4-BE49-F238E27FC236}">
                <a16:creationId xmlns:a16="http://schemas.microsoft.com/office/drawing/2014/main" id="{D272C6B5-7396-4099-95B7-ED5DC23E2393}"/>
              </a:ext>
            </a:extLst>
          </p:cNvPr>
          <p:cNvSpPr txBox="1"/>
          <p:nvPr userDrawn="1"/>
        </p:nvSpPr>
        <p:spPr>
          <a:xfrm>
            <a:off x="4181605" y="7006172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2654A83B-E775-494D-ADBE-3EC346CE57E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0437" b="43990"/>
          <a:stretch/>
        </p:blipFill>
        <p:spPr>
          <a:xfrm>
            <a:off x="-1" y="5611389"/>
            <a:ext cx="866574" cy="1246612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1AB777C1-3611-4BAF-8D6F-4225B5DEC2E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1412" r="15122"/>
          <a:stretch/>
        </p:blipFill>
        <p:spPr>
          <a:xfrm>
            <a:off x="10336479" y="0"/>
            <a:ext cx="1855522" cy="858837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1232FC32-637E-4C75-9DA3-C4DA4A4D978B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89531" y="122162"/>
            <a:ext cx="405592" cy="353158"/>
          </a:xfrm>
          <a:prstGeom prst="rect">
            <a:avLst/>
          </a:prstGeom>
          <a:effectLst>
            <a:outerShdw blurRad="127000" sx="101000" sy="101000" algn="ctr" rotWithShape="0">
              <a:prstClr val="black">
                <a:alpha val="15000"/>
              </a:prstClr>
            </a:outerShdw>
          </a:effectLst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49FDBD05-1061-4009-9E32-9375BEF718CC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64240" y="429418"/>
            <a:ext cx="542846" cy="549015"/>
          </a:xfrm>
          <a:prstGeom prst="rect">
            <a:avLst/>
          </a:prstGeom>
          <a:effectLst>
            <a:outerShdw blurRad="127000" sx="101000" sy="101000" algn="ctr" rotWithShape="0">
              <a:prstClr val="black">
                <a:alpha val="15000"/>
              </a:prstClr>
            </a:outerShdw>
          </a:effectLst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25FE144D-82C4-4B1A-84D4-340523ECBCD6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37720" y="6469372"/>
            <a:ext cx="360869" cy="388628"/>
          </a:xfrm>
          <a:prstGeom prst="rect">
            <a:avLst/>
          </a:prstGeom>
          <a:effectLst>
            <a:outerShdw blurRad="127000" sx="101000" sy="101000" algn="ctr" rotWithShape="0">
              <a:prstClr val="black">
                <a:alpha val="15000"/>
              </a:prstClr>
            </a:outerShdw>
          </a:effectLst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94BE3C65-035F-4AB3-AD6A-2F543754985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3182" y="4781876"/>
            <a:ext cx="372435" cy="377062"/>
          </a:xfrm>
          <a:prstGeom prst="rect">
            <a:avLst/>
          </a:prstGeom>
          <a:effectLst>
            <a:outerShdw blurRad="127000" sx="101000" sy="101000" algn="ctr" rotWithShape="0">
              <a:prstClr val="black">
                <a:alpha val="15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82467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ADBD98CA-CCC6-4614-9010-25701F24AA74}"/>
              </a:ext>
            </a:extLst>
          </p:cNvPr>
          <p:cNvSpPr/>
          <p:nvPr userDrawn="1"/>
        </p:nvSpPr>
        <p:spPr>
          <a:xfrm>
            <a:off x="359400" y="360000"/>
            <a:ext cx="11473200" cy="6138000"/>
          </a:xfrm>
          <a:prstGeom prst="roundRect">
            <a:avLst>
              <a:gd name="adj" fmla="val 3802"/>
            </a:avLst>
          </a:prstGeom>
          <a:solidFill>
            <a:schemeClr val="bg1"/>
          </a:solidFill>
          <a:ln>
            <a:noFill/>
          </a:ln>
          <a:effectLst>
            <a:outerShdw blurRad="127000" sx="101000" sy="101000" algn="ctr" rotWithShape="0">
              <a:prstClr val="black">
                <a:alpha val="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24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24" name="Graphic 3">
            <a:hlinkClick r:id="rId2"/>
            <a:extLst>
              <a:ext uri="{FF2B5EF4-FFF2-40B4-BE49-F238E27FC236}">
                <a16:creationId xmlns:a16="http://schemas.microsoft.com/office/drawing/2014/main" id="{190B56F7-3537-4462-915F-203DC158022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5771192" y="6950451"/>
            <a:ext cx="2239204" cy="246221"/>
          </a:xfrm>
          <a:prstGeom prst="rect">
            <a:avLst/>
          </a:prstGeom>
        </p:spPr>
      </p:pic>
      <p:sp>
        <p:nvSpPr>
          <p:cNvPr id="25" name="TextBox 24">
            <a:hlinkClick r:id="rId5"/>
            <a:extLst>
              <a:ext uri="{FF2B5EF4-FFF2-40B4-BE49-F238E27FC236}">
                <a16:creationId xmlns:a16="http://schemas.microsoft.com/office/drawing/2014/main" id="{77ECB093-9DA9-44BE-83CF-F6CE74C79F82}"/>
              </a:ext>
            </a:extLst>
          </p:cNvPr>
          <p:cNvSpPr txBox="1"/>
          <p:nvPr userDrawn="1"/>
        </p:nvSpPr>
        <p:spPr>
          <a:xfrm>
            <a:off x="4181605" y="7006172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E6678F44-6DAA-4523-8D9D-DC3EBC876AB3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0" y="-1"/>
            <a:ext cx="1249838" cy="907317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B5A39606-0E5C-43E2-85A6-48E168A8892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46879"/>
          <a:stretch/>
        </p:blipFill>
        <p:spPr>
          <a:xfrm flipV="1">
            <a:off x="11410095" y="5729590"/>
            <a:ext cx="781906" cy="1128409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5812FD45-93F5-4032-A733-7240317556D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58193"/>
          <a:stretch/>
        </p:blipFill>
        <p:spPr>
          <a:xfrm rot="10800000" flipV="1">
            <a:off x="212302" y="-1"/>
            <a:ext cx="1471947" cy="471754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8F2A30E5-6943-4132-967D-4DF8145BE58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39677"/>
          <a:stretch/>
        </p:blipFill>
        <p:spPr>
          <a:xfrm rot="10800000" flipV="1">
            <a:off x="11131484" y="6310683"/>
            <a:ext cx="1249838" cy="547317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E4F9E65E-D709-415E-A52D-68854BECCE26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172" y="4896199"/>
            <a:ext cx="320747" cy="279282"/>
          </a:xfrm>
          <a:prstGeom prst="rect">
            <a:avLst/>
          </a:prstGeom>
          <a:effectLst>
            <a:outerShdw blurRad="127000" sx="101000" sy="101000" algn="ctr" rotWithShape="0">
              <a:prstClr val="black">
                <a:alpha val="15000"/>
              </a:prstClr>
            </a:outerShdw>
          </a:effectLst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14DA30D9-3C41-458F-83F1-9A6A3E715B2D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81430" y="142915"/>
            <a:ext cx="429290" cy="434169"/>
          </a:xfrm>
          <a:prstGeom prst="rect">
            <a:avLst/>
          </a:prstGeom>
          <a:effectLst>
            <a:outerShdw blurRad="127000" sx="101000" sy="101000" algn="ctr" rotWithShape="0">
              <a:prstClr val="black">
                <a:alpha val="15000"/>
              </a:prstClr>
            </a:outerShdw>
          </a:effectLst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CDD7C403-26EB-4702-91B1-51367D12719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726919" y="1721664"/>
            <a:ext cx="285381" cy="307333"/>
          </a:xfrm>
          <a:prstGeom prst="rect">
            <a:avLst/>
          </a:prstGeom>
          <a:effectLst>
            <a:outerShdw blurRad="127000" sx="101000" sy="101000" algn="ctr" rotWithShape="0">
              <a:prstClr val="black">
                <a:alpha val="15000"/>
              </a:prstClr>
            </a:outerShdw>
          </a:effectLst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78F2DFD3-26FA-4CA3-AA83-2109F49BC74C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39938" y="6453900"/>
            <a:ext cx="294527" cy="298186"/>
          </a:xfrm>
          <a:prstGeom prst="rect">
            <a:avLst/>
          </a:prstGeom>
          <a:effectLst>
            <a:outerShdw blurRad="127000" sx="101000" sy="101000" algn="ctr" rotWithShape="0">
              <a:prstClr val="black">
                <a:alpha val="15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9967237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raphic 3">
            <a:hlinkClick r:id="rId2"/>
            <a:extLst>
              <a:ext uri="{FF2B5EF4-FFF2-40B4-BE49-F238E27FC236}">
                <a16:creationId xmlns:a16="http://schemas.microsoft.com/office/drawing/2014/main" id="{1D82B47D-6E44-4123-8244-E8B5ADB42B0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5771192" y="6950451"/>
            <a:ext cx="2239204" cy="246221"/>
          </a:xfrm>
          <a:prstGeom prst="rect">
            <a:avLst/>
          </a:prstGeom>
        </p:spPr>
      </p:pic>
      <p:sp>
        <p:nvSpPr>
          <p:cNvPr id="19" name="TextBox 18">
            <a:hlinkClick r:id="rId5"/>
            <a:extLst>
              <a:ext uri="{FF2B5EF4-FFF2-40B4-BE49-F238E27FC236}">
                <a16:creationId xmlns:a16="http://schemas.microsoft.com/office/drawing/2014/main" id="{329F70F8-53D4-44D4-971E-350AE18ADADF}"/>
              </a:ext>
            </a:extLst>
          </p:cNvPr>
          <p:cNvSpPr txBox="1"/>
          <p:nvPr userDrawn="1"/>
        </p:nvSpPr>
        <p:spPr>
          <a:xfrm>
            <a:off x="4181605" y="7006172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1B7CF39B-5C6D-4BD1-88C0-8FC5B405CE6D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5010894"/>
            <a:ext cx="2544407" cy="1847106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21CA975E-E759-4A19-8494-188DAA35DBC9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95428" y="0"/>
            <a:ext cx="2996571" cy="2297201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125210F9-CE8D-4820-B2D9-BA62A718B2D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2133"/>
          <a:stretch/>
        </p:blipFill>
        <p:spPr>
          <a:xfrm>
            <a:off x="3390902" y="4260938"/>
            <a:ext cx="5410198" cy="2597062"/>
          </a:xfrm>
          <a:prstGeom prst="rect">
            <a:avLst/>
          </a:prstGeom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id="{6B5611CF-B45E-4C29-B014-5CD2DC22E043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40804" y="435139"/>
            <a:ext cx="753977" cy="656505"/>
          </a:xfrm>
          <a:prstGeom prst="rect">
            <a:avLst/>
          </a:prstGeom>
          <a:effectLst>
            <a:outerShdw blurRad="127000" sx="101000" sy="101000" algn="ctr" rotWithShape="0">
              <a:prstClr val="black">
                <a:alpha val="15000"/>
              </a:prstClr>
            </a:outerShdw>
          </a:effectLst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id="{BEF19667-9383-4D9B-BE86-9AEBD5D121CA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82978" y="5530757"/>
            <a:ext cx="1009126" cy="1020593"/>
          </a:xfrm>
          <a:prstGeom prst="rect">
            <a:avLst/>
          </a:prstGeom>
          <a:effectLst>
            <a:outerShdw blurRad="127000" sx="101000" sy="101000" algn="ctr" rotWithShape="0">
              <a:prstClr val="black">
                <a:alpha val="15000"/>
              </a:prstClr>
            </a:outerShdw>
          </a:effectLst>
        </p:spPr>
      </p:pic>
      <p:pic>
        <p:nvPicPr>
          <p:cNvPr id="54" name="그림 53">
            <a:extLst>
              <a:ext uri="{FF2B5EF4-FFF2-40B4-BE49-F238E27FC236}">
                <a16:creationId xmlns:a16="http://schemas.microsoft.com/office/drawing/2014/main" id="{E2F30993-6C2A-4821-9D65-6D53D078176D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69965" y="5629274"/>
            <a:ext cx="502835" cy="541515"/>
          </a:xfrm>
          <a:prstGeom prst="rect">
            <a:avLst/>
          </a:prstGeom>
          <a:effectLst>
            <a:outerShdw blurRad="127000" sx="101000" sy="101000" algn="ctr" rotWithShape="0">
              <a:prstClr val="black">
                <a:alpha val="15000"/>
              </a:prstClr>
            </a:outerShdw>
          </a:effectLst>
        </p:spPr>
      </p:pic>
      <p:pic>
        <p:nvPicPr>
          <p:cNvPr id="55" name="그림 54">
            <a:extLst>
              <a:ext uri="{FF2B5EF4-FFF2-40B4-BE49-F238E27FC236}">
                <a16:creationId xmlns:a16="http://schemas.microsoft.com/office/drawing/2014/main" id="{643D7600-8F63-49BC-ABA6-0A2E5741CC60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7050" y="435140"/>
            <a:ext cx="518951" cy="525398"/>
          </a:xfrm>
          <a:prstGeom prst="rect">
            <a:avLst/>
          </a:prstGeom>
          <a:effectLst>
            <a:outerShdw blurRad="127000" sx="101000" sy="101000" algn="ctr" rotWithShape="0">
              <a:prstClr val="black">
                <a:alpha val="15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391441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2F8C5861-A33D-4825-882F-2707E59CC4AF}"/>
              </a:ext>
            </a:extLst>
          </p:cNvPr>
          <p:cNvSpPr/>
          <p:nvPr userDrawn="1"/>
        </p:nvSpPr>
        <p:spPr>
          <a:xfrm>
            <a:off x="359400" y="360000"/>
            <a:ext cx="11473200" cy="6138000"/>
          </a:xfrm>
          <a:prstGeom prst="roundRect">
            <a:avLst>
              <a:gd name="adj" fmla="val 3802"/>
            </a:avLst>
          </a:prstGeom>
          <a:solidFill>
            <a:schemeClr val="bg1"/>
          </a:solidFill>
          <a:ln>
            <a:noFill/>
          </a:ln>
          <a:effectLst>
            <a:outerShdw blurRad="127000" sx="101000" sy="101000" algn="ctr" rotWithShape="0">
              <a:prstClr val="black">
                <a:alpha val="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712DF310-4E9C-420B-95C2-A723D054E14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201520" y="2039258"/>
            <a:ext cx="2160968" cy="2167838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wrap="square" lIns="90000" tIns="828000" anchor="ctr" anchorCtr="1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1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6" name="그림 개체 틀 4">
            <a:extLst>
              <a:ext uri="{FF2B5EF4-FFF2-40B4-BE49-F238E27FC236}">
                <a16:creationId xmlns:a16="http://schemas.microsoft.com/office/drawing/2014/main" id="{78F9A300-DC8E-4F5B-AD2B-240B26D2362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744184" y="2039258"/>
            <a:ext cx="2160968" cy="2167838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wrap="square" lIns="90000" tIns="828000" anchor="ctr" anchorCtr="1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1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7" name="그림 개체 틀 4">
            <a:extLst>
              <a:ext uri="{FF2B5EF4-FFF2-40B4-BE49-F238E27FC236}">
                <a16:creationId xmlns:a16="http://schemas.microsoft.com/office/drawing/2014/main" id="{F1FF6E2C-FEB8-4F45-971F-D30164354C47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286848" y="2039258"/>
            <a:ext cx="2160968" cy="2167838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wrap="square" lIns="90000" tIns="828000" anchor="ctr" anchorCtr="1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1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8" name="그림 개체 틀 4">
            <a:extLst>
              <a:ext uri="{FF2B5EF4-FFF2-40B4-BE49-F238E27FC236}">
                <a16:creationId xmlns:a16="http://schemas.microsoft.com/office/drawing/2014/main" id="{FCCD3637-53D1-419A-8D20-F37C22DAC92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829512" y="2039258"/>
            <a:ext cx="2160968" cy="2167838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wrap="square" lIns="90000" tIns="828000" anchor="ctr" anchorCtr="1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1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pic>
        <p:nvPicPr>
          <p:cNvPr id="17" name="Graphic 3">
            <a:hlinkClick r:id="rId2"/>
            <a:extLst>
              <a:ext uri="{FF2B5EF4-FFF2-40B4-BE49-F238E27FC236}">
                <a16:creationId xmlns:a16="http://schemas.microsoft.com/office/drawing/2014/main" id="{BBBD82F6-3584-454F-BF32-577AFA437D2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5771192" y="6950451"/>
            <a:ext cx="2239204" cy="246221"/>
          </a:xfrm>
          <a:prstGeom prst="rect">
            <a:avLst/>
          </a:prstGeom>
        </p:spPr>
      </p:pic>
      <p:sp>
        <p:nvSpPr>
          <p:cNvPr id="18" name="TextBox 17">
            <a:hlinkClick r:id="rId5"/>
            <a:extLst>
              <a:ext uri="{FF2B5EF4-FFF2-40B4-BE49-F238E27FC236}">
                <a16:creationId xmlns:a16="http://schemas.microsoft.com/office/drawing/2014/main" id="{ECD2335C-3EC8-4079-B91E-EBFE7109642A}"/>
              </a:ext>
            </a:extLst>
          </p:cNvPr>
          <p:cNvSpPr txBox="1"/>
          <p:nvPr userDrawn="1"/>
        </p:nvSpPr>
        <p:spPr>
          <a:xfrm>
            <a:off x="4181605" y="7006172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E5C33FD8-0CC6-49F9-9BA3-0A9FF6F3558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0437" b="43990"/>
          <a:stretch/>
        </p:blipFill>
        <p:spPr>
          <a:xfrm flipH="1">
            <a:off x="11325427" y="5611389"/>
            <a:ext cx="866574" cy="1246612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FA57AD78-4802-4B70-8A64-C6593EEB5B6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1412" r="15122"/>
          <a:stretch/>
        </p:blipFill>
        <p:spPr>
          <a:xfrm flipH="1">
            <a:off x="-1" y="0"/>
            <a:ext cx="1855522" cy="858837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27F01C87-7EB0-4039-A7BA-4D63F92A04D0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758714" y="5434810"/>
            <a:ext cx="405592" cy="353158"/>
          </a:xfrm>
          <a:prstGeom prst="rect">
            <a:avLst/>
          </a:prstGeom>
          <a:effectLst>
            <a:outerShdw blurRad="127000" sx="101000" sy="101000" algn="ctr" rotWithShape="0">
              <a:prstClr val="black">
                <a:alpha val="15000"/>
              </a:prstClr>
            </a:outerShdw>
          </a:effectLst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090353AF-AA21-4929-8B5B-18F1FBCCFA4A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55521" y="6209368"/>
            <a:ext cx="542846" cy="549015"/>
          </a:xfrm>
          <a:prstGeom prst="rect">
            <a:avLst/>
          </a:prstGeom>
          <a:effectLst>
            <a:outerShdw blurRad="127000" sx="101000" sy="101000" algn="ctr" rotWithShape="0">
              <a:prstClr val="black">
                <a:alpha val="15000"/>
              </a:prstClr>
            </a:outerShdw>
          </a:effectLst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1F81E992-6050-44F1-BB6D-3785C9E6A15F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45231" y="6363458"/>
            <a:ext cx="360869" cy="388628"/>
          </a:xfrm>
          <a:prstGeom prst="rect">
            <a:avLst/>
          </a:prstGeom>
          <a:effectLst>
            <a:outerShdw blurRad="127000" sx="101000" sy="101000" algn="ctr" rotWithShape="0">
              <a:prstClr val="black">
                <a:alpha val="15000"/>
              </a:prstClr>
            </a:outerShdw>
          </a:effectLst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331D0FF8-CF2F-4AEA-8E48-F9968AA03AFB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4155" y="5874344"/>
            <a:ext cx="372435" cy="377062"/>
          </a:xfrm>
          <a:prstGeom prst="rect">
            <a:avLst/>
          </a:prstGeom>
          <a:effectLst>
            <a:outerShdw blurRad="127000" sx="101000" sy="101000" algn="ctr" rotWithShape="0">
              <a:prstClr val="black">
                <a:alpha val="15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833098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85D8C161-D64C-47D2-B674-BC5040C44A63}"/>
              </a:ext>
            </a:extLst>
          </p:cNvPr>
          <p:cNvSpPr/>
          <p:nvPr userDrawn="1"/>
        </p:nvSpPr>
        <p:spPr>
          <a:xfrm>
            <a:off x="359400" y="360000"/>
            <a:ext cx="11473200" cy="6138000"/>
          </a:xfrm>
          <a:prstGeom prst="roundRect">
            <a:avLst>
              <a:gd name="adj" fmla="val 3802"/>
            </a:avLst>
          </a:prstGeom>
          <a:solidFill>
            <a:schemeClr val="bg1"/>
          </a:solidFill>
          <a:ln>
            <a:noFill/>
          </a:ln>
          <a:effectLst>
            <a:outerShdw blurRad="127000" sx="101000" sy="101000" algn="ctr" rotWithShape="0">
              <a:prstClr val="black">
                <a:alpha val="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24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4" name="Graphic 3">
            <a:hlinkClick r:id="rId2"/>
            <a:extLst>
              <a:ext uri="{FF2B5EF4-FFF2-40B4-BE49-F238E27FC236}">
                <a16:creationId xmlns:a16="http://schemas.microsoft.com/office/drawing/2014/main" id="{208E135A-EFBB-45D0-8A5C-B242723E9B7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5771192" y="6950451"/>
            <a:ext cx="2239204" cy="246221"/>
          </a:xfrm>
          <a:prstGeom prst="rect">
            <a:avLst/>
          </a:prstGeom>
        </p:spPr>
      </p:pic>
      <p:sp>
        <p:nvSpPr>
          <p:cNvPr id="15" name="TextBox 14">
            <a:hlinkClick r:id="rId5"/>
            <a:extLst>
              <a:ext uri="{FF2B5EF4-FFF2-40B4-BE49-F238E27FC236}">
                <a16:creationId xmlns:a16="http://schemas.microsoft.com/office/drawing/2014/main" id="{3599C8E0-60D0-4A3A-A3D2-13A489B41D0F}"/>
              </a:ext>
            </a:extLst>
          </p:cNvPr>
          <p:cNvSpPr txBox="1"/>
          <p:nvPr userDrawn="1"/>
        </p:nvSpPr>
        <p:spPr>
          <a:xfrm>
            <a:off x="4181605" y="7006172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2F8D8142-5C46-4C26-BF8F-1028F24630C3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 flipV="1">
            <a:off x="11131484" y="-1"/>
            <a:ext cx="1249838" cy="907317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604DD061-2D96-4281-AAF1-6D3228AD944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46879"/>
          <a:stretch/>
        </p:blipFill>
        <p:spPr>
          <a:xfrm flipH="1" flipV="1">
            <a:off x="189321" y="5729590"/>
            <a:ext cx="781906" cy="1128409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D098DF22-6BC0-4257-BB3D-8AF4D9A7307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58193"/>
          <a:stretch/>
        </p:blipFill>
        <p:spPr>
          <a:xfrm rot="10800000" flipH="1" flipV="1">
            <a:off x="10697073" y="-1"/>
            <a:ext cx="1471947" cy="471754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2FFE1AFA-9C41-4872-971B-8FD6D0F05C4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39677"/>
          <a:stretch/>
        </p:blipFill>
        <p:spPr>
          <a:xfrm rot="10800000" flipH="1" flipV="1">
            <a:off x="0" y="6310683"/>
            <a:ext cx="1249838" cy="547317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AFE180F0-1386-4451-B03D-B9D7DD1E8AB1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872515" y="5433460"/>
            <a:ext cx="283219" cy="246605"/>
          </a:xfrm>
          <a:prstGeom prst="rect">
            <a:avLst/>
          </a:prstGeom>
          <a:effectLst>
            <a:outerShdw blurRad="127000" sx="101000" sy="101000" algn="ctr" rotWithShape="0">
              <a:prstClr val="black">
                <a:alpha val="15000"/>
              </a:prstClr>
            </a:outerShdw>
          </a:effectLst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39AADDF9-20CD-45A0-B3E8-71F9C2C654C8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9400" y="523947"/>
            <a:ext cx="379061" cy="383369"/>
          </a:xfrm>
          <a:prstGeom prst="rect">
            <a:avLst/>
          </a:prstGeom>
          <a:effectLst>
            <a:outerShdw blurRad="127000" sx="101000" sy="101000" algn="ctr" rotWithShape="0">
              <a:prstClr val="black">
                <a:alpha val="15000"/>
              </a:prstClr>
            </a:outerShdw>
          </a:effectLst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D017FD9D-F278-467D-991B-D5DF6D27AA40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35631" y="6542313"/>
            <a:ext cx="251989" cy="271373"/>
          </a:xfrm>
          <a:prstGeom prst="rect">
            <a:avLst/>
          </a:prstGeom>
          <a:effectLst>
            <a:outerShdw blurRad="127000" sx="101000" sy="101000" algn="ctr" rotWithShape="0">
              <a:prstClr val="black">
                <a:alpha val="15000"/>
              </a:prstClr>
            </a:outerShdw>
          </a:effectLst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C8DB3582-4286-49DF-B7E3-0B29C75C025C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49439" y="190360"/>
            <a:ext cx="260066" cy="263297"/>
          </a:xfrm>
          <a:prstGeom prst="rect">
            <a:avLst/>
          </a:prstGeom>
          <a:effectLst>
            <a:outerShdw blurRad="127000" sx="101000" sy="101000" algn="ctr" rotWithShape="0">
              <a:prstClr val="black">
                <a:alpha val="15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9606734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319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687" r:id="rId15"/>
    <p:sldLayoutId id="2147483664" r:id="rId16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github.com/KimDongmin317/database_2022_repo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github.com/KimDongmin317/database_2022_repo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imDongmin317/database_2022_repo" TargetMode="External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imDongmin317/database_2022_repo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github.com/KimDongmin317/database_2022_repo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imDongmin317/database_2022_repo" TargetMode="External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9.xml"/><Relationship Id="rId5" Type="http://schemas.openxmlformats.org/officeDocument/2006/relationships/hyperlink" Target="https://github.com/KimDongmin317/database_2022_repo" TargetMode="External"/><Relationship Id="rId4" Type="http://schemas.openxmlformats.org/officeDocument/2006/relationships/image" Target="../media/image50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jp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9.tiff"/><Relationship Id="rId5" Type="http://schemas.openxmlformats.org/officeDocument/2006/relationships/image" Target="../media/image18.tiff"/><Relationship Id="rId4" Type="http://schemas.openxmlformats.org/officeDocument/2006/relationships/image" Target="../media/image17.tif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10" Type="http://schemas.openxmlformats.org/officeDocument/2006/relationships/image" Target="../media/image17.tiff"/><Relationship Id="rId4" Type="http://schemas.openxmlformats.org/officeDocument/2006/relationships/image" Target="../media/image22.png"/><Relationship Id="rId9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tiff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9.png"/><Relationship Id="rId5" Type="http://schemas.openxmlformats.org/officeDocument/2006/relationships/image" Target="../media/image28.jpe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106E1893-564F-43D3-9535-3AE31ABDF6F9}"/>
              </a:ext>
            </a:extLst>
          </p:cNvPr>
          <p:cNvSpPr txBox="1"/>
          <p:nvPr/>
        </p:nvSpPr>
        <p:spPr>
          <a:xfrm>
            <a:off x="421122" y="504651"/>
            <a:ext cx="8808824" cy="286232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>
            <a:defPPr>
              <a:defRPr lang="ko-KR"/>
            </a:defPPr>
            <a:lvl1pPr>
              <a:defRPr sz="72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ko-KR" altLang="en-US" sz="6000" dirty="0" err="1">
                <a:latin typeface="해피니스 산스 인쇄용 타이틀" panose="02000900000000000000" pitchFamily="2" charset="-127"/>
                <a:ea typeface="해피니스 산스 인쇄용 타이틀" panose="02000900000000000000" pitchFamily="2" charset="-127"/>
              </a:rPr>
              <a:t>에브리타임</a:t>
            </a:r>
            <a:r>
              <a:rPr lang="ko-KR" altLang="en-US" sz="6000" dirty="0">
                <a:latin typeface="해피니스 산스 인쇄용 타이틀" panose="02000900000000000000" pitchFamily="2" charset="-127"/>
                <a:ea typeface="해피니스 산스 인쇄용 타이틀" panose="02000900000000000000" pitchFamily="2" charset="-127"/>
              </a:rPr>
              <a:t> 강의 평가</a:t>
            </a:r>
            <a:endParaRPr lang="en-US" altLang="ko-KR" sz="6000" dirty="0">
              <a:latin typeface="해피니스 산스 인쇄용 타이틀" panose="02000900000000000000" pitchFamily="2" charset="-127"/>
              <a:ea typeface="해피니스 산스 인쇄용 타이틀" panose="02000900000000000000" pitchFamily="2" charset="-127"/>
            </a:endParaRPr>
          </a:p>
          <a:p>
            <a:r>
              <a:rPr lang="ko-KR" altLang="en-US" sz="6000" dirty="0">
                <a:latin typeface="해피니스 산스 인쇄용 타이틀" panose="02000900000000000000" pitchFamily="2" charset="-127"/>
                <a:ea typeface="해피니스 산스 인쇄용 타이틀" panose="02000900000000000000" pitchFamily="2" charset="-127"/>
              </a:rPr>
              <a:t>키워드 분석</a:t>
            </a:r>
            <a:endParaRPr lang="en-US" altLang="ko-KR" sz="6000" dirty="0">
              <a:latin typeface="해피니스 산스 인쇄용 타이틀" panose="02000900000000000000" pitchFamily="2" charset="-127"/>
              <a:ea typeface="해피니스 산스 인쇄용 타이틀" panose="02000900000000000000" pitchFamily="2" charset="-127"/>
            </a:endParaRPr>
          </a:p>
          <a:p>
            <a:r>
              <a:rPr lang="ko-KR" altLang="en-US" sz="6000" dirty="0">
                <a:latin typeface="해피니스 산스 인쇄용 타이틀" panose="02000900000000000000" pitchFamily="2" charset="-127"/>
                <a:ea typeface="해피니스 산스 인쇄용 타이틀" panose="02000900000000000000" pitchFamily="2" charset="-127"/>
              </a:rPr>
              <a:t>웹 서비스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5D632D-BFA2-4395-91CF-0BE612C73B65}"/>
              </a:ext>
            </a:extLst>
          </p:cNvPr>
          <p:cNvSpPr txBox="1"/>
          <p:nvPr/>
        </p:nvSpPr>
        <p:spPr>
          <a:xfrm>
            <a:off x="531586" y="3827899"/>
            <a:ext cx="5190091" cy="16312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ko-KR" altLang="en-US" sz="2000" dirty="0">
                <a:latin typeface="해피니스 산스 인쇄용 레귤러" panose="02000500000000000000" pitchFamily="2" charset="-127"/>
                <a:ea typeface="해피니스 산스 인쇄용 레귤러" panose="02000500000000000000" pitchFamily="2" charset="-127"/>
                <a:cs typeface="Arial" panose="020B0604020202020204" pitchFamily="34" charset="0"/>
              </a:rPr>
              <a:t>데이터 베이스 </a:t>
            </a:r>
            <a:r>
              <a:rPr lang="en-US" altLang="ko-KR" sz="2000" dirty="0">
                <a:latin typeface="해피니스 산스 인쇄용 레귤러" panose="02000500000000000000" pitchFamily="2" charset="-127"/>
                <a:ea typeface="해피니스 산스 인쇄용 레귤러" panose="02000500000000000000" pitchFamily="2" charset="-127"/>
                <a:cs typeface="Arial" panose="020B0604020202020204" pitchFamily="34" charset="0"/>
              </a:rPr>
              <a:t>4</a:t>
            </a:r>
            <a:r>
              <a:rPr lang="ko-KR" altLang="en-US" sz="2000" dirty="0">
                <a:latin typeface="해피니스 산스 인쇄용 레귤러" panose="02000500000000000000" pitchFamily="2" charset="-127"/>
                <a:ea typeface="해피니스 산스 인쇄용 레귤러" panose="02000500000000000000" pitchFamily="2" charset="-127"/>
                <a:cs typeface="Arial" panose="020B0604020202020204" pitchFamily="34" charset="0"/>
              </a:rPr>
              <a:t>팀</a:t>
            </a:r>
            <a:endParaRPr lang="en-US" altLang="ko-KR" sz="2000" dirty="0">
              <a:latin typeface="해피니스 산스 인쇄용 레귤러" panose="02000500000000000000" pitchFamily="2" charset="-127"/>
              <a:ea typeface="해피니스 산스 인쇄용 레귤러" panose="02000500000000000000" pitchFamily="2" charset="-127"/>
              <a:cs typeface="Arial" panose="020B0604020202020204" pitchFamily="34" charset="0"/>
            </a:endParaRPr>
          </a:p>
          <a:p>
            <a:endParaRPr lang="en-US" altLang="ko-KR" sz="2000" dirty="0">
              <a:latin typeface="해피니스 산스 인쇄용 레귤러" panose="02000500000000000000" pitchFamily="2" charset="-127"/>
              <a:ea typeface="해피니스 산스 인쇄용 레귤러" panose="02000500000000000000" pitchFamily="2" charset="-127"/>
              <a:cs typeface="Arial" panose="020B0604020202020204" pitchFamily="34" charset="0"/>
            </a:endParaRPr>
          </a:p>
          <a:p>
            <a:r>
              <a:rPr lang="en-US" altLang="ko-KR" sz="2000" dirty="0">
                <a:latin typeface="해피니스 산스 인쇄용 레귤러" panose="02000500000000000000" pitchFamily="2" charset="-127"/>
                <a:ea typeface="해피니스 산스 인쇄용 레귤러" panose="02000500000000000000" pitchFamily="2" charset="-127"/>
                <a:cs typeface="Arial" panose="020B0604020202020204" pitchFamily="34" charset="0"/>
              </a:rPr>
              <a:t>21101924 </a:t>
            </a:r>
            <a:r>
              <a:rPr lang="ko-KR" altLang="en-US" sz="2000" dirty="0">
                <a:latin typeface="해피니스 산스 인쇄용 레귤러" panose="02000500000000000000" pitchFamily="2" charset="-127"/>
                <a:ea typeface="해피니스 산스 인쇄용 레귤러" panose="02000500000000000000" pitchFamily="2" charset="-127"/>
                <a:cs typeface="Arial" panose="020B0604020202020204" pitchFamily="34" charset="0"/>
              </a:rPr>
              <a:t>김동민</a:t>
            </a:r>
            <a:endParaRPr lang="en-US" altLang="ko-KR" sz="2000" dirty="0">
              <a:latin typeface="해피니스 산스 인쇄용 레귤러" panose="02000500000000000000" pitchFamily="2" charset="-127"/>
              <a:ea typeface="해피니스 산스 인쇄용 레귤러" panose="02000500000000000000" pitchFamily="2" charset="-127"/>
              <a:cs typeface="Arial" panose="020B0604020202020204" pitchFamily="34" charset="0"/>
            </a:endParaRPr>
          </a:p>
          <a:p>
            <a:r>
              <a:rPr lang="en-US" altLang="ko-KR" sz="2000" dirty="0">
                <a:latin typeface="해피니스 산스 인쇄용 레귤러" panose="02000500000000000000" pitchFamily="2" charset="-127"/>
                <a:ea typeface="해피니스 산스 인쇄용 레귤러" panose="02000500000000000000" pitchFamily="2" charset="-127"/>
                <a:cs typeface="Arial" panose="020B0604020202020204" pitchFamily="34" charset="0"/>
              </a:rPr>
              <a:t>21101951 </a:t>
            </a:r>
            <a:r>
              <a:rPr lang="ko-KR" altLang="en-US" sz="2000" dirty="0" err="1">
                <a:latin typeface="해피니스 산스 인쇄용 레귤러" panose="02000500000000000000" pitchFamily="2" charset="-127"/>
                <a:ea typeface="해피니스 산스 인쇄용 레귤러" panose="02000500000000000000" pitchFamily="2" charset="-127"/>
                <a:cs typeface="Arial" panose="020B0604020202020204" pitchFamily="34" charset="0"/>
              </a:rPr>
              <a:t>우희원</a:t>
            </a:r>
            <a:endParaRPr lang="en-US" altLang="ko-KR" sz="2000" dirty="0">
              <a:latin typeface="해피니스 산스 인쇄용 레귤러" panose="02000500000000000000" pitchFamily="2" charset="-127"/>
              <a:ea typeface="해피니스 산스 인쇄용 레귤러" panose="02000500000000000000" pitchFamily="2" charset="-127"/>
              <a:cs typeface="Arial" panose="020B0604020202020204" pitchFamily="34" charset="0"/>
            </a:endParaRPr>
          </a:p>
          <a:p>
            <a:r>
              <a:rPr lang="en-US" altLang="ko-KR" sz="2000" dirty="0">
                <a:latin typeface="해피니스 산스 인쇄용 레귤러" panose="02000500000000000000" pitchFamily="2" charset="-127"/>
                <a:ea typeface="해피니스 산스 인쇄용 레귤러" panose="02000500000000000000" pitchFamily="2" charset="-127"/>
                <a:cs typeface="Arial" panose="020B0604020202020204" pitchFamily="34" charset="0"/>
              </a:rPr>
              <a:t>21101989 </a:t>
            </a:r>
            <a:r>
              <a:rPr lang="ko-KR" altLang="en-US" sz="2000" dirty="0">
                <a:latin typeface="해피니스 산스 인쇄용 레귤러" panose="02000500000000000000" pitchFamily="2" charset="-127"/>
                <a:ea typeface="해피니스 산스 인쇄용 레귤러" panose="02000500000000000000" pitchFamily="2" charset="-127"/>
                <a:cs typeface="Arial" panose="020B0604020202020204" pitchFamily="34" charset="0"/>
              </a:rPr>
              <a:t>황지연</a:t>
            </a:r>
            <a:endParaRPr lang="en-US" altLang="ko-KR" sz="2000" dirty="0">
              <a:latin typeface="해피니스 산스 인쇄용 레귤러" panose="02000500000000000000" pitchFamily="2" charset="-127"/>
              <a:ea typeface="해피니스 산스 인쇄용 레귤러" panose="02000500000000000000" pitchFamily="2" charset="-127"/>
              <a:cs typeface="Arial" panose="020B0604020202020204" pitchFamily="34" charset="0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1254FAEA-5CE3-4218-B6EF-2AE9F99171C7}"/>
              </a:ext>
            </a:extLst>
          </p:cNvPr>
          <p:cNvSpPr/>
          <p:nvPr/>
        </p:nvSpPr>
        <p:spPr>
          <a:xfrm>
            <a:off x="672706" y="5632728"/>
            <a:ext cx="3919625" cy="620470"/>
          </a:xfrm>
          <a:prstGeom prst="roundRect">
            <a:avLst>
              <a:gd name="adj" fmla="val 50000"/>
            </a:avLst>
          </a:prstGeom>
          <a:solidFill>
            <a:srgbClr val="2586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</a:rPr>
              <a:t>2022.11.01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5140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47EA24F-14C4-B5AB-AA8A-149643A279AB}"/>
              </a:ext>
            </a:extLst>
          </p:cNvPr>
          <p:cNvSpPr txBox="1"/>
          <p:nvPr/>
        </p:nvSpPr>
        <p:spPr>
          <a:xfrm>
            <a:off x="678843" y="430088"/>
            <a:ext cx="6599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데이터 수집 방식 </a:t>
            </a:r>
            <a:r>
              <a:rPr lang="en-US" altLang="ko-KR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 selenium</a:t>
            </a:r>
            <a:r>
              <a:rPr lang="ko-KR" altLang="en-US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scrapping</a:t>
            </a:r>
            <a:endParaRPr lang="ko-KR" altLang="en-US" sz="28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AB9F50-766B-3BF5-9D8A-BA40447DE0DB}"/>
              </a:ext>
            </a:extLst>
          </p:cNvPr>
          <p:cNvSpPr txBox="1"/>
          <p:nvPr/>
        </p:nvSpPr>
        <p:spPr>
          <a:xfrm>
            <a:off x="827387" y="1229654"/>
            <a:ext cx="10086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solidFill>
                  <a:srgbClr val="3BCBAB"/>
                </a:solidFill>
                <a:latin typeface="Amasis MT Pro Black" panose="02040A04050005020304" pitchFamily="18" charset="0"/>
              </a:rPr>
              <a:t>01</a:t>
            </a:r>
            <a:endParaRPr lang="ko-KR" altLang="en-US" sz="5400" dirty="0">
              <a:solidFill>
                <a:srgbClr val="3BCBAB"/>
              </a:solidFill>
              <a:latin typeface="Amasis MT Pro Black" panose="02040A040500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4BE97D-1FFF-BE45-19E3-AAAB4543EB30}"/>
              </a:ext>
            </a:extLst>
          </p:cNvPr>
          <p:cNvSpPr txBox="1"/>
          <p:nvPr/>
        </p:nvSpPr>
        <p:spPr>
          <a:xfrm>
            <a:off x="1945401" y="1488243"/>
            <a:ext cx="51988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카페24 아네모네" pitchFamily="2" charset="-127"/>
                <a:ea typeface="카페24 아네모네" pitchFamily="2" charset="-127"/>
              </a:rPr>
              <a:t>강의 별 고유한 </a:t>
            </a:r>
            <a:r>
              <a:rPr lang="en-US" altLang="ko-KR" sz="2800" dirty="0">
                <a:latin typeface="카페24 아네모네" pitchFamily="2" charset="-127"/>
                <a:ea typeface="카페24 아네모네" pitchFamily="2" charset="-127"/>
              </a:rPr>
              <a:t>id </a:t>
            </a:r>
            <a:r>
              <a:rPr lang="ko-KR" altLang="en-US" sz="2800" dirty="0">
                <a:latin typeface="카페24 아네모네" pitchFamily="2" charset="-127"/>
                <a:ea typeface="카페24 아네모네" pitchFamily="2" charset="-127"/>
              </a:rPr>
              <a:t>속성 값 수집</a:t>
            </a:r>
          </a:p>
        </p:txBody>
      </p:sp>
      <p:pic>
        <p:nvPicPr>
          <p:cNvPr id="5" name="그림 7" descr="그림 7">
            <a:extLst>
              <a:ext uri="{FF2B5EF4-FFF2-40B4-BE49-F238E27FC236}">
                <a16:creationId xmlns:a16="http://schemas.microsoft.com/office/drawing/2014/main" id="{A0700B45-8BC3-0410-3CBE-642080CD3119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8632" y="2436046"/>
            <a:ext cx="3602950" cy="3229121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5B631041-3302-C5E3-FAB7-54130F2EB769}"/>
              </a:ext>
            </a:extLst>
          </p:cNvPr>
          <p:cNvSpPr/>
          <p:nvPr/>
        </p:nvSpPr>
        <p:spPr>
          <a:xfrm>
            <a:off x="2653895" y="2657593"/>
            <a:ext cx="482067" cy="274317"/>
          </a:xfrm>
          <a:prstGeom prst="rect">
            <a:avLst/>
          </a:prstGeom>
          <a:noFill/>
          <a:ln w="38100" cap="flat" cmpd="sng" algn="ctr">
            <a:solidFill>
              <a:srgbClr val="29D9C8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pic>
        <p:nvPicPr>
          <p:cNvPr id="7" name="그림 12" descr="그림 12">
            <a:extLst>
              <a:ext uri="{FF2B5EF4-FFF2-40B4-BE49-F238E27FC236}">
                <a16:creationId xmlns:a16="http://schemas.microsoft.com/office/drawing/2014/main" id="{0CBB5FB4-B684-3A91-BF49-AECBF0ADDA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8316" y="2383569"/>
            <a:ext cx="6891557" cy="2169567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BB82F833-E28F-C5AD-F2F0-D9412D5B8184}"/>
              </a:ext>
            </a:extLst>
          </p:cNvPr>
          <p:cNvSpPr/>
          <p:nvPr/>
        </p:nvSpPr>
        <p:spPr>
          <a:xfrm>
            <a:off x="5601687" y="3398315"/>
            <a:ext cx="914289" cy="306025"/>
          </a:xfrm>
          <a:prstGeom prst="rect">
            <a:avLst/>
          </a:prstGeom>
          <a:noFill/>
          <a:ln w="38100" cap="flat" cmpd="sng" algn="ctr">
            <a:solidFill>
              <a:srgbClr val="29D9C8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4FCC2049-0EA1-2474-E2AD-0A5FBB0E1403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>
            <a:off x="3135962" y="2794752"/>
            <a:ext cx="2465725" cy="756576"/>
          </a:xfrm>
          <a:prstGeom prst="bentConnector3">
            <a:avLst/>
          </a:prstGeom>
          <a:ln w="38100">
            <a:solidFill>
              <a:srgbClr val="29D9C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80644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47EA24F-14C4-B5AB-AA8A-149643A279AB}"/>
              </a:ext>
            </a:extLst>
          </p:cNvPr>
          <p:cNvSpPr txBox="1"/>
          <p:nvPr/>
        </p:nvSpPr>
        <p:spPr>
          <a:xfrm>
            <a:off x="678843" y="430088"/>
            <a:ext cx="24625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데이터 수집 방식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AB9F50-766B-3BF5-9D8A-BA40447DE0DB}"/>
              </a:ext>
            </a:extLst>
          </p:cNvPr>
          <p:cNvSpPr txBox="1"/>
          <p:nvPr/>
        </p:nvSpPr>
        <p:spPr>
          <a:xfrm>
            <a:off x="1076768" y="953308"/>
            <a:ext cx="10086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solidFill>
                  <a:srgbClr val="3BCBAB"/>
                </a:solidFill>
                <a:latin typeface="Amasis MT Pro Black" panose="02040A04050005020304" pitchFamily="18" charset="0"/>
              </a:rPr>
              <a:t>02</a:t>
            </a:r>
            <a:endParaRPr lang="ko-KR" altLang="en-US" sz="5400" dirty="0">
              <a:solidFill>
                <a:srgbClr val="3BCBAB"/>
              </a:solidFill>
              <a:latin typeface="Amasis MT Pro Black" panose="02040A040500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4BE97D-1FFF-BE45-19E3-AAAB4543EB30}"/>
              </a:ext>
            </a:extLst>
          </p:cNvPr>
          <p:cNvSpPr txBox="1"/>
          <p:nvPr/>
        </p:nvSpPr>
        <p:spPr>
          <a:xfrm>
            <a:off x="2194782" y="1211897"/>
            <a:ext cx="1882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err="1">
                <a:latin typeface="카페24 아네모네" pitchFamily="2" charset="-127"/>
                <a:ea typeface="카페24 아네모네" pitchFamily="2" charset="-127"/>
              </a:rPr>
              <a:t>강의평</a:t>
            </a:r>
            <a:r>
              <a:rPr lang="ko-KR" altLang="en-US" sz="2800" dirty="0">
                <a:latin typeface="카페24 아네모네" pitchFamily="2" charset="-127"/>
                <a:ea typeface="카페24 아네모네" pitchFamily="2" charset="-127"/>
              </a:rPr>
              <a:t> 수집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CD56F441-7E86-04B2-FAA9-414B5B1E99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5453" y="1895793"/>
            <a:ext cx="4010585" cy="3515216"/>
          </a:xfrm>
          <a:prstGeom prst="rect">
            <a:avLst/>
          </a:prstGeom>
        </p:spPr>
      </p:pic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C33D7C17-3DBD-22A5-A4E0-AFAF3B9290A4}"/>
              </a:ext>
            </a:extLst>
          </p:cNvPr>
          <p:cNvSpPr/>
          <p:nvPr/>
        </p:nvSpPr>
        <p:spPr>
          <a:xfrm>
            <a:off x="6343399" y="2264057"/>
            <a:ext cx="3476900" cy="2326913"/>
          </a:xfrm>
          <a:prstGeom prst="roundRect">
            <a:avLst/>
          </a:prstGeom>
          <a:noFill/>
          <a:ln w="38100">
            <a:solidFill>
              <a:srgbClr val="29D9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8B16F04-949B-2E81-C207-83EE52E1AEFA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335697" y="1895793"/>
            <a:ext cx="4000706" cy="417830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002A9C1-11BE-8FF8-1D15-F8CB58CB9885}"/>
              </a:ext>
            </a:extLst>
          </p:cNvPr>
          <p:cNvSpPr txBox="1"/>
          <p:nvPr/>
        </p:nvSpPr>
        <p:spPr>
          <a:xfrm>
            <a:off x="6096000" y="5669461"/>
            <a:ext cx="53906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  <a:hlinkClick r:id="rId4"/>
              </a:rPr>
              <a:t>https://github.com/KimDongmin317/database_2022_repo</a:t>
            </a:r>
            <a:r>
              <a:rPr lang="en-US" altLang="ko-KR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-&gt; </a:t>
            </a:r>
            <a:r>
              <a:rPr lang="en-US" altLang="ko-KR" sz="1600" dirty="0" err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crawl_everytime</a:t>
            </a:r>
            <a:endParaRPr lang="en-US" altLang="ko-KR" sz="16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559953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47EA24F-14C4-B5AB-AA8A-149643A279AB}"/>
              </a:ext>
            </a:extLst>
          </p:cNvPr>
          <p:cNvSpPr txBox="1"/>
          <p:nvPr/>
        </p:nvSpPr>
        <p:spPr>
          <a:xfrm>
            <a:off x="678843" y="430088"/>
            <a:ext cx="26837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수집한 데이터 예시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ADB761D-0D14-6B58-126E-D1FD5CC4B7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1973" y="1173480"/>
            <a:ext cx="5484925" cy="262490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0FA8ECF-CEB7-77A4-6341-90DBF97597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102" y="1546751"/>
            <a:ext cx="5484925" cy="216791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B1389AC-A804-B912-82C7-B3FEF54AA3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0080" y="4308113"/>
            <a:ext cx="6591933" cy="197757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74B1582-0170-551A-8087-A50C528806C5}"/>
              </a:ext>
            </a:extLst>
          </p:cNvPr>
          <p:cNvSpPr txBox="1"/>
          <p:nvPr/>
        </p:nvSpPr>
        <p:spPr>
          <a:xfrm>
            <a:off x="2020718" y="953307"/>
            <a:ext cx="21245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err="1"/>
              <a:t>Univ_excel</a:t>
            </a:r>
            <a:endParaRPr lang="ko-KR" altLang="en-US" sz="3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5530916-3ADD-99EE-30C3-590E8C395363}"/>
              </a:ext>
            </a:extLst>
          </p:cNvPr>
          <p:cNvSpPr txBox="1"/>
          <p:nvPr/>
        </p:nvSpPr>
        <p:spPr>
          <a:xfrm>
            <a:off x="4907746" y="3760860"/>
            <a:ext cx="21245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review</a:t>
            </a:r>
            <a:endParaRPr lang="ko-KR" altLang="en-US" sz="3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2EABE66-BF6D-8EF8-DA4A-A851183A67E7}"/>
              </a:ext>
            </a:extLst>
          </p:cNvPr>
          <p:cNvSpPr txBox="1"/>
          <p:nvPr/>
        </p:nvSpPr>
        <p:spPr>
          <a:xfrm>
            <a:off x="7522525" y="572308"/>
            <a:ext cx="31389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err="1"/>
              <a:t>Everytime_info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4119263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AA1D969-5229-E5B6-D9A5-AA761696E262}"/>
              </a:ext>
            </a:extLst>
          </p:cNvPr>
          <p:cNvSpPr txBox="1"/>
          <p:nvPr/>
        </p:nvSpPr>
        <p:spPr>
          <a:xfrm>
            <a:off x="490953" y="405036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목차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720F5BE2-C00F-8EA4-8AAE-9E948D0952C3}"/>
              </a:ext>
            </a:extLst>
          </p:cNvPr>
          <p:cNvSpPr>
            <a:spLocks noChangeAspect="1"/>
          </p:cNvSpPr>
          <p:nvPr/>
        </p:nvSpPr>
        <p:spPr>
          <a:xfrm>
            <a:off x="929662" y="1536518"/>
            <a:ext cx="154398" cy="154398"/>
          </a:xfrm>
          <a:prstGeom prst="ellipse">
            <a:avLst/>
          </a:prstGeom>
          <a:solidFill>
            <a:srgbClr val="29D9C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E0914D-3C0F-9E9E-23DB-478B994AFC7C}"/>
              </a:ext>
            </a:extLst>
          </p:cNvPr>
          <p:cNvSpPr txBox="1"/>
          <p:nvPr/>
        </p:nvSpPr>
        <p:spPr>
          <a:xfrm>
            <a:off x="1121969" y="1448342"/>
            <a:ext cx="46767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1) Introduction – </a:t>
            </a:r>
            <a:r>
              <a:rPr lang="ko-KR" altLang="en-US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주제 선정</a:t>
            </a:r>
            <a:r>
              <a:rPr lang="en-US" altLang="ko-KR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, </a:t>
            </a:r>
            <a:r>
              <a:rPr lang="ko-KR" altLang="en-US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전체 구조</a:t>
            </a:r>
            <a:endParaRPr lang="en-US" altLang="ko-KR" sz="20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D2DDD373-0E4D-D790-43DD-B833C70C316D}"/>
              </a:ext>
            </a:extLst>
          </p:cNvPr>
          <p:cNvSpPr>
            <a:spLocks noChangeAspect="1"/>
          </p:cNvSpPr>
          <p:nvPr/>
        </p:nvSpPr>
        <p:spPr>
          <a:xfrm>
            <a:off x="929662" y="2144780"/>
            <a:ext cx="154398" cy="154398"/>
          </a:xfrm>
          <a:prstGeom prst="ellipse">
            <a:avLst/>
          </a:prstGeom>
          <a:solidFill>
            <a:srgbClr val="29D9C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BF92D37-7DE4-74A7-6B16-0227A93DD2AF}"/>
              </a:ext>
            </a:extLst>
          </p:cNvPr>
          <p:cNvSpPr txBox="1"/>
          <p:nvPr/>
        </p:nvSpPr>
        <p:spPr>
          <a:xfrm>
            <a:off x="1121969" y="2056604"/>
            <a:ext cx="44386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2) </a:t>
            </a:r>
            <a:r>
              <a:rPr lang="ko-KR" altLang="en-US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데이터 수집 </a:t>
            </a:r>
            <a:r>
              <a:rPr lang="en-US" altLang="ko-KR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– </a:t>
            </a:r>
            <a:r>
              <a:rPr lang="ko-KR" altLang="en-US" sz="2000" dirty="0" err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스크래핑</a:t>
            </a:r>
            <a:r>
              <a:rPr lang="ko-KR" altLang="en-US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아이디어</a:t>
            </a:r>
            <a:endParaRPr lang="en-US" altLang="ko-KR" sz="20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A864AB8C-20E6-9919-6E41-A67BDC1DBBA4}"/>
              </a:ext>
            </a:extLst>
          </p:cNvPr>
          <p:cNvSpPr>
            <a:spLocks noChangeAspect="1"/>
          </p:cNvSpPr>
          <p:nvPr/>
        </p:nvSpPr>
        <p:spPr>
          <a:xfrm>
            <a:off x="929662" y="2729339"/>
            <a:ext cx="154398" cy="154398"/>
          </a:xfrm>
          <a:prstGeom prst="ellipse">
            <a:avLst/>
          </a:prstGeom>
          <a:solidFill>
            <a:srgbClr val="29D9C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7AB4EAB-54F0-09BF-B206-2AF1F485548B}"/>
              </a:ext>
            </a:extLst>
          </p:cNvPr>
          <p:cNvSpPr txBox="1"/>
          <p:nvPr/>
        </p:nvSpPr>
        <p:spPr>
          <a:xfrm>
            <a:off x="1121968" y="2641163"/>
            <a:ext cx="59646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3) </a:t>
            </a:r>
            <a:r>
              <a:rPr lang="ko-KR" altLang="en-US" sz="2000" b="1" dirty="0">
                <a:solidFill>
                  <a:srgbClr val="FF0000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데이터베이스 설계 </a:t>
            </a:r>
            <a:r>
              <a:rPr lang="en-US" altLang="ko-KR" sz="2000" b="1" dirty="0">
                <a:solidFill>
                  <a:srgbClr val="FF0000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– Schema, ER, SQL, DB </a:t>
            </a:r>
            <a:r>
              <a:rPr lang="ko-KR" altLang="en-US" sz="2000" b="1" dirty="0">
                <a:solidFill>
                  <a:srgbClr val="FF0000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종류</a:t>
            </a:r>
            <a:endParaRPr lang="en-US" altLang="ko-KR" sz="2000" b="1" dirty="0">
              <a:solidFill>
                <a:srgbClr val="FF0000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85FD7079-D505-3FBF-39AB-4ECCB778C8D9}"/>
              </a:ext>
            </a:extLst>
          </p:cNvPr>
          <p:cNvSpPr>
            <a:spLocks noChangeAspect="1"/>
          </p:cNvSpPr>
          <p:nvPr/>
        </p:nvSpPr>
        <p:spPr>
          <a:xfrm>
            <a:off x="929662" y="3838509"/>
            <a:ext cx="154398" cy="154398"/>
          </a:xfrm>
          <a:prstGeom prst="ellipse">
            <a:avLst/>
          </a:prstGeom>
          <a:solidFill>
            <a:srgbClr val="29D9C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E7AC8B8-5C88-736D-4DE6-A7AEDB0E7B9E}"/>
              </a:ext>
            </a:extLst>
          </p:cNvPr>
          <p:cNvSpPr txBox="1"/>
          <p:nvPr/>
        </p:nvSpPr>
        <p:spPr>
          <a:xfrm>
            <a:off x="1121969" y="3750333"/>
            <a:ext cx="76600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5) Backend</a:t>
            </a:r>
            <a:r>
              <a:rPr lang="ko-KR" altLang="en-US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및 </a:t>
            </a:r>
            <a:r>
              <a:rPr lang="en-US" altLang="ko-KR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Web Server – Docker, </a:t>
            </a:r>
            <a:r>
              <a:rPr lang="en-US" altLang="ko-KR" sz="2000" dirty="0" err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Fastapi</a:t>
            </a:r>
            <a:r>
              <a:rPr lang="en-US" altLang="ko-KR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, Nginx, </a:t>
            </a:r>
            <a:r>
              <a:rPr lang="en-US" altLang="ko-KR" sz="2000" dirty="0" err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pymysql</a:t>
            </a:r>
            <a:endParaRPr lang="en-US" altLang="ko-KR" sz="20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DA43DBE6-A51B-13F5-C69C-4B8813613486}"/>
              </a:ext>
            </a:extLst>
          </p:cNvPr>
          <p:cNvSpPr>
            <a:spLocks noChangeAspect="1"/>
          </p:cNvSpPr>
          <p:nvPr/>
        </p:nvSpPr>
        <p:spPr>
          <a:xfrm>
            <a:off x="929662" y="3283924"/>
            <a:ext cx="154398" cy="154398"/>
          </a:xfrm>
          <a:prstGeom prst="ellipse">
            <a:avLst/>
          </a:prstGeom>
          <a:solidFill>
            <a:srgbClr val="29D9C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1604AE0-1312-E184-944B-965B96AA1AE9}"/>
              </a:ext>
            </a:extLst>
          </p:cNvPr>
          <p:cNvSpPr txBox="1"/>
          <p:nvPr/>
        </p:nvSpPr>
        <p:spPr>
          <a:xfrm>
            <a:off x="1121970" y="3195748"/>
            <a:ext cx="32309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4) </a:t>
            </a:r>
            <a:r>
              <a:rPr lang="ko-KR" altLang="en-US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자연어처리 </a:t>
            </a:r>
            <a:r>
              <a:rPr lang="en-US" altLang="ko-KR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(TF-IDF)</a:t>
            </a: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D00755F9-D68C-D16D-1772-A4BF9D2FCF59}"/>
              </a:ext>
            </a:extLst>
          </p:cNvPr>
          <p:cNvSpPr>
            <a:spLocks noChangeAspect="1"/>
          </p:cNvSpPr>
          <p:nvPr/>
        </p:nvSpPr>
        <p:spPr>
          <a:xfrm>
            <a:off x="929662" y="4393094"/>
            <a:ext cx="154398" cy="154398"/>
          </a:xfrm>
          <a:prstGeom prst="ellipse">
            <a:avLst/>
          </a:prstGeom>
          <a:solidFill>
            <a:srgbClr val="29D9C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48680C6-2AF2-9E49-EB65-295675E09BB6}"/>
              </a:ext>
            </a:extLst>
          </p:cNvPr>
          <p:cNvSpPr txBox="1"/>
          <p:nvPr/>
        </p:nvSpPr>
        <p:spPr>
          <a:xfrm>
            <a:off x="1121969" y="4304918"/>
            <a:ext cx="72104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6) Deploy &amp; Service – </a:t>
            </a:r>
            <a:r>
              <a:rPr lang="en-US" altLang="ko-KR" sz="2000" dirty="0" err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Github</a:t>
            </a:r>
            <a:r>
              <a:rPr lang="en-US" altLang="ko-KR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, AWS EC2</a:t>
            </a: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F1007EA7-17B9-F787-D3A6-05CDE2FCB7CC}"/>
              </a:ext>
            </a:extLst>
          </p:cNvPr>
          <p:cNvSpPr>
            <a:spLocks noChangeAspect="1"/>
          </p:cNvSpPr>
          <p:nvPr/>
        </p:nvSpPr>
        <p:spPr>
          <a:xfrm>
            <a:off x="929662" y="4947679"/>
            <a:ext cx="154398" cy="154398"/>
          </a:xfrm>
          <a:prstGeom prst="ellipse">
            <a:avLst/>
          </a:prstGeom>
          <a:solidFill>
            <a:srgbClr val="29D9C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1E34E74-F3AC-F873-F160-5A82244A8A8B}"/>
              </a:ext>
            </a:extLst>
          </p:cNvPr>
          <p:cNvSpPr txBox="1"/>
          <p:nvPr/>
        </p:nvSpPr>
        <p:spPr>
          <a:xfrm>
            <a:off x="1121969" y="4859503"/>
            <a:ext cx="23451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7) Conclusion</a:t>
            </a:r>
          </a:p>
        </p:txBody>
      </p:sp>
    </p:spTree>
    <p:extLst>
      <p:ext uri="{BB962C8B-B14F-4D97-AF65-F5344CB8AC3E}">
        <p14:creationId xmlns:p14="http://schemas.microsoft.com/office/powerpoint/2010/main" val="26651717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AA1D969-5229-E5B6-D9A5-AA761696E262}"/>
              </a:ext>
            </a:extLst>
          </p:cNvPr>
          <p:cNvSpPr txBox="1"/>
          <p:nvPr/>
        </p:nvSpPr>
        <p:spPr>
          <a:xfrm>
            <a:off x="490953" y="405036"/>
            <a:ext cx="458010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데이터베이스 설계 </a:t>
            </a:r>
            <a:r>
              <a:rPr lang="en-US" altLang="ko-KR" sz="28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– Schema</a:t>
            </a:r>
          </a:p>
          <a:p>
            <a:endParaRPr lang="ko-KR" altLang="en-US" sz="28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ED10447-4350-B8F3-F690-E7C551A925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974" y="2017834"/>
            <a:ext cx="10570051" cy="3309639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1273C50B-D089-2DD0-3DC6-199256E93362}"/>
              </a:ext>
            </a:extLst>
          </p:cNvPr>
          <p:cNvCxnSpPr>
            <a:cxnSpLocks/>
          </p:cNvCxnSpPr>
          <p:nvPr/>
        </p:nvCxnSpPr>
        <p:spPr>
          <a:xfrm flipV="1">
            <a:off x="3963271" y="3981450"/>
            <a:ext cx="1018304" cy="695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5D6939AD-7BD5-7ABE-5066-534D0467D267}"/>
              </a:ext>
            </a:extLst>
          </p:cNvPr>
          <p:cNvCxnSpPr>
            <a:cxnSpLocks/>
          </p:cNvCxnSpPr>
          <p:nvPr/>
        </p:nvCxnSpPr>
        <p:spPr>
          <a:xfrm flipV="1">
            <a:off x="7019925" y="3848100"/>
            <a:ext cx="1943100" cy="481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21738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47EA24F-14C4-B5AB-AA8A-149643A279AB}"/>
              </a:ext>
            </a:extLst>
          </p:cNvPr>
          <p:cNvSpPr txBox="1"/>
          <p:nvPr/>
        </p:nvSpPr>
        <p:spPr>
          <a:xfrm>
            <a:off x="678843" y="430088"/>
            <a:ext cx="18305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ER - Model</a:t>
            </a:r>
            <a:endParaRPr lang="ko-KR" altLang="en-US" sz="28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F071A29-6D62-AF80-13A5-241ABB07CDA1}"/>
              </a:ext>
            </a:extLst>
          </p:cNvPr>
          <p:cNvSpPr/>
          <p:nvPr/>
        </p:nvSpPr>
        <p:spPr>
          <a:xfrm>
            <a:off x="2369010" y="2165456"/>
            <a:ext cx="1876880" cy="5891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err="1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Univ_excel</a:t>
            </a:r>
            <a:endParaRPr lang="ko-KR" altLang="en-US" sz="2400" b="1" dirty="0">
              <a:solidFill>
                <a:schemeClr val="tx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BF915D5-09FC-7680-ABD1-4F30C9F5E22C}"/>
              </a:ext>
            </a:extLst>
          </p:cNvPr>
          <p:cNvSpPr/>
          <p:nvPr/>
        </p:nvSpPr>
        <p:spPr>
          <a:xfrm>
            <a:off x="8147506" y="2150395"/>
            <a:ext cx="2307134" cy="5891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err="1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everytime_info</a:t>
            </a:r>
            <a:endParaRPr lang="ko-KR" altLang="en-US" sz="2000" b="1" dirty="0">
              <a:solidFill>
                <a:schemeClr val="tx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B580179-48E7-A4CB-D4FD-74BA1F4AA608}"/>
              </a:ext>
            </a:extLst>
          </p:cNvPr>
          <p:cNvSpPr/>
          <p:nvPr/>
        </p:nvSpPr>
        <p:spPr>
          <a:xfrm>
            <a:off x="5371844" y="4150389"/>
            <a:ext cx="1448311" cy="5891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review</a:t>
            </a:r>
            <a:endParaRPr lang="ko-KR" altLang="en-US" sz="2400" b="1" dirty="0">
              <a:solidFill>
                <a:schemeClr val="tx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6CEE7B77-75F1-DD07-63A2-20C20940E6E1}"/>
              </a:ext>
            </a:extLst>
          </p:cNvPr>
          <p:cNvSpPr/>
          <p:nvPr/>
        </p:nvSpPr>
        <p:spPr>
          <a:xfrm>
            <a:off x="2509344" y="818101"/>
            <a:ext cx="3120917" cy="564986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u="sng" dirty="0" err="1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class_code_num</a:t>
            </a:r>
            <a:endParaRPr lang="ko-KR" altLang="en-US" sz="2000" b="1" u="sng" dirty="0">
              <a:solidFill>
                <a:schemeClr val="tx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C83D94B3-6416-C567-89CA-572B70692191}"/>
              </a:ext>
            </a:extLst>
          </p:cNvPr>
          <p:cNvSpPr/>
          <p:nvPr/>
        </p:nvSpPr>
        <p:spPr>
          <a:xfrm>
            <a:off x="353085" y="1383087"/>
            <a:ext cx="2564984" cy="47065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err="1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class_name</a:t>
            </a:r>
            <a:endParaRPr lang="ko-KR" altLang="en-US" sz="2000" b="1" dirty="0">
              <a:solidFill>
                <a:schemeClr val="tx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27C2AA50-BB69-EBBC-00D1-9C3255215596}"/>
              </a:ext>
            </a:extLst>
          </p:cNvPr>
          <p:cNvSpPr/>
          <p:nvPr/>
        </p:nvSpPr>
        <p:spPr>
          <a:xfrm>
            <a:off x="720579" y="3350217"/>
            <a:ext cx="3353977" cy="75318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err="1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professor_name</a:t>
            </a:r>
            <a:endParaRPr lang="ko-KR" altLang="en-US" sz="2000" b="1" dirty="0">
              <a:solidFill>
                <a:schemeClr val="tx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62FD0923-5DE9-47EC-BDA9-2BAEC34B7215}"/>
              </a:ext>
            </a:extLst>
          </p:cNvPr>
          <p:cNvSpPr/>
          <p:nvPr/>
        </p:nvSpPr>
        <p:spPr>
          <a:xfrm>
            <a:off x="4434212" y="5856822"/>
            <a:ext cx="1474445" cy="40908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u="sng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id</a:t>
            </a:r>
            <a:endParaRPr lang="ko-KR" altLang="en-US" sz="2000" b="1" u="sng" dirty="0">
              <a:solidFill>
                <a:schemeClr val="tx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CE5AE904-190D-5841-22B1-553D8A72A397}"/>
              </a:ext>
            </a:extLst>
          </p:cNvPr>
          <p:cNvSpPr/>
          <p:nvPr/>
        </p:nvSpPr>
        <p:spPr>
          <a:xfrm>
            <a:off x="7991982" y="5640213"/>
            <a:ext cx="1474446" cy="40908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star</a:t>
            </a:r>
            <a:endParaRPr lang="ko-KR" altLang="en-US" b="1" dirty="0">
              <a:solidFill>
                <a:schemeClr val="tx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1C2C85EA-13CD-8D56-0073-7567E8AE2F5A}"/>
              </a:ext>
            </a:extLst>
          </p:cNvPr>
          <p:cNvSpPr/>
          <p:nvPr/>
        </p:nvSpPr>
        <p:spPr>
          <a:xfrm>
            <a:off x="6461903" y="5856822"/>
            <a:ext cx="1474445" cy="40908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review</a:t>
            </a:r>
            <a:endParaRPr lang="ko-KR" altLang="en-US" sz="2000" b="1" dirty="0">
              <a:solidFill>
                <a:schemeClr val="tx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434CDA40-DAA8-8CF6-0516-C07952A02691}"/>
              </a:ext>
            </a:extLst>
          </p:cNvPr>
          <p:cNvSpPr/>
          <p:nvPr/>
        </p:nvSpPr>
        <p:spPr>
          <a:xfrm>
            <a:off x="5469295" y="471690"/>
            <a:ext cx="4934107" cy="74609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u="sng" dirty="0" err="1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everytime_lecture_number</a:t>
            </a:r>
            <a:endParaRPr lang="ko-KR" altLang="en-US" sz="2000" b="1" u="sng" dirty="0">
              <a:solidFill>
                <a:schemeClr val="tx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04D23AE4-7422-C7C0-76EB-7EEF1B708928}"/>
              </a:ext>
            </a:extLst>
          </p:cNvPr>
          <p:cNvSpPr/>
          <p:nvPr/>
        </p:nvSpPr>
        <p:spPr>
          <a:xfrm>
            <a:off x="8871662" y="1190519"/>
            <a:ext cx="3120918" cy="74609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err="1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class_code_num</a:t>
            </a:r>
            <a:endParaRPr lang="ko-KR" altLang="en-US" sz="2000" b="1" dirty="0">
              <a:solidFill>
                <a:schemeClr val="tx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AE29E443-C3E2-68EC-8017-14EDF6226D40}"/>
              </a:ext>
            </a:extLst>
          </p:cNvPr>
          <p:cNvCxnSpPr>
            <a:cxnSpLocks/>
            <a:stCxn id="7" idx="4"/>
            <a:endCxn id="3" idx="0"/>
          </p:cNvCxnSpPr>
          <p:nvPr/>
        </p:nvCxnSpPr>
        <p:spPr>
          <a:xfrm flipH="1">
            <a:off x="3307450" y="1383087"/>
            <a:ext cx="762353" cy="78236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02E8E43B-2F39-44B8-F9B4-A14BAFD43D05}"/>
              </a:ext>
            </a:extLst>
          </p:cNvPr>
          <p:cNvCxnSpPr>
            <a:cxnSpLocks/>
            <a:stCxn id="8" idx="5"/>
            <a:endCxn id="3" idx="0"/>
          </p:cNvCxnSpPr>
          <p:nvPr/>
        </p:nvCxnSpPr>
        <p:spPr>
          <a:xfrm>
            <a:off x="2542436" y="1784816"/>
            <a:ext cx="765014" cy="3806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48A48FA1-C16D-B8AA-A92B-4D91F6F52C0F}"/>
              </a:ext>
            </a:extLst>
          </p:cNvPr>
          <p:cNvCxnSpPr>
            <a:cxnSpLocks/>
            <a:stCxn id="11" idx="0"/>
            <a:endCxn id="5" idx="2"/>
          </p:cNvCxnSpPr>
          <p:nvPr/>
        </p:nvCxnSpPr>
        <p:spPr>
          <a:xfrm flipV="1">
            <a:off x="5171435" y="4739533"/>
            <a:ext cx="924565" cy="111728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228D7CC7-7D48-468A-A0B4-580DCF854C11}"/>
              </a:ext>
            </a:extLst>
          </p:cNvPr>
          <p:cNvCxnSpPr>
            <a:cxnSpLocks/>
            <a:stCxn id="14" idx="0"/>
            <a:endCxn id="5" idx="2"/>
          </p:cNvCxnSpPr>
          <p:nvPr/>
        </p:nvCxnSpPr>
        <p:spPr>
          <a:xfrm flipH="1" flipV="1">
            <a:off x="6096000" y="4739533"/>
            <a:ext cx="1103126" cy="111728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BB74DE42-D005-D028-99E4-66661D8AA89F}"/>
              </a:ext>
            </a:extLst>
          </p:cNvPr>
          <p:cNvCxnSpPr>
            <a:cxnSpLocks/>
            <a:stCxn id="13" idx="0"/>
            <a:endCxn id="5" idx="2"/>
          </p:cNvCxnSpPr>
          <p:nvPr/>
        </p:nvCxnSpPr>
        <p:spPr>
          <a:xfrm flipH="1" flipV="1">
            <a:off x="6096000" y="4739533"/>
            <a:ext cx="2633205" cy="9006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A74747D4-39B5-0E4C-F433-6ED224BC48AC}"/>
              </a:ext>
            </a:extLst>
          </p:cNvPr>
          <p:cNvCxnSpPr>
            <a:cxnSpLocks/>
            <a:stCxn id="15" idx="4"/>
            <a:endCxn id="4" idx="0"/>
          </p:cNvCxnSpPr>
          <p:nvPr/>
        </p:nvCxnSpPr>
        <p:spPr>
          <a:xfrm>
            <a:off x="7936349" y="1217787"/>
            <a:ext cx="1364724" cy="93260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A812B56D-6381-3FF8-D081-5A6D430F679B}"/>
              </a:ext>
            </a:extLst>
          </p:cNvPr>
          <p:cNvCxnSpPr>
            <a:cxnSpLocks/>
          </p:cNvCxnSpPr>
          <p:nvPr/>
        </p:nvCxnSpPr>
        <p:spPr>
          <a:xfrm flipH="1">
            <a:off x="9324678" y="1894178"/>
            <a:ext cx="344259" cy="25575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그림 57">
            <a:extLst>
              <a:ext uri="{FF2B5EF4-FFF2-40B4-BE49-F238E27FC236}">
                <a16:creationId xmlns:a16="http://schemas.microsoft.com/office/drawing/2014/main" id="{AE38A009-F5AF-5D48-4460-71C9B1D8DE6D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58443" y="3818736"/>
            <a:ext cx="1685260" cy="663306"/>
          </a:xfrm>
          <a:prstGeom prst="rect">
            <a:avLst/>
          </a:prstGeom>
        </p:spPr>
      </p:pic>
      <p:pic>
        <p:nvPicPr>
          <p:cNvPr id="60" name="그림 59">
            <a:extLst>
              <a:ext uri="{FF2B5EF4-FFF2-40B4-BE49-F238E27FC236}">
                <a16:creationId xmlns:a16="http://schemas.microsoft.com/office/drawing/2014/main" id="{56F7F56E-8F5C-BDB8-47EE-EF8CF8FF62FB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14048" y="1901811"/>
            <a:ext cx="1786987" cy="562079"/>
          </a:xfrm>
          <a:prstGeom prst="rect">
            <a:avLst/>
          </a:prstGeom>
        </p:spPr>
      </p:pic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0261037D-89F5-A591-9749-E215A88959D7}"/>
              </a:ext>
            </a:extLst>
          </p:cNvPr>
          <p:cNvCxnSpPr>
            <a:cxnSpLocks/>
            <a:stCxn id="4" idx="2"/>
            <a:endCxn id="58" idx="0"/>
          </p:cNvCxnSpPr>
          <p:nvPr/>
        </p:nvCxnSpPr>
        <p:spPr>
          <a:xfrm>
            <a:off x="9301073" y="2739539"/>
            <a:ext cx="0" cy="10791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E631C391-046D-444C-9649-30F1097D2B62}"/>
              </a:ext>
            </a:extLst>
          </p:cNvPr>
          <p:cNvCxnSpPr>
            <a:stCxn id="5" idx="3"/>
            <a:endCxn id="58" idx="1"/>
          </p:cNvCxnSpPr>
          <p:nvPr/>
        </p:nvCxnSpPr>
        <p:spPr>
          <a:xfrm flipV="1">
            <a:off x="6820155" y="4150389"/>
            <a:ext cx="1638288" cy="294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9F6C6F88-603B-6C61-3183-D25A508010C1}"/>
              </a:ext>
            </a:extLst>
          </p:cNvPr>
          <p:cNvCxnSpPr>
            <a:cxnSpLocks/>
            <a:stCxn id="3" idx="3"/>
            <a:endCxn id="60" idx="1"/>
          </p:cNvCxnSpPr>
          <p:nvPr/>
        </p:nvCxnSpPr>
        <p:spPr>
          <a:xfrm flipV="1">
            <a:off x="4245890" y="2182851"/>
            <a:ext cx="968158" cy="277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7E510583-7EE4-DE47-C506-EBD318A81886}"/>
              </a:ext>
            </a:extLst>
          </p:cNvPr>
          <p:cNvCxnSpPr>
            <a:cxnSpLocks/>
            <a:stCxn id="4" idx="1"/>
            <a:endCxn id="60" idx="3"/>
          </p:cNvCxnSpPr>
          <p:nvPr/>
        </p:nvCxnSpPr>
        <p:spPr>
          <a:xfrm flipH="1" flipV="1">
            <a:off x="7001035" y="2182851"/>
            <a:ext cx="1146471" cy="262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756AB56C-7747-DCD3-B61C-E8BEC400A899}"/>
              </a:ext>
            </a:extLst>
          </p:cNvPr>
          <p:cNvCxnSpPr>
            <a:cxnSpLocks/>
            <a:stCxn id="9" idx="0"/>
            <a:endCxn id="3" idx="2"/>
          </p:cNvCxnSpPr>
          <p:nvPr/>
        </p:nvCxnSpPr>
        <p:spPr>
          <a:xfrm flipV="1">
            <a:off x="2397568" y="2754600"/>
            <a:ext cx="909882" cy="59561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타원 54">
            <a:extLst>
              <a:ext uri="{FF2B5EF4-FFF2-40B4-BE49-F238E27FC236}">
                <a16:creationId xmlns:a16="http://schemas.microsoft.com/office/drawing/2014/main" id="{F83A5382-FE05-9252-390D-5FD54EA88192}"/>
              </a:ext>
            </a:extLst>
          </p:cNvPr>
          <p:cNvSpPr/>
          <p:nvPr/>
        </p:nvSpPr>
        <p:spPr>
          <a:xfrm>
            <a:off x="353085" y="4816153"/>
            <a:ext cx="4934107" cy="74609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u="sng" dirty="0" err="1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everytime_lecture_number</a:t>
            </a:r>
            <a:endParaRPr lang="ko-KR" altLang="en-US" sz="2000" b="1" u="sng" dirty="0">
              <a:solidFill>
                <a:schemeClr val="tx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2905010B-DBFB-C288-0DAC-F1E1560D261F}"/>
              </a:ext>
            </a:extLst>
          </p:cNvPr>
          <p:cNvCxnSpPr>
            <a:cxnSpLocks/>
            <a:stCxn id="5" idx="1"/>
            <a:endCxn id="55" idx="0"/>
          </p:cNvCxnSpPr>
          <p:nvPr/>
        </p:nvCxnSpPr>
        <p:spPr>
          <a:xfrm flipH="1">
            <a:off x="2820139" y="4444961"/>
            <a:ext cx="2551705" cy="3711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6371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AA1D969-5229-E5B6-D9A5-AA761696E262}"/>
              </a:ext>
            </a:extLst>
          </p:cNvPr>
          <p:cNvSpPr txBox="1"/>
          <p:nvPr/>
        </p:nvSpPr>
        <p:spPr>
          <a:xfrm>
            <a:off x="490953" y="405036"/>
            <a:ext cx="376417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데이터베이스 설계 </a:t>
            </a:r>
            <a:r>
              <a:rPr lang="en-US" altLang="ko-KR" sz="28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– DB</a:t>
            </a:r>
          </a:p>
          <a:p>
            <a:endParaRPr lang="ko-KR" altLang="en-US" sz="28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6146" name="Picture 2" descr="Amazon RDS for MariaDB – Amazon Web Services(AWS)">
            <a:extLst>
              <a:ext uri="{FF2B5EF4-FFF2-40B4-BE49-F238E27FC236}">
                <a16:creationId xmlns:a16="http://schemas.microsoft.com/office/drawing/2014/main" id="{AFCC5860-7EB9-0093-9B41-103182792F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362" y="2230786"/>
            <a:ext cx="4658894" cy="2396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타원 2">
            <a:extLst>
              <a:ext uri="{FF2B5EF4-FFF2-40B4-BE49-F238E27FC236}">
                <a16:creationId xmlns:a16="http://schemas.microsoft.com/office/drawing/2014/main" id="{BED7AF5F-0431-4054-FF63-1FEC59D9C0B4}"/>
              </a:ext>
            </a:extLst>
          </p:cNvPr>
          <p:cNvSpPr>
            <a:spLocks noChangeAspect="1"/>
          </p:cNvSpPr>
          <p:nvPr/>
        </p:nvSpPr>
        <p:spPr>
          <a:xfrm>
            <a:off x="5865784" y="2031694"/>
            <a:ext cx="154398" cy="154398"/>
          </a:xfrm>
          <a:prstGeom prst="ellipse">
            <a:avLst/>
          </a:prstGeom>
          <a:solidFill>
            <a:srgbClr val="29D9C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E7E10D-6E4A-8818-804F-ADB58D8A10B1}"/>
              </a:ext>
            </a:extLst>
          </p:cNvPr>
          <p:cNvSpPr txBox="1"/>
          <p:nvPr/>
        </p:nvSpPr>
        <p:spPr>
          <a:xfrm>
            <a:off x="6058091" y="1943518"/>
            <a:ext cx="46588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0" i="0" dirty="0">
                <a:effectLst/>
                <a:latin typeface="-apple-system"/>
              </a:rPr>
              <a:t>MySQL </a:t>
            </a:r>
            <a:r>
              <a:rPr lang="ko-KR" altLang="en-US" sz="2000" b="0" i="0" dirty="0">
                <a:effectLst/>
                <a:latin typeface="-apple-system"/>
              </a:rPr>
              <a:t>데이터베이스 시스템을 기반으로 </a:t>
            </a:r>
            <a:r>
              <a:rPr lang="en-US" altLang="ko-KR" sz="2000" b="0" i="0" dirty="0">
                <a:effectLst/>
                <a:latin typeface="-apple-system"/>
              </a:rPr>
              <a:t>fork</a:t>
            </a:r>
            <a:r>
              <a:rPr lang="ko-KR" altLang="en-US" sz="2000" b="0" i="0" dirty="0">
                <a:effectLst/>
                <a:latin typeface="-apple-system"/>
              </a:rPr>
              <a:t>한 서비스로 </a:t>
            </a:r>
            <a:r>
              <a:rPr lang="en-US" altLang="ko-KR" sz="2000" b="0" i="0" dirty="0">
                <a:effectLst/>
                <a:latin typeface="-apple-system"/>
              </a:rPr>
              <a:t>MySQL</a:t>
            </a:r>
            <a:r>
              <a:rPr lang="ko-KR" altLang="en-US" sz="2000" b="0" i="0" dirty="0">
                <a:effectLst/>
                <a:latin typeface="-apple-system"/>
              </a:rPr>
              <a:t>의 개선된 버전</a:t>
            </a:r>
            <a:endParaRPr lang="en-US" altLang="ko-KR" sz="20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F77A173C-D145-B634-7DDD-661C434BFA06}"/>
              </a:ext>
            </a:extLst>
          </p:cNvPr>
          <p:cNvSpPr>
            <a:spLocks noChangeAspect="1"/>
          </p:cNvSpPr>
          <p:nvPr/>
        </p:nvSpPr>
        <p:spPr>
          <a:xfrm>
            <a:off x="5865784" y="3056441"/>
            <a:ext cx="154398" cy="154398"/>
          </a:xfrm>
          <a:prstGeom prst="ellipse">
            <a:avLst/>
          </a:prstGeom>
          <a:solidFill>
            <a:srgbClr val="29D9C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EC3E30-EE63-CA60-191C-41BEEF98A62B}"/>
              </a:ext>
            </a:extLst>
          </p:cNvPr>
          <p:cNvSpPr txBox="1"/>
          <p:nvPr/>
        </p:nvSpPr>
        <p:spPr>
          <a:xfrm>
            <a:off x="6058091" y="2968265"/>
            <a:ext cx="44670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0" i="0" dirty="0">
                <a:effectLst/>
                <a:latin typeface="-apple-system"/>
              </a:rPr>
              <a:t>MySQL</a:t>
            </a:r>
            <a:r>
              <a:rPr lang="ko-KR" altLang="en-US" sz="2000" b="0" i="0" dirty="0">
                <a:effectLst/>
                <a:latin typeface="-apple-system"/>
              </a:rPr>
              <a:t>에서 찾을 수 없는 수많은 내장된 강력한 기능과 많은 유용성</a:t>
            </a:r>
            <a:r>
              <a:rPr lang="en-US" altLang="ko-KR" sz="2000" b="0" i="0" dirty="0">
                <a:effectLst/>
                <a:latin typeface="-apple-system"/>
              </a:rPr>
              <a:t>, </a:t>
            </a:r>
            <a:r>
              <a:rPr lang="ko-KR" altLang="en-US" sz="2000" b="0" i="0" dirty="0">
                <a:effectLst/>
                <a:latin typeface="-apple-system"/>
              </a:rPr>
              <a:t>보안 및 성능 개선사항</a:t>
            </a:r>
            <a:endParaRPr lang="en-US" altLang="ko-KR" sz="20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244F7B81-DE27-962B-F94D-BEF7CCCC0634}"/>
              </a:ext>
            </a:extLst>
          </p:cNvPr>
          <p:cNvSpPr>
            <a:spLocks noChangeAspect="1"/>
          </p:cNvSpPr>
          <p:nvPr/>
        </p:nvSpPr>
        <p:spPr>
          <a:xfrm>
            <a:off x="5865784" y="4315280"/>
            <a:ext cx="154398" cy="154398"/>
          </a:xfrm>
          <a:prstGeom prst="ellipse">
            <a:avLst/>
          </a:prstGeom>
          <a:solidFill>
            <a:srgbClr val="29D9C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0CF5F7-BF32-CE0D-77DD-16DDB2213A8B}"/>
              </a:ext>
            </a:extLst>
          </p:cNvPr>
          <p:cNvSpPr txBox="1"/>
          <p:nvPr/>
        </p:nvSpPr>
        <p:spPr>
          <a:xfrm>
            <a:off x="6058091" y="4227104"/>
            <a:ext cx="4658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가볍고 빨라서 사이드 프로젝트에 적합</a:t>
            </a:r>
            <a:endParaRPr lang="en-US" altLang="ko-KR" sz="20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592141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F522FDE0-D13D-3D68-5622-C7D3B184EC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8710" y="1735511"/>
            <a:ext cx="4503884" cy="398139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A1393E9-8BD6-F63B-D041-25ABBF0DFA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840" y="2108697"/>
            <a:ext cx="5494161" cy="1320303"/>
          </a:xfrm>
          <a:prstGeom prst="rect">
            <a:avLst/>
          </a:prstGeom>
        </p:spPr>
      </p:pic>
      <p:sp>
        <p:nvSpPr>
          <p:cNvPr id="13" name="타원 12">
            <a:extLst>
              <a:ext uri="{FF2B5EF4-FFF2-40B4-BE49-F238E27FC236}">
                <a16:creationId xmlns:a16="http://schemas.microsoft.com/office/drawing/2014/main" id="{26C36932-A4B8-4217-3CB1-05BF4634CDBD}"/>
              </a:ext>
            </a:extLst>
          </p:cNvPr>
          <p:cNvSpPr>
            <a:spLocks noChangeAspect="1"/>
          </p:cNvSpPr>
          <p:nvPr/>
        </p:nvSpPr>
        <p:spPr>
          <a:xfrm>
            <a:off x="738909" y="3798022"/>
            <a:ext cx="154398" cy="154398"/>
          </a:xfrm>
          <a:prstGeom prst="ellipse">
            <a:avLst/>
          </a:prstGeom>
          <a:solidFill>
            <a:srgbClr val="29D9C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556C8FD-92E8-3FD6-7932-3CB09601824F}"/>
              </a:ext>
            </a:extLst>
          </p:cNvPr>
          <p:cNvSpPr txBox="1"/>
          <p:nvPr/>
        </p:nvSpPr>
        <p:spPr>
          <a:xfrm>
            <a:off x="931216" y="3709846"/>
            <a:ext cx="46767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데이터베이스 생성</a:t>
            </a:r>
            <a:r>
              <a:rPr lang="en-US" altLang="ko-KR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, User </a:t>
            </a:r>
            <a:r>
              <a:rPr lang="ko-KR" altLang="en-US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생성 및 권한 할당</a:t>
            </a:r>
            <a:endParaRPr lang="en-US" altLang="ko-KR" sz="20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0C43450-A7F2-5364-2BC2-8AE9A19EE24D}"/>
              </a:ext>
            </a:extLst>
          </p:cNvPr>
          <p:cNvSpPr txBox="1"/>
          <p:nvPr/>
        </p:nvSpPr>
        <p:spPr>
          <a:xfrm>
            <a:off x="863574" y="476254"/>
            <a:ext cx="406874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데이터베이스 설계 </a:t>
            </a:r>
            <a:r>
              <a:rPr lang="en-US" altLang="ko-KR" sz="28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– SQL </a:t>
            </a:r>
          </a:p>
          <a:p>
            <a:endParaRPr lang="ko-KR" altLang="en-US" sz="28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0F65F858-E518-FA63-E61F-DD2A28043682}"/>
              </a:ext>
            </a:extLst>
          </p:cNvPr>
          <p:cNvSpPr>
            <a:spLocks noChangeAspect="1"/>
          </p:cNvSpPr>
          <p:nvPr/>
        </p:nvSpPr>
        <p:spPr>
          <a:xfrm>
            <a:off x="738909" y="4327910"/>
            <a:ext cx="154398" cy="154398"/>
          </a:xfrm>
          <a:prstGeom prst="ellipse">
            <a:avLst/>
          </a:prstGeom>
          <a:solidFill>
            <a:srgbClr val="29D9C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DE340B-D4F2-1C97-9987-ED606CACE9EB}"/>
              </a:ext>
            </a:extLst>
          </p:cNvPr>
          <p:cNvSpPr txBox="1"/>
          <p:nvPr/>
        </p:nvSpPr>
        <p:spPr>
          <a:xfrm>
            <a:off x="931216" y="4239734"/>
            <a:ext cx="46767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3</a:t>
            </a:r>
            <a:r>
              <a:rPr lang="ko-KR" altLang="en-US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개의 테이블 생성 뒤 외래 키</a:t>
            </a:r>
            <a:r>
              <a:rPr lang="en-US" altLang="ko-KR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, </a:t>
            </a:r>
            <a:r>
              <a:rPr lang="ko-KR" altLang="en-US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참조 설정 </a:t>
            </a:r>
            <a:endParaRPr lang="en-US" altLang="ko-KR" sz="20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E062E6-FE5F-A42E-2E25-535D39DA60C4}"/>
              </a:ext>
            </a:extLst>
          </p:cNvPr>
          <p:cNvSpPr txBox="1"/>
          <p:nvPr/>
        </p:nvSpPr>
        <p:spPr>
          <a:xfrm>
            <a:off x="700324" y="5635955"/>
            <a:ext cx="49076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  <a:hlinkClick r:id="rId4"/>
              </a:rPr>
              <a:t>https://github.com/KimDongmin317/database_2022_repo</a:t>
            </a:r>
            <a:r>
              <a:rPr lang="en-US" altLang="ko-KR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-&gt; </a:t>
            </a:r>
            <a:r>
              <a:rPr lang="en-US" altLang="ko-KR" sz="1600" dirty="0" err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db</a:t>
            </a:r>
            <a:r>
              <a:rPr lang="en-US" altLang="ko-KR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/</a:t>
            </a:r>
            <a:r>
              <a:rPr lang="en-US" altLang="ko-KR" sz="1600" dirty="0" err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init</a:t>
            </a:r>
            <a:r>
              <a:rPr lang="en-US" altLang="ko-KR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/</a:t>
            </a:r>
            <a:r>
              <a:rPr lang="en-US" altLang="ko-KR" sz="1600" dirty="0" err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db_create_sequence.sql</a:t>
            </a:r>
            <a:endParaRPr lang="en-US" altLang="ko-KR" sz="16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86B528E-249C-E858-C870-6FD778EDCD24}"/>
              </a:ext>
            </a:extLst>
          </p:cNvPr>
          <p:cNvSpPr>
            <a:spLocks noChangeAspect="1"/>
          </p:cNvSpPr>
          <p:nvPr/>
        </p:nvSpPr>
        <p:spPr>
          <a:xfrm>
            <a:off x="738909" y="4805675"/>
            <a:ext cx="154398" cy="154398"/>
          </a:xfrm>
          <a:prstGeom prst="ellipse">
            <a:avLst/>
          </a:prstGeom>
          <a:solidFill>
            <a:srgbClr val="29D9C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4D1500-BE20-BEA1-AB3C-882F84DB55D0}"/>
              </a:ext>
            </a:extLst>
          </p:cNvPr>
          <p:cNvSpPr txBox="1"/>
          <p:nvPr/>
        </p:nvSpPr>
        <p:spPr>
          <a:xfrm>
            <a:off x="931216" y="4717499"/>
            <a:ext cx="53125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000" dirty="0" err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Mariadb</a:t>
            </a:r>
            <a:r>
              <a:rPr lang="ko-KR" altLang="en-US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의 </a:t>
            </a:r>
            <a:r>
              <a:rPr lang="en-US" altLang="ko-KR" sz="2000" dirty="0" err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init</a:t>
            </a:r>
            <a:r>
              <a:rPr lang="en-US" altLang="ko-KR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폴더 내에 </a:t>
            </a:r>
            <a:r>
              <a:rPr lang="en-US" altLang="ko-KR" sz="2000" dirty="0" err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sql</a:t>
            </a:r>
            <a:r>
              <a:rPr lang="en-US" altLang="ko-KR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파일</a:t>
            </a:r>
            <a:r>
              <a:rPr lang="en-US" altLang="ko-KR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-&gt; </a:t>
            </a:r>
            <a:r>
              <a:rPr lang="en-US" altLang="ko-KR" sz="2000" dirty="0" err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db</a:t>
            </a:r>
            <a:r>
              <a:rPr lang="ko-KR" altLang="en-US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생성 시 자동 실행</a:t>
            </a:r>
            <a:r>
              <a:rPr lang="en-US" altLang="ko-KR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700515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AA1D969-5229-E5B6-D9A5-AA761696E262}"/>
              </a:ext>
            </a:extLst>
          </p:cNvPr>
          <p:cNvSpPr txBox="1"/>
          <p:nvPr/>
        </p:nvSpPr>
        <p:spPr>
          <a:xfrm>
            <a:off x="490953" y="405036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목차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720F5BE2-C00F-8EA4-8AAE-9E948D0952C3}"/>
              </a:ext>
            </a:extLst>
          </p:cNvPr>
          <p:cNvSpPr>
            <a:spLocks noChangeAspect="1"/>
          </p:cNvSpPr>
          <p:nvPr/>
        </p:nvSpPr>
        <p:spPr>
          <a:xfrm>
            <a:off x="929662" y="1536518"/>
            <a:ext cx="154398" cy="154398"/>
          </a:xfrm>
          <a:prstGeom prst="ellipse">
            <a:avLst/>
          </a:prstGeom>
          <a:solidFill>
            <a:srgbClr val="29D9C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E0914D-3C0F-9E9E-23DB-478B994AFC7C}"/>
              </a:ext>
            </a:extLst>
          </p:cNvPr>
          <p:cNvSpPr txBox="1"/>
          <p:nvPr/>
        </p:nvSpPr>
        <p:spPr>
          <a:xfrm>
            <a:off x="1121969" y="1448342"/>
            <a:ext cx="46767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1) Introduction – </a:t>
            </a:r>
            <a:r>
              <a:rPr lang="ko-KR" altLang="en-US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주제 선정</a:t>
            </a:r>
            <a:r>
              <a:rPr lang="en-US" altLang="ko-KR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, </a:t>
            </a:r>
            <a:r>
              <a:rPr lang="ko-KR" altLang="en-US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전체 구조</a:t>
            </a:r>
            <a:endParaRPr lang="en-US" altLang="ko-KR" sz="20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D2DDD373-0E4D-D790-43DD-B833C70C316D}"/>
              </a:ext>
            </a:extLst>
          </p:cNvPr>
          <p:cNvSpPr>
            <a:spLocks noChangeAspect="1"/>
          </p:cNvSpPr>
          <p:nvPr/>
        </p:nvSpPr>
        <p:spPr>
          <a:xfrm>
            <a:off x="929662" y="2144780"/>
            <a:ext cx="154398" cy="154398"/>
          </a:xfrm>
          <a:prstGeom prst="ellipse">
            <a:avLst/>
          </a:prstGeom>
          <a:solidFill>
            <a:srgbClr val="29D9C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BF92D37-7DE4-74A7-6B16-0227A93DD2AF}"/>
              </a:ext>
            </a:extLst>
          </p:cNvPr>
          <p:cNvSpPr txBox="1"/>
          <p:nvPr/>
        </p:nvSpPr>
        <p:spPr>
          <a:xfrm>
            <a:off x="1121969" y="2056604"/>
            <a:ext cx="44386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2) </a:t>
            </a:r>
            <a:r>
              <a:rPr lang="ko-KR" altLang="en-US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데이터 수집 </a:t>
            </a:r>
            <a:r>
              <a:rPr lang="en-US" altLang="ko-KR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– </a:t>
            </a:r>
            <a:r>
              <a:rPr lang="ko-KR" altLang="en-US" sz="2000" dirty="0" err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스크래핑</a:t>
            </a:r>
            <a:r>
              <a:rPr lang="ko-KR" altLang="en-US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아이디어</a:t>
            </a:r>
            <a:endParaRPr lang="en-US" altLang="ko-KR" sz="20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A864AB8C-20E6-9919-6E41-A67BDC1DBBA4}"/>
              </a:ext>
            </a:extLst>
          </p:cNvPr>
          <p:cNvSpPr>
            <a:spLocks noChangeAspect="1"/>
          </p:cNvSpPr>
          <p:nvPr/>
        </p:nvSpPr>
        <p:spPr>
          <a:xfrm>
            <a:off x="929662" y="2729339"/>
            <a:ext cx="154398" cy="154398"/>
          </a:xfrm>
          <a:prstGeom prst="ellipse">
            <a:avLst/>
          </a:prstGeom>
          <a:solidFill>
            <a:srgbClr val="29D9C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7AB4EAB-54F0-09BF-B206-2AF1F485548B}"/>
              </a:ext>
            </a:extLst>
          </p:cNvPr>
          <p:cNvSpPr txBox="1"/>
          <p:nvPr/>
        </p:nvSpPr>
        <p:spPr>
          <a:xfrm>
            <a:off x="1121968" y="2641163"/>
            <a:ext cx="59646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3) </a:t>
            </a:r>
            <a:r>
              <a:rPr lang="ko-KR" altLang="en-US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데이터베이스 설계 </a:t>
            </a:r>
            <a:r>
              <a:rPr lang="en-US" altLang="ko-KR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– Schema, ER, SQL, DB </a:t>
            </a:r>
            <a:r>
              <a:rPr lang="ko-KR" altLang="en-US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종류</a:t>
            </a:r>
            <a:endParaRPr lang="en-US" altLang="ko-KR" sz="20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85FD7079-D505-3FBF-39AB-4ECCB778C8D9}"/>
              </a:ext>
            </a:extLst>
          </p:cNvPr>
          <p:cNvSpPr>
            <a:spLocks noChangeAspect="1"/>
          </p:cNvSpPr>
          <p:nvPr/>
        </p:nvSpPr>
        <p:spPr>
          <a:xfrm>
            <a:off x="929662" y="3838509"/>
            <a:ext cx="154398" cy="154398"/>
          </a:xfrm>
          <a:prstGeom prst="ellipse">
            <a:avLst/>
          </a:prstGeom>
          <a:solidFill>
            <a:srgbClr val="29D9C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E7AC8B8-5C88-736D-4DE6-A7AEDB0E7B9E}"/>
              </a:ext>
            </a:extLst>
          </p:cNvPr>
          <p:cNvSpPr txBox="1"/>
          <p:nvPr/>
        </p:nvSpPr>
        <p:spPr>
          <a:xfrm>
            <a:off x="1121969" y="3750333"/>
            <a:ext cx="76600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5) Backend</a:t>
            </a:r>
            <a:r>
              <a:rPr lang="ko-KR" altLang="en-US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및 </a:t>
            </a:r>
            <a:r>
              <a:rPr lang="en-US" altLang="ko-KR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Web Server – Docker, </a:t>
            </a:r>
            <a:r>
              <a:rPr lang="en-US" altLang="ko-KR" sz="2000" dirty="0" err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Fastapi</a:t>
            </a:r>
            <a:r>
              <a:rPr lang="en-US" altLang="ko-KR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, Nginx, </a:t>
            </a:r>
            <a:r>
              <a:rPr lang="en-US" altLang="ko-KR" sz="2000" dirty="0" err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pymysql</a:t>
            </a:r>
            <a:endParaRPr lang="en-US" altLang="ko-KR" sz="20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DA43DBE6-A51B-13F5-C69C-4B8813613486}"/>
              </a:ext>
            </a:extLst>
          </p:cNvPr>
          <p:cNvSpPr>
            <a:spLocks noChangeAspect="1"/>
          </p:cNvSpPr>
          <p:nvPr/>
        </p:nvSpPr>
        <p:spPr>
          <a:xfrm>
            <a:off x="929662" y="3283924"/>
            <a:ext cx="154398" cy="154398"/>
          </a:xfrm>
          <a:prstGeom prst="ellipse">
            <a:avLst/>
          </a:prstGeom>
          <a:solidFill>
            <a:srgbClr val="29D9C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1604AE0-1312-E184-944B-965B96AA1AE9}"/>
              </a:ext>
            </a:extLst>
          </p:cNvPr>
          <p:cNvSpPr txBox="1"/>
          <p:nvPr/>
        </p:nvSpPr>
        <p:spPr>
          <a:xfrm>
            <a:off x="1121970" y="3195748"/>
            <a:ext cx="32309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4) </a:t>
            </a:r>
            <a:r>
              <a:rPr lang="ko-KR" altLang="en-US" sz="2000" b="1" dirty="0">
                <a:solidFill>
                  <a:srgbClr val="FF0000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자연어처리 </a:t>
            </a:r>
            <a:r>
              <a:rPr lang="en-US" altLang="ko-KR" sz="2000" b="1" dirty="0">
                <a:solidFill>
                  <a:srgbClr val="FF0000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(TF-IDF)</a:t>
            </a: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D00755F9-D68C-D16D-1772-A4BF9D2FCF59}"/>
              </a:ext>
            </a:extLst>
          </p:cNvPr>
          <p:cNvSpPr>
            <a:spLocks noChangeAspect="1"/>
          </p:cNvSpPr>
          <p:nvPr/>
        </p:nvSpPr>
        <p:spPr>
          <a:xfrm>
            <a:off x="929662" y="4393094"/>
            <a:ext cx="154398" cy="154398"/>
          </a:xfrm>
          <a:prstGeom prst="ellipse">
            <a:avLst/>
          </a:prstGeom>
          <a:solidFill>
            <a:srgbClr val="29D9C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48680C6-2AF2-9E49-EB65-295675E09BB6}"/>
              </a:ext>
            </a:extLst>
          </p:cNvPr>
          <p:cNvSpPr txBox="1"/>
          <p:nvPr/>
        </p:nvSpPr>
        <p:spPr>
          <a:xfrm>
            <a:off x="1121969" y="4304918"/>
            <a:ext cx="72104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6) Deploy &amp; Service – </a:t>
            </a:r>
            <a:r>
              <a:rPr lang="en-US" altLang="ko-KR" sz="2000" dirty="0" err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Github</a:t>
            </a:r>
            <a:r>
              <a:rPr lang="en-US" altLang="ko-KR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, AWS EC2</a:t>
            </a: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F1007EA7-17B9-F787-D3A6-05CDE2FCB7CC}"/>
              </a:ext>
            </a:extLst>
          </p:cNvPr>
          <p:cNvSpPr>
            <a:spLocks noChangeAspect="1"/>
          </p:cNvSpPr>
          <p:nvPr/>
        </p:nvSpPr>
        <p:spPr>
          <a:xfrm>
            <a:off x="929662" y="4947679"/>
            <a:ext cx="154398" cy="154398"/>
          </a:xfrm>
          <a:prstGeom prst="ellipse">
            <a:avLst/>
          </a:prstGeom>
          <a:solidFill>
            <a:srgbClr val="29D9C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1E34E74-F3AC-F873-F160-5A82244A8A8B}"/>
              </a:ext>
            </a:extLst>
          </p:cNvPr>
          <p:cNvSpPr txBox="1"/>
          <p:nvPr/>
        </p:nvSpPr>
        <p:spPr>
          <a:xfrm>
            <a:off x="1121969" y="4859503"/>
            <a:ext cx="23451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7) Conclusion</a:t>
            </a:r>
          </a:p>
        </p:txBody>
      </p:sp>
    </p:spTree>
    <p:extLst>
      <p:ext uri="{BB962C8B-B14F-4D97-AF65-F5344CB8AC3E}">
        <p14:creationId xmlns:p14="http://schemas.microsoft.com/office/powerpoint/2010/main" val="29490988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47EA24F-14C4-B5AB-AA8A-149643A279AB}"/>
              </a:ext>
            </a:extLst>
          </p:cNvPr>
          <p:cNvSpPr txBox="1"/>
          <p:nvPr/>
        </p:nvSpPr>
        <p:spPr>
          <a:xfrm>
            <a:off x="678843" y="430088"/>
            <a:ext cx="32383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자연어 처리</a:t>
            </a:r>
            <a:r>
              <a:rPr lang="en-US" altLang="ko-KR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en-US" altLang="ko-KR" sz="2800" b="0" i="0" dirty="0">
                <a:solidFill>
                  <a:srgbClr val="000000"/>
                </a:solidFill>
                <a:effectLst/>
                <a:latin typeface="-apple-system"/>
              </a:rPr>
              <a:t>TF-IDF</a:t>
            </a:r>
            <a:endParaRPr lang="ko-KR" altLang="en-US" sz="28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ECB369F6-2903-8ABB-6877-1E384F69F302}"/>
              </a:ext>
            </a:extLst>
          </p:cNvPr>
          <p:cNvSpPr>
            <a:spLocks noChangeAspect="1"/>
          </p:cNvSpPr>
          <p:nvPr/>
        </p:nvSpPr>
        <p:spPr>
          <a:xfrm>
            <a:off x="1001673" y="2564809"/>
            <a:ext cx="154398" cy="154398"/>
          </a:xfrm>
          <a:prstGeom prst="ellipse">
            <a:avLst/>
          </a:prstGeom>
          <a:solidFill>
            <a:srgbClr val="29D9C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84ED63-1E48-7658-24DA-53FF3B6778C5}"/>
              </a:ext>
            </a:extLst>
          </p:cNvPr>
          <p:cNvSpPr txBox="1"/>
          <p:nvPr/>
        </p:nvSpPr>
        <p:spPr>
          <a:xfrm>
            <a:off x="1156071" y="2519152"/>
            <a:ext cx="59215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000" i="0" dirty="0">
                <a:solidFill>
                  <a:srgbClr val="00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 </a:t>
            </a:r>
            <a:r>
              <a:rPr lang="en-US" altLang="ko-KR" sz="2000" i="0" dirty="0" err="1">
                <a:solidFill>
                  <a:srgbClr val="00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tf</a:t>
            </a:r>
            <a:r>
              <a:rPr lang="en-US" altLang="ko-KR" sz="2000" i="0" dirty="0">
                <a:solidFill>
                  <a:srgbClr val="00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(</a:t>
            </a:r>
            <a:r>
              <a:rPr lang="en-US" altLang="ko-KR" sz="2000" i="0" dirty="0" err="1">
                <a:solidFill>
                  <a:srgbClr val="00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d,t</a:t>
            </a:r>
            <a:r>
              <a:rPr lang="en-US" altLang="ko-KR" sz="2000" i="0" dirty="0">
                <a:solidFill>
                  <a:srgbClr val="00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) : </a:t>
            </a:r>
            <a:r>
              <a:rPr lang="ko-KR" altLang="en-US" sz="2000" i="0" dirty="0">
                <a:solidFill>
                  <a:srgbClr val="00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특정 문서 </a:t>
            </a:r>
            <a:r>
              <a:rPr lang="en-US" altLang="ko-KR" sz="2000" i="0" dirty="0">
                <a:solidFill>
                  <a:srgbClr val="00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d</a:t>
            </a:r>
            <a:r>
              <a:rPr lang="ko-KR" altLang="en-US" sz="2000" i="0" dirty="0">
                <a:solidFill>
                  <a:srgbClr val="00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에서의 특정 단어 </a:t>
            </a:r>
            <a:r>
              <a:rPr lang="en-US" altLang="ko-KR" sz="2000" i="0" dirty="0">
                <a:solidFill>
                  <a:srgbClr val="00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t</a:t>
            </a:r>
            <a:r>
              <a:rPr lang="ko-KR" altLang="en-US" sz="2000" i="0" dirty="0">
                <a:solidFill>
                  <a:srgbClr val="00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의 등장 횟수</a:t>
            </a:r>
            <a:endParaRPr lang="en-US" altLang="ko-KR" sz="2000" i="0" dirty="0">
              <a:solidFill>
                <a:srgbClr val="000000"/>
              </a:solidFill>
              <a:effectLst/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67B5467C-4FE5-6DFB-687B-9D9EB35030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071" y="4180652"/>
            <a:ext cx="4311052" cy="1317789"/>
          </a:xfrm>
          <a:prstGeom prst="rect">
            <a:avLst/>
          </a:prstGeom>
        </p:spPr>
      </p:pic>
      <p:sp>
        <p:nvSpPr>
          <p:cNvPr id="17" name="타원 16">
            <a:extLst>
              <a:ext uri="{FF2B5EF4-FFF2-40B4-BE49-F238E27FC236}">
                <a16:creationId xmlns:a16="http://schemas.microsoft.com/office/drawing/2014/main" id="{31FD8C56-42EA-DF55-978B-2F48DA0C7B08}"/>
              </a:ext>
            </a:extLst>
          </p:cNvPr>
          <p:cNvSpPr>
            <a:spLocks noChangeAspect="1"/>
          </p:cNvSpPr>
          <p:nvPr/>
        </p:nvSpPr>
        <p:spPr>
          <a:xfrm>
            <a:off x="1001673" y="1576500"/>
            <a:ext cx="154398" cy="154398"/>
          </a:xfrm>
          <a:prstGeom prst="ellipse">
            <a:avLst/>
          </a:prstGeom>
          <a:solidFill>
            <a:srgbClr val="29D9C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4A22010-9C8D-6474-A811-B232A47EF6C2}"/>
              </a:ext>
            </a:extLst>
          </p:cNvPr>
          <p:cNvSpPr txBox="1"/>
          <p:nvPr/>
        </p:nvSpPr>
        <p:spPr>
          <a:xfrm>
            <a:off x="1156071" y="1530843"/>
            <a:ext cx="59215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000" b="0" i="0" dirty="0">
                <a:solidFill>
                  <a:srgbClr val="202122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 </a:t>
            </a:r>
            <a:r>
              <a:rPr lang="ko-KR" altLang="en-US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정보 검색</a:t>
            </a:r>
            <a:r>
              <a:rPr lang="ko-KR" altLang="en-US" sz="2000" b="0" i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과 </a:t>
            </a:r>
            <a:r>
              <a:rPr lang="ko-KR" altLang="en-US" sz="2000" b="0" i="0" dirty="0">
                <a:solidFill>
                  <a:srgbClr val="202122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텍스트 마이닝에서 이용하는 가중치로 </a:t>
            </a:r>
            <a:r>
              <a:rPr lang="en-US" altLang="ko-KR" sz="2000" b="0" i="0" dirty="0">
                <a:solidFill>
                  <a:srgbClr val="202122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,</a:t>
            </a:r>
            <a:r>
              <a:rPr lang="ko-KR" altLang="en-US" sz="2000" b="0" i="0" dirty="0">
                <a:solidFill>
                  <a:srgbClr val="202122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높을수록 중요도가 높음을 의미</a:t>
            </a:r>
            <a:endParaRPr lang="en-US" altLang="ko-KR" sz="2000" i="0" dirty="0">
              <a:solidFill>
                <a:srgbClr val="000000"/>
              </a:solidFill>
              <a:effectLst/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C0863A97-7793-DA60-770F-EADF7D952CCF}"/>
              </a:ext>
            </a:extLst>
          </p:cNvPr>
          <p:cNvSpPr>
            <a:spLocks noChangeAspect="1"/>
          </p:cNvSpPr>
          <p:nvPr/>
        </p:nvSpPr>
        <p:spPr>
          <a:xfrm>
            <a:off x="1001673" y="3395559"/>
            <a:ext cx="154398" cy="154398"/>
          </a:xfrm>
          <a:prstGeom prst="ellipse">
            <a:avLst/>
          </a:prstGeom>
          <a:solidFill>
            <a:srgbClr val="29D9C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EC2D035-1248-547A-A635-D55CD3192EA3}"/>
              </a:ext>
            </a:extLst>
          </p:cNvPr>
          <p:cNvSpPr txBox="1"/>
          <p:nvPr/>
        </p:nvSpPr>
        <p:spPr>
          <a:xfrm>
            <a:off x="1156071" y="3349902"/>
            <a:ext cx="59215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000" i="0" dirty="0">
                <a:solidFill>
                  <a:srgbClr val="00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 </a:t>
            </a:r>
            <a:r>
              <a:rPr lang="en-US" altLang="ko-KR" sz="2000" i="0" dirty="0" err="1">
                <a:solidFill>
                  <a:srgbClr val="00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idf</a:t>
            </a:r>
            <a:r>
              <a:rPr lang="en-US" altLang="ko-KR" sz="2000" i="0" dirty="0">
                <a:solidFill>
                  <a:srgbClr val="00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(</a:t>
            </a:r>
            <a:r>
              <a:rPr lang="en-US" altLang="ko-KR" sz="2000" i="0" dirty="0" err="1">
                <a:solidFill>
                  <a:srgbClr val="00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d,t</a:t>
            </a:r>
            <a:r>
              <a:rPr lang="en-US" altLang="ko-KR" sz="2000" i="0" dirty="0">
                <a:solidFill>
                  <a:srgbClr val="00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) : </a:t>
            </a:r>
            <a:r>
              <a:rPr lang="ko-KR" altLang="en-US" sz="2000" i="0" dirty="0">
                <a:solidFill>
                  <a:srgbClr val="00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특정 문서 </a:t>
            </a:r>
            <a:r>
              <a:rPr lang="en-US" altLang="ko-KR" sz="2000" i="0" dirty="0">
                <a:solidFill>
                  <a:srgbClr val="00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d</a:t>
            </a:r>
            <a:r>
              <a:rPr lang="ko-KR" altLang="en-US" sz="2000" i="0" dirty="0">
                <a:solidFill>
                  <a:srgbClr val="00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에서의 특정 단어 </a:t>
            </a:r>
            <a:r>
              <a:rPr lang="en-US" altLang="ko-KR" sz="2000" i="0" dirty="0">
                <a:solidFill>
                  <a:srgbClr val="00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t</a:t>
            </a:r>
            <a:r>
              <a:rPr lang="ko-KR" altLang="en-US" sz="2000" i="0" dirty="0">
                <a:solidFill>
                  <a:srgbClr val="00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의 등장 횟수</a:t>
            </a:r>
            <a:endParaRPr lang="en-US" altLang="ko-KR" sz="2000" i="0" dirty="0">
              <a:solidFill>
                <a:srgbClr val="000000"/>
              </a:solidFill>
              <a:effectLst/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62958946-2463-6836-B133-1FC68ACF7230}"/>
              </a:ext>
            </a:extLst>
          </p:cNvPr>
          <p:cNvSpPr>
            <a:spLocks noChangeAspect="1"/>
          </p:cNvSpPr>
          <p:nvPr/>
        </p:nvSpPr>
        <p:spPr>
          <a:xfrm>
            <a:off x="5644430" y="4664929"/>
            <a:ext cx="154398" cy="154398"/>
          </a:xfrm>
          <a:prstGeom prst="ellipse">
            <a:avLst/>
          </a:prstGeom>
          <a:solidFill>
            <a:srgbClr val="29D9C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8C773AD-7D24-110B-1847-8A2E8C1D2F43}"/>
              </a:ext>
            </a:extLst>
          </p:cNvPr>
          <p:cNvSpPr txBox="1"/>
          <p:nvPr/>
        </p:nvSpPr>
        <p:spPr>
          <a:xfrm>
            <a:off x="5798828" y="4619272"/>
            <a:ext cx="59215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000" i="0" dirty="0" err="1">
                <a:solidFill>
                  <a:srgbClr val="00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df</a:t>
            </a:r>
            <a:r>
              <a:rPr lang="en-US" altLang="ko-KR" sz="2000" i="0" dirty="0">
                <a:solidFill>
                  <a:srgbClr val="00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(t) : </a:t>
            </a:r>
            <a:r>
              <a:rPr lang="ko-KR" altLang="en-US" sz="2000" i="0" dirty="0">
                <a:solidFill>
                  <a:srgbClr val="00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특정 단어 </a:t>
            </a:r>
            <a:r>
              <a:rPr lang="en-US" altLang="ko-KR" sz="2000" i="0" dirty="0">
                <a:solidFill>
                  <a:srgbClr val="00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t</a:t>
            </a:r>
            <a:r>
              <a:rPr lang="ko-KR" altLang="en-US" sz="2000" i="0" dirty="0">
                <a:solidFill>
                  <a:srgbClr val="00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가 등장한 문서의 수</a:t>
            </a:r>
            <a:r>
              <a:rPr lang="en-US" altLang="ko-KR" sz="2000" i="0" dirty="0">
                <a:solidFill>
                  <a:srgbClr val="00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DF9CD6-1606-D1AD-B8A6-3ADA6009B89D}"/>
              </a:ext>
            </a:extLst>
          </p:cNvPr>
          <p:cNvSpPr txBox="1"/>
          <p:nvPr/>
        </p:nvSpPr>
        <p:spPr>
          <a:xfrm>
            <a:off x="6812714" y="5728318"/>
            <a:ext cx="49076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  <a:hlinkClick r:id="rId3"/>
              </a:rPr>
              <a:t>https://github.com/KimDongmin317/database_2022_repo</a:t>
            </a:r>
            <a:r>
              <a:rPr lang="en-US" altLang="ko-KR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-&gt; backend/api/tf_idf_api.py</a:t>
            </a:r>
          </a:p>
        </p:txBody>
      </p:sp>
    </p:spTree>
    <p:extLst>
      <p:ext uri="{BB962C8B-B14F-4D97-AF65-F5344CB8AC3E}">
        <p14:creationId xmlns:p14="http://schemas.microsoft.com/office/powerpoint/2010/main" val="3360013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AA1D969-5229-E5B6-D9A5-AA761696E262}"/>
              </a:ext>
            </a:extLst>
          </p:cNvPr>
          <p:cNvSpPr txBox="1"/>
          <p:nvPr/>
        </p:nvSpPr>
        <p:spPr>
          <a:xfrm>
            <a:off x="490953" y="405036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목차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720F5BE2-C00F-8EA4-8AAE-9E948D0952C3}"/>
              </a:ext>
            </a:extLst>
          </p:cNvPr>
          <p:cNvSpPr>
            <a:spLocks noChangeAspect="1"/>
          </p:cNvSpPr>
          <p:nvPr/>
        </p:nvSpPr>
        <p:spPr>
          <a:xfrm>
            <a:off x="929662" y="1536518"/>
            <a:ext cx="154398" cy="154398"/>
          </a:xfrm>
          <a:prstGeom prst="ellipse">
            <a:avLst/>
          </a:prstGeom>
          <a:solidFill>
            <a:srgbClr val="29D9C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E0914D-3C0F-9E9E-23DB-478B994AFC7C}"/>
              </a:ext>
            </a:extLst>
          </p:cNvPr>
          <p:cNvSpPr txBox="1"/>
          <p:nvPr/>
        </p:nvSpPr>
        <p:spPr>
          <a:xfrm>
            <a:off x="1121969" y="1448342"/>
            <a:ext cx="46767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1) Introduction – </a:t>
            </a:r>
            <a:r>
              <a:rPr lang="ko-KR" altLang="en-US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주제 선정</a:t>
            </a:r>
            <a:r>
              <a:rPr lang="en-US" altLang="ko-KR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, </a:t>
            </a:r>
            <a:r>
              <a:rPr lang="ko-KR" altLang="en-US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전체 구조</a:t>
            </a:r>
            <a:endParaRPr lang="en-US" altLang="ko-KR" sz="20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D2DDD373-0E4D-D790-43DD-B833C70C316D}"/>
              </a:ext>
            </a:extLst>
          </p:cNvPr>
          <p:cNvSpPr>
            <a:spLocks noChangeAspect="1"/>
          </p:cNvSpPr>
          <p:nvPr/>
        </p:nvSpPr>
        <p:spPr>
          <a:xfrm>
            <a:off x="929662" y="2144780"/>
            <a:ext cx="154398" cy="154398"/>
          </a:xfrm>
          <a:prstGeom prst="ellipse">
            <a:avLst/>
          </a:prstGeom>
          <a:solidFill>
            <a:srgbClr val="29D9C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BF92D37-7DE4-74A7-6B16-0227A93DD2AF}"/>
              </a:ext>
            </a:extLst>
          </p:cNvPr>
          <p:cNvSpPr txBox="1"/>
          <p:nvPr/>
        </p:nvSpPr>
        <p:spPr>
          <a:xfrm>
            <a:off x="1121969" y="2056604"/>
            <a:ext cx="44386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2) </a:t>
            </a:r>
            <a:r>
              <a:rPr lang="ko-KR" altLang="en-US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데이터 수집 </a:t>
            </a:r>
            <a:r>
              <a:rPr lang="en-US" altLang="ko-KR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– </a:t>
            </a:r>
            <a:r>
              <a:rPr lang="ko-KR" altLang="en-US" sz="2000" dirty="0" err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스크래핑</a:t>
            </a:r>
            <a:r>
              <a:rPr lang="ko-KR" altLang="en-US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아이디어</a:t>
            </a:r>
            <a:endParaRPr lang="en-US" altLang="ko-KR" sz="20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A864AB8C-20E6-9919-6E41-A67BDC1DBBA4}"/>
              </a:ext>
            </a:extLst>
          </p:cNvPr>
          <p:cNvSpPr>
            <a:spLocks noChangeAspect="1"/>
          </p:cNvSpPr>
          <p:nvPr/>
        </p:nvSpPr>
        <p:spPr>
          <a:xfrm>
            <a:off x="929662" y="2729339"/>
            <a:ext cx="154398" cy="154398"/>
          </a:xfrm>
          <a:prstGeom prst="ellipse">
            <a:avLst/>
          </a:prstGeom>
          <a:solidFill>
            <a:srgbClr val="29D9C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7AB4EAB-54F0-09BF-B206-2AF1F485548B}"/>
              </a:ext>
            </a:extLst>
          </p:cNvPr>
          <p:cNvSpPr txBox="1"/>
          <p:nvPr/>
        </p:nvSpPr>
        <p:spPr>
          <a:xfrm>
            <a:off x="1121968" y="2641163"/>
            <a:ext cx="59646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3) </a:t>
            </a:r>
            <a:r>
              <a:rPr lang="ko-KR" altLang="en-US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데이터베이스 설계 </a:t>
            </a:r>
            <a:r>
              <a:rPr lang="en-US" altLang="ko-KR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– Schema, ER, SQL, DB </a:t>
            </a:r>
            <a:r>
              <a:rPr lang="ko-KR" altLang="en-US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종류</a:t>
            </a:r>
            <a:endParaRPr lang="en-US" altLang="ko-KR" sz="20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85FD7079-D505-3FBF-39AB-4ECCB778C8D9}"/>
              </a:ext>
            </a:extLst>
          </p:cNvPr>
          <p:cNvSpPr>
            <a:spLocks noChangeAspect="1"/>
          </p:cNvSpPr>
          <p:nvPr/>
        </p:nvSpPr>
        <p:spPr>
          <a:xfrm>
            <a:off x="929662" y="3838509"/>
            <a:ext cx="154398" cy="154398"/>
          </a:xfrm>
          <a:prstGeom prst="ellipse">
            <a:avLst/>
          </a:prstGeom>
          <a:solidFill>
            <a:srgbClr val="29D9C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E7AC8B8-5C88-736D-4DE6-A7AEDB0E7B9E}"/>
              </a:ext>
            </a:extLst>
          </p:cNvPr>
          <p:cNvSpPr txBox="1"/>
          <p:nvPr/>
        </p:nvSpPr>
        <p:spPr>
          <a:xfrm>
            <a:off x="1121969" y="3750333"/>
            <a:ext cx="76600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5) Backend</a:t>
            </a:r>
            <a:r>
              <a:rPr lang="ko-KR" altLang="en-US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및 </a:t>
            </a:r>
            <a:r>
              <a:rPr lang="en-US" altLang="ko-KR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Web Server – </a:t>
            </a:r>
            <a:r>
              <a:rPr lang="en-US" altLang="ko-KR" sz="2000" dirty="0" err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Fastapi</a:t>
            </a:r>
            <a:r>
              <a:rPr lang="en-US" altLang="ko-KR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, Nginx, </a:t>
            </a:r>
            <a:r>
              <a:rPr lang="en-US" altLang="ko-KR" sz="2000" dirty="0" err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pymysql</a:t>
            </a:r>
            <a:endParaRPr lang="en-US" altLang="ko-KR" sz="20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DA43DBE6-A51B-13F5-C69C-4B8813613486}"/>
              </a:ext>
            </a:extLst>
          </p:cNvPr>
          <p:cNvSpPr>
            <a:spLocks noChangeAspect="1"/>
          </p:cNvSpPr>
          <p:nvPr/>
        </p:nvSpPr>
        <p:spPr>
          <a:xfrm>
            <a:off x="929662" y="3283924"/>
            <a:ext cx="154398" cy="154398"/>
          </a:xfrm>
          <a:prstGeom prst="ellipse">
            <a:avLst/>
          </a:prstGeom>
          <a:solidFill>
            <a:srgbClr val="29D9C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1604AE0-1312-E184-944B-965B96AA1AE9}"/>
              </a:ext>
            </a:extLst>
          </p:cNvPr>
          <p:cNvSpPr txBox="1"/>
          <p:nvPr/>
        </p:nvSpPr>
        <p:spPr>
          <a:xfrm>
            <a:off x="1121970" y="3195748"/>
            <a:ext cx="32309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4) </a:t>
            </a:r>
            <a:r>
              <a:rPr lang="ko-KR" altLang="en-US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자연어처리 </a:t>
            </a:r>
            <a:r>
              <a:rPr lang="en-US" altLang="ko-KR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(TF-IDF)</a:t>
            </a: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D00755F9-D68C-D16D-1772-A4BF9D2FCF59}"/>
              </a:ext>
            </a:extLst>
          </p:cNvPr>
          <p:cNvSpPr>
            <a:spLocks noChangeAspect="1"/>
          </p:cNvSpPr>
          <p:nvPr/>
        </p:nvSpPr>
        <p:spPr>
          <a:xfrm>
            <a:off x="929662" y="4393094"/>
            <a:ext cx="154398" cy="154398"/>
          </a:xfrm>
          <a:prstGeom prst="ellipse">
            <a:avLst/>
          </a:prstGeom>
          <a:solidFill>
            <a:srgbClr val="29D9C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48680C6-2AF2-9E49-EB65-295675E09BB6}"/>
              </a:ext>
            </a:extLst>
          </p:cNvPr>
          <p:cNvSpPr txBox="1"/>
          <p:nvPr/>
        </p:nvSpPr>
        <p:spPr>
          <a:xfrm>
            <a:off x="1121969" y="4304918"/>
            <a:ext cx="72104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6) Deploy &amp; Service – Docker, </a:t>
            </a:r>
            <a:r>
              <a:rPr lang="en-US" altLang="ko-KR" sz="2000" dirty="0" err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Github</a:t>
            </a:r>
            <a:r>
              <a:rPr lang="en-US" altLang="ko-KR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, AWS EC2</a:t>
            </a: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F1007EA7-17B9-F787-D3A6-05CDE2FCB7CC}"/>
              </a:ext>
            </a:extLst>
          </p:cNvPr>
          <p:cNvSpPr>
            <a:spLocks noChangeAspect="1"/>
          </p:cNvSpPr>
          <p:nvPr/>
        </p:nvSpPr>
        <p:spPr>
          <a:xfrm>
            <a:off x="929662" y="4947679"/>
            <a:ext cx="154398" cy="154398"/>
          </a:xfrm>
          <a:prstGeom prst="ellipse">
            <a:avLst/>
          </a:prstGeom>
          <a:solidFill>
            <a:srgbClr val="29D9C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1E34E74-F3AC-F873-F160-5A82244A8A8B}"/>
              </a:ext>
            </a:extLst>
          </p:cNvPr>
          <p:cNvSpPr txBox="1"/>
          <p:nvPr/>
        </p:nvSpPr>
        <p:spPr>
          <a:xfrm>
            <a:off x="1121969" y="4859503"/>
            <a:ext cx="23451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7) Conclusion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308FA9-AB08-B4F0-B14C-B88B03E3DE4A}"/>
              </a:ext>
            </a:extLst>
          </p:cNvPr>
          <p:cNvSpPr txBox="1"/>
          <p:nvPr/>
        </p:nvSpPr>
        <p:spPr>
          <a:xfrm>
            <a:off x="5238196" y="553819"/>
            <a:ext cx="61883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  <a:hlinkClick r:id="rId2"/>
              </a:rPr>
              <a:t>https://github.com/KimDongmin317/database_2022</a:t>
            </a:r>
            <a:r>
              <a:rPr lang="en-US" altLang="ko-KR" sz="180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  <a:hlinkClick r:id="rId2"/>
              </a:rPr>
              <a:t>_repo</a:t>
            </a:r>
            <a:endParaRPr lang="en-US" altLang="ko-KR" sz="18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159194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47EA24F-14C4-B5AB-AA8A-149643A279AB}"/>
              </a:ext>
            </a:extLst>
          </p:cNvPr>
          <p:cNvSpPr txBox="1"/>
          <p:nvPr/>
        </p:nvSpPr>
        <p:spPr>
          <a:xfrm>
            <a:off x="678843" y="430088"/>
            <a:ext cx="32383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자연어 처리</a:t>
            </a:r>
            <a:r>
              <a:rPr lang="en-US" altLang="ko-KR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en-US" altLang="ko-KR" sz="2800" b="0" i="0" dirty="0">
                <a:solidFill>
                  <a:srgbClr val="000000"/>
                </a:solidFill>
                <a:effectLst/>
                <a:latin typeface="-apple-system"/>
              </a:rPr>
              <a:t>TF-IDF</a:t>
            </a:r>
            <a:endParaRPr lang="ko-KR" altLang="en-US" sz="28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ECB369F6-2903-8ABB-6877-1E384F69F302}"/>
              </a:ext>
            </a:extLst>
          </p:cNvPr>
          <p:cNvSpPr>
            <a:spLocks noChangeAspect="1"/>
          </p:cNvSpPr>
          <p:nvPr/>
        </p:nvSpPr>
        <p:spPr>
          <a:xfrm>
            <a:off x="1001673" y="2564809"/>
            <a:ext cx="154398" cy="154398"/>
          </a:xfrm>
          <a:prstGeom prst="ellipse">
            <a:avLst/>
          </a:prstGeom>
          <a:solidFill>
            <a:srgbClr val="29D9C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84ED63-1E48-7658-24DA-53FF3B6778C5}"/>
              </a:ext>
            </a:extLst>
          </p:cNvPr>
          <p:cNvSpPr txBox="1"/>
          <p:nvPr/>
        </p:nvSpPr>
        <p:spPr>
          <a:xfrm>
            <a:off x="1156071" y="2519152"/>
            <a:ext cx="59215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000" i="0" dirty="0">
                <a:solidFill>
                  <a:srgbClr val="00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 </a:t>
            </a:r>
            <a:r>
              <a:rPr lang="en-US" altLang="ko-KR" sz="2000" i="0" dirty="0" err="1">
                <a:solidFill>
                  <a:srgbClr val="00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tf</a:t>
            </a:r>
            <a:r>
              <a:rPr lang="en-US" altLang="ko-KR" sz="2000" i="0" dirty="0">
                <a:solidFill>
                  <a:srgbClr val="00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(</a:t>
            </a:r>
            <a:r>
              <a:rPr lang="en-US" altLang="ko-KR" sz="2000" i="0" dirty="0" err="1">
                <a:solidFill>
                  <a:srgbClr val="00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d,t</a:t>
            </a:r>
            <a:r>
              <a:rPr lang="en-US" altLang="ko-KR" sz="2000" i="0" dirty="0">
                <a:solidFill>
                  <a:srgbClr val="00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) : </a:t>
            </a:r>
            <a:r>
              <a:rPr lang="ko-KR" altLang="en-US" sz="2000" i="0" dirty="0">
                <a:solidFill>
                  <a:srgbClr val="00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특정 문서 </a:t>
            </a:r>
            <a:r>
              <a:rPr lang="en-US" altLang="ko-KR" sz="2000" i="0" dirty="0">
                <a:solidFill>
                  <a:srgbClr val="00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d</a:t>
            </a:r>
            <a:r>
              <a:rPr lang="ko-KR" altLang="en-US" sz="2000" i="0" dirty="0">
                <a:solidFill>
                  <a:srgbClr val="00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에서의 특정 단어 </a:t>
            </a:r>
            <a:r>
              <a:rPr lang="en-US" altLang="ko-KR" sz="2000" i="0" dirty="0">
                <a:solidFill>
                  <a:srgbClr val="00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t</a:t>
            </a:r>
            <a:r>
              <a:rPr lang="ko-KR" altLang="en-US" sz="2000" i="0" dirty="0">
                <a:solidFill>
                  <a:srgbClr val="00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의 등장 횟수</a:t>
            </a:r>
            <a:endParaRPr lang="en-US" altLang="ko-KR" sz="2000" i="0" dirty="0">
              <a:solidFill>
                <a:srgbClr val="000000"/>
              </a:solidFill>
              <a:effectLst/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67B5467C-4FE5-6DFB-687B-9D9EB35030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071" y="4180652"/>
            <a:ext cx="4311052" cy="1317789"/>
          </a:xfrm>
          <a:prstGeom prst="rect">
            <a:avLst/>
          </a:prstGeom>
        </p:spPr>
      </p:pic>
      <p:sp>
        <p:nvSpPr>
          <p:cNvPr id="17" name="타원 16">
            <a:extLst>
              <a:ext uri="{FF2B5EF4-FFF2-40B4-BE49-F238E27FC236}">
                <a16:creationId xmlns:a16="http://schemas.microsoft.com/office/drawing/2014/main" id="{31FD8C56-42EA-DF55-978B-2F48DA0C7B08}"/>
              </a:ext>
            </a:extLst>
          </p:cNvPr>
          <p:cNvSpPr>
            <a:spLocks noChangeAspect="1"/>
          </p:cNvSpPr>
          <p:nvPr/>
        </p:nvSpPr>
        <p:spPr>
          <a:xfrm>
            <a:off x="1001673" y="1576500"/>
            <a:ext cx="154398" cy="154398"/>
          </a:xfrm>
          <a:prstGeom prst="ellipse">
            <a:avLst/>
          </a:prstGeom>
          <a:solidFill>
            <a:srgbClr val="29D9C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4A22010-9C8D-6474-A811-B232A47EF6C2}"/>
              </a:ext>
            </a:extLst>
          </p:cNvPr>
          <p:cNvSpPr txBox="1"/>
          <p:nvPr/>
        </p:nvSpPr>
        <p:spPr>
          <a:xfrm>
            <a:off x="1156071" y="1530843"/>
            <a:ext cx="59215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000" b="0" i="0" dirty="0">
                <a:solidFill>
                  <a:srgbClr val="202122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 </a:t>
            </a:r>
            <a:r>
              <a:rPr lang="ko-KR" altLang="en-US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정보 검색</a:t>
            </a:r>
            <a:r>
              <a:rPr lang="ko-KR" altLang="en-US" sz="2000" b="0" i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과 </a:t>
            </a:r>
            <a:r>
              <a:rPr lang="ko-KR" altLang="en-US" sz="2000" b="0" i="0" dirty="0">
                <a:solidFill>
                  <a:srgbClr val="202122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텍스트 마이닝에서 이용하는 가중치로 </a:t>
            </a:r>
            <a:r>
              <a:rPr lang="en-US" altLang="ko-KR" sz="2000" b="0" i="0" dirty="0">
                <a:solidFill>
                  <a:srgbClr val="202122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,</a:t>
            </a:r>
            <a:r>
              <a:rPr lang="ko-KR" altLang="en-US" sz="2000" b="0" i="0" dirty="0">
                <a:solidFill>
                  <a:srgbClr val="202122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높을수록 중요도가 높음을 의미</a:t>
            </a:r>
            <a:endParaRPr lang="en-US" altLang="ko-KR" sz="2000" i="0" dirty="0">
              <a:solidFill>
                <a:srgbClr val="000000"/>
              </a:solidFill>
              <a:effectLst/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C0863A97-7793-DA60-770F-EADF7D952CCF}"/>
              </a:ext>
            </a:extLst>
          </p:cNvPr>
          <p:cNvSpPr>
            <a:spLocks noChangeAspect="1"/>
          </p:cNvSpPr>
          <p:nvPr/>
        </p:nvSpPr>
        <p:spPr>
          <a:xfrm>
            <a:off x="1001673" y="3395559"/>
            <a:ext cx="154398" cy="154398"/>
          </a:xfrm>
          <a:prstGeom prst="ellipse">
            <a:avLst/>
          </a:prstGeom>
          <a:solidFill>
            <a:srgbClr val="29D9C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EC2D035-1248-547A-A635-D55CD3192EA3}"/>
              </a:ext>
            </a:extLst>
          </p:cNvPr>
          <p:cNvSpPr txBox="1"/>
          <p:nvPr/>
        </p:nvSpPr>
        <p:spPr>
          <a:xfrm>
            <a:off x="1156071" y="3349902"/>
            <a:ext cx="59215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000" i="0" dirty="0">
                <a:solidFill>
                  <a:srgbClr val="00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 </a:t>
            </a:r>
            <a:r>
              <a:rPr lang="en-US" altLang="ko-KR" sz="2000" i="0" dirty="0" err="1">
                <a:solidFill>
                  <a:srgbClr val="00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idf</a:t>
            </a:r>
            <a:r>
              <a:rPr lang="en-US" altLang="ko-KR" sz="2000" i="0" dirty="0">
                <a:solidFill>
                  <a:srgbClr val="00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(</a:t>
            </a:r>
            <a:r>
              <a:rPr lang="en-US" altLang="ko-KR" sz="2000" i="0" dirty="0" err="1">
                <a:solidFill>
                  <a:srgbClr val="00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d,t</a:t>
            </a:r>
            <a:r>
              <a:rPr lang="en-US" altLang="ko-KR" sz="2000" i="0" dirty="0">
                <a:solidFill>
                  <a:srgbClr val="00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) : </a:t>
            </a:r>
            <a:r>
              <a:rPr lang="ko-KR" altLang="en-US" sz="2000" i="0" dirty="0">
                <a:solidFill>
                  <a:srgbClr val="00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특정 문서 </a:t>
            </a:r>
            <a:r>
              <a:rPr lang="en-US" altLang="ko-KR" sz="2000" i="0" dirty="0">
                <a:solidFill>
                  <a:srgbClr val="00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d</a:t>
            </a:r>
            <a:r>
              <a:rPr lang="ko-KR" altLang="en-US" sz="2000" i="0" dirty="0">
                <a:solidFill>
                  <a:srgbClr val="00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에서의 특정 단어 </a:t>
            </a:r>
            <a:r>
              <a:rPr lang="en-US" altLang="ko-KR" sz="2000" i="0" dirty="0">
                <a:solidFill>
                  <a:srgbClr val="00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t</a:t>
            </a:r>
            <a:r>
              <a:rPr lang="ko-KR" altLang="en-US" sz="2000" i="0" dirty="0">
                <a:solidFill>
                  <a:srgbClr val="00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의 등장 횟수</a:t>
            </a:r>
            <a:endParaRPr lang="en-US" altLang="ko-KR" sz="2000" i="0" dirty="0">
              <a:solidFill>
                <a:srgbClr val="000000"/>
              </a:solidFill>
              <a:effectLst/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62958946-2463-6836-B133-1FC68ACF7230}"/>
              </a:ext>
            </a:extLst>
          </p:cNvPr>
          <p:cNvSpPr>
            <a:spLocks noChangeAspect="1"/>
          </p:cNvSpPr>
          <p:nvPr/>
        </p:nvSpPr>
        <p:spPr>
          <a:xfrm>
            <a:off x="5644430" y="4664929"/>
            <a:ext cx="154398" cy="154398"/>
          </a:xfrm>
          <a:prstGeom prst="ellipse">
            <a:avLst/>
          </a:prstGeom>
          <a:solidFill>
            <a:srgbClr val="29D9C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8C773AD-7D24-110B-1847-8A2E8C1D2F43}"/>
              </a:ext>
            </a:extLst>
          </p:cNvPr>
          <p:cNvSpPr txBox="1"/>
          <p:nvPr/>
        </p:nvSpPr>
        <p:spPr>
          <a:xfrm>
            <a:off x="5798828" y="4619272"/>
            <a:ext cx="59215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000" i="0" dirty="0" err="1">
                <a:solidFill>
                  <a:srgbClr val="00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df</a:t>
            </a:r>
            <a:r>
              <a:rPr lang="en-US" altLang="ko-KR" sz="2000" i="0" dirty="0">
                <a:solidFill>
                  <a:srgbClr val="00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(t) : </a:t>
            </a:r>
            <a:r>
              <a:rPr lang="ko-KR" altLang="en-US" sz="2000" i="0" dirty="0">
                <a:solidFill>
                  <a:srgbClr val="00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특정 단어 </a:t>
            </a:r>
            <a:r>
              <a:rPr lang="en-US" altLang="ko-KR" sz="2000" i="0" dirty="0">
                <a:solidFill>
                  <a:srgbClr val="00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t</a:t>
            </a:r>
            <a:r>
              <a:rPr lang="ko-KR" altLang="en-US" sz="2000" i="0" dirty="0">
                <a:solidFill>
                  <a:srgbClr val="00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가 등장한 문서의 수</a:t>
            </a:r>
            <a:r>
              <a:rPr lang="en-US" altLang="ko-KR" sz="2000" i="0" dirty="0">
                <a:solidFill>
                  <a:srgbClr val="00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15AA68-71BB-6B86-01AC-38EB988E4BD6}"/>
              </a:ext>
            </a:extLst>
          </p:cNvPr>
          <p:cNvSpPr txBox="1"/>
          <p:nvPr/>
        </p:nvSpPr>
        <p:spPr>
          <a:xfrm>
            <a:off x="1348378" y="5702467"/>
            <a:ext cx="66526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TF-IDF </a:t>
            </a:r>
            <a:r>
              <a:rPr lang="ko-KR" altLang="en-US" sz="2000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값이 높은 순으로 </a:t>
            </a:r>
            <a:r>
              <a:rPr lang="ko-KR" altLang="en-US" sz="2000" b="1" dirty="0" err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강의평</a:t>
            </a:r>
            <a:r>
              <a:rPr lang="ko-KR" altLang="en-US" sz="2000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내에서 중요한 키워드를 정렬</a:t>
            </a:r>
            <a:r>
              <a:rPr lang="en-US" altLang="ko-KR" sz="2000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8309805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AA1D969-5229-E5B6-D9A5-AA761696E262}"/>
              </a:ext>
            </a:extLst>
          </p:cNvPr>
          <p:cNvSpPr txBox="1"/>
          <p:nvPr/>
        </p:nvSpPr>
        <p:spPr>
          <a:xfrm>
            <a:off x="490953" y="405036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목차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720F5BE2-C00F-8EA4-8AAE-9E948D0952C3}"/>
              </a:ext>
            </a:extLst>
          </p:cNvPr>
          <p:cNvSpPr>
            <a:spLocks noChangeAspect="1"/>
          </p:cNvSpPr>
          <p:nvPr/>
        </p:nvSpPr>
        <p:spPr>
          <a:xfrm>
            <a:off x="929662" y="1536518"/>
            <a:ext cx="154398" cy="154398"/>
          </a:xfrm>
          <a:prstGeom prst="ellipse">
            <a:avLst/>
          </a:prstGeom>
          <a:solidFill>
            <a:srgbClr val="29D9C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E0914D-3C0F-9E9E-23DB-478B994AFC7C}"/>
              </a:ext>
            </a:extLst>
          </p:cNvPr>
          <p:cNvSpPr txBox="1"/>
          <p:nvPr/>
        </p:nvSpPr>
        <p:spPr>
          <a:xfrm>
            <a:off x="1121969" y="1448342"/>
            <a:ext cx="46767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1) Introduction – </a:t>
            </a:r>
            <a:r>
              <a:rPr lang="ko-KR" altLang="en-US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주제 선정</a:t>
            </a:r>
            <a:r>
              <a:rPr lang="en-US" altLang="ko-KR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, </a:t>
            </a:r>
            <a:r>
              <a:rPr lang="ko-KR" altLang="en-US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전체 구조</a:t>
            </a:r>
            <a:endParaRPr lang="en-US" altLang="ko-KR" sz="20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D2DDD373-0E4D-D790-43DD-B833C70C316D}"/>
              </a:ext>
            </a:extLst>
          </p:cNvPr>
          <p:cNvSpPr>
            <a:spLocks noChangeAspect="1"/>
          </p:cNvSpPr>
          <p:nvPr/>
        </p:nvSpPr>
        <p:spPr>
          <a:xfrm>
            <a:off x="929662" y="2144780"/>
            <a:ext cx="154398" cy="154398"/>
          </a:xfrm>
          <a:prstGeom prst="ellipse">
            <a:avLst/>
          </a:prstGeom>
          <a:solidFill>
            <a:srgbClr val="29D9C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BF92D37-7DE4-74A7-6B16-0227A93DD2AF}"/>
              </a:ext>
            </a:extLst>
          </p:cNvPr>
          <p:cNvSpPr txBox="1"/>
          <p:nvPr/>
        </p:nvSpPr>
        <p:spPr>
          <a:xfrm>
            <a:off x="1121969" y="2056604"/>
            <a:ext cx="44386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2) </a:t>
            </a:r>
            <a:r>
              <a:rPr lang="ko-KR" altLang="en-US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데이터 수집 </a:t>
            </a:r>
            <a:r>
              <a:rPr lang="en-US" altLang="ko-KR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– </a:t>
            </a:r>
            <a:r>
              <a:rPr lang="ko-KR" altLang="en-US" sz="2000" dirty="0" err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스크래핑</a:t>
            </a:r>
            <a:r>
              <a:rPr lang="ko-KR" altLang="en-US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아이디어</a:t>
            </a:r>
            <a:endParaRPr lang="en-US" altLang="ko-KR" sz="20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A864AB8C-20E6-9919-6E41-A67BDC1DBBA4}"/>
              </a:ext>
            </a:extLst>
          </p:cNvPr>
          <p:cNvSpPr>
            <a:spLocks noChangeAspect="1"/>
          </p:cNvSpPr>
          <p:nvPr/>
        </p:nvSpPr>
        <p:spPr>
          <a:xfrm>
            <a:off x="929662" y="2729339"/>
            <a:ext cx="154398" cy="154398"/>
          </a:xfrm>
          <a:prstGeom prst="ellipse">
            <a:avLst/>
          </a:prstGeom>
          <a:solidFill>
            <a:srgbClr val="29D9C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7AB4EAB-54F0-09BF-B206-2AF1F485548B}"/>
              </a:ext>
            </a:extLst>
          </p:cNvPr>
          <p:cNvSpPr txBox="1"/>
          <p:nvPr/>
        </p:nvSpPr>
        <p:spPr>
          <a:xfrm>
            <a:off x="1121968" y="2641163"/>
            <a:ext cx="59646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3) </a:t>
            </a:r>
            <a:r>
              <a:rPr lang="ko-KR" altLang="en-US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데이터베이스 설계 </a:t>
            </a:r>
            <a:r>
              <a:rPr lang="en-US" altLang="ko-KR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– Schema, ER, SQL, DB </a:t>
            </a:r>
            <a:r>
              <a:rPr lang="ko-KR" altLang="en-US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종류</a:t>
            </a:r>
            <a:endParaRPr lang="en-US" altLang="ko-KR" sz="20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85FD7079-D505-3FBF-39AB-4ECCB778C8D9}"/>
              </a:ext>
            </a:extLst>
          </p:cNvPr>
          <p:cNvSpPr>
            <a:spLocks noChangeAspect="1"/>
          </p:cNvSpPr>
          <p:nvPr/>
        </p:nvSpPr>
        <p:spPr>
          <a:xfrm>
            <a:off x="929662" y="3838509"/>
            <a:ext cx="154398" cy="154398"/>
          </a:xfrm>
          <a:prstGeom prst="ellipse">
            <a:avLst/>
          </a:prstGeom>
          <a:solidFill>
            <a:srgbClr val="29D9C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E7AC8B8-5C88-736D-4DE6-A7AEDB0E7B9E}"/>
              </a:ext>
            </a:extLst>
          </p:cNvPr>
          <p:cNvSpPr txBox="1"/>
          <p:nvPr/>
        </p:nvSpPr>
        <p:spPr>
          <a:xfrm>
            <a:off x="1121969" y="3750333"/>
            <a:ext cx="76600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5) Backend</a:t>
            </a:r>
            <a:r>
              <a:rPr lang="ko-KR" altLang="en-US" sz="2000" b="1" dirty="0">
                <a:solidFill>
                  <a:srgbClr val="FF0000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및 </a:t>
            </a:r>
            <a:r>
              <a:rPr lang="en-US" altLang="ko-KR" sz="2000" b="1" dirty="0">
                <a:solidFill>
                  <a:srgbClr val="FF0000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Web Server – Docker, </a:t>
            </a:r>
            <a:r>
              <a:rPr lang="en-US" altLang="ko-KR" sz="2000" b="1" dirty="0" err="1">
                <a:solidFill>
                  <a:srgbClr val="FF0000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Fastapi</a:t>
            </a:r>
            <a:r>
              <a:rPr lang="en-US" altLang="ko-KR" sz="2000" b="1" dirty="0">
                <a:solidFill>
                  <a:srgbClr val="FF0000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, Nginx, </a:t>
            </a:r>
            <a:r>
              <a:rPr lang="en-US" altLang="ko-KR" sz="2000" b="1" dirty="0" err="1">
                <a:solidFill>
                  <a:srgbClr val="FF0000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pymysql</a:t>
            </a:r>
            <a:endParaRPr lang="en-US" altLang="ko-KR" sz="2000" b="1" dirty="0">
              <a:solidFill>
                <a:srgbClr val="FF0000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DA43DBE6-A51B-13F5-C69C-4B8813613486}"/>
              </a:ext>
            </a:extLst>
          </p:cNvPr>
          <p:cNvSpPr>
            <a:spLocks noChangeAspect="1"/>
          </p:cNvSpPr>
          <p:nvPr/>
        </p:nvSpPr>
        <p:spPr>
          <a:xfrm>
            <a:off x="929662" y="3283924"/>
            <a:ext cx="154398" cy="154398"/>
          </a:xfrm>
          <a:prstGeom prst="ellipse">
            <a:avLst/>
          </a:prstGeom>
          <a:solidFill>
            <a:srgbClr val="29D9C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1604AE0-1312-E184-944B-965B96AA1AE9}"/>
              </a:ext>
            </a:extLst>
          </p:cNvPr>
          <p:cNvSpPr txBox="1"/>
          <p:nvPr/>
        </p:nvSpPr>
        <p:spPr>
          <a:xfrm>
            <a:off x="1121970" y="3195748"/>
            <a:ext cx="32309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4) </a:t>
            </a:r>
            <a:r>
              <a:rPr lang="ko-KR" altLang="en-US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자연어처리 </a:t>
            </a:r>
            <a:r>
              <a:rPr lang="en-US" altLang="ko-KR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(TF-IDF)</a:t>
            </a: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D00755F9-D68C-D16D-1772-A4BF9D2FCF59}"/>
              </a:ext>
            </a:extLst>
          </p:cNvPr>
          <p:cNvSpPr>
            <a:spLocks noChangeAspect="1"/>
          </p:cNvSpPr>
          <p:nvPr/>
        </p:nvSpPr>
        <p:spPr>
          <a:xfrm>
            <a:off x="929662" y="4393094"/>
            <a:ext cx="154398" cy="154398"/>
          </a:xfrm>
          <a:prstGeom prst="ellipse">
            <a:avLst/>
          </a:prstGeom>
          <a:solidFill>
            <a:srgbClr val="29D9C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48680C6-2AF2-9E49-EB65-295675E09BB6}"/>
              </a:ext>
            </a:extLst>
          </p:cNvPr>
          <p:cNvSpPr txBox="1"/>
          <p:nvPr/>
        </p:nvSpPr>
        <p:spPr>
          <a:xfrm>
            <a:off x="1121969" y="4304918"/>
            <a:ext cx="72104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6) Deploy &amp; Service – </a:t>
            </a:r>
            <a:r>
              <a:rPr lang="en-US" altLang="ko-KR" sz="2000" dirty="0" err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Github</a:t>
            </a:r>
            <a:r>
              <a:rPr lang="en-US" altLang="ko-KR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, AWS EC2</a:t>
            </a: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F1007EA7-17B9-F787-D3A6-05CDE2FCB7CC}"/>
              </a:ext>
            </a:extLst>
          </p:cNvPr>
          <p:cNvSpPr>
            <a:spLocks noChangeAspect="1"/>
          </p:cNvSpPr>
          <p:nvPr/>
        </p:nvSpPr>
        <p:spPr>
          <a:xfrm>
            <a:off x="929662" y="4947679"/>
            <a:ext cx="154398" cy="154398"/>
          </a:xfrm>
          <a:prstGeom prst="ellipse">
            <a:avLst/>
          </a:prstGeom>
          <a:solidFill>
            <a:srgbClr val="29D9C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1E34E74-F3AC-F873-F160-5A82244A8A8B}"/>
              </a:ext>
            </a:extLst>
          </p:cNvPr>
          <p:cNvSpPr txBox="1"/>
          <p:nvPr/>
        </p:nvSpPr>
        <p:spPr>
          <a:xfrm>
            <a:off x="1121969" y="4859503"/>
            <a:ext cx="23451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7) Conclusion</a:t>
            </a:r>
          </a:p>
        </p:txBody>
      </p:sp>
    </p:spTree>
    <p:extLst>
      <p:ext uri="{BB962C8B-B14F-4D97-AF65-F5344CB8AC3E}">
        <p14:creationId xmlns:p14="http://schemas.microsoft.com/office/powerpoint/2010/main" val="15997521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47EA24F-14C4-B5AB-AA8A-149643A279AB}"/>
              </a:ext>
            </a:extLst>
          </p:cNvPr>
          <p:cNvSpPr txBox="1"/>
          <p:nvPr/>
        </p:nvSpPr>
        <p:spPr>
          <a:xfrm>
            <a:off x="678843" y="430088"/>
            <a:ext cx="55499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Backend</a:t>
            </a:r>
            <a:r>
              <a:rPr lang="ko-KR" altLang="en-US" sz="28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및 </a:t>
            </a:r>
            <a:r>
              <a:rPr lang="en-US" altLang="ko-KR" sz="28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Web Server – </a:t>
            </a:r>
            <a:r>
              <a:rPr lang="en-US" altLang="ko-KR" sz="2800" dirty="0" err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Fastapi</a:t>
            </a:r>
            <a:endParaRPr lang="en-US" altLang="ko-KR" sz="28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pic>
        <p:nvPicPr>
          <p:cNvPr id="3074" name="Picture 2" descr="FastAPI">
            <a:extLst>
              <a:ext uri="{FF2B5EF4-FFF2-40B4-BE49-F238E27FC236}">
                <a16:creationId xmlns:a16="http://schemas.microsoft.com/office/drawing/2014/main" id="{C51BAE41-5083-19BE-900E-E92D0F3B3D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143" y="1310526"/>
            <a:ext cx="4321475" cy="1559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99A8A6C-BB42-58C2-771D-BCA7ABD475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2332" y="3053779"/>
            <a:ext cx="3625345" cy="2493695"/>
          </a:xfrm>
          <a:prstGeom prst="rect">
            <a:avLst/>
          </a:prstGeom>
        </p:spPr>
      </p:pic>
      <p:sp>
        <p:nvSpPr>
          <p:cNvPr id="11" name="타원 10">
            <a:extLst>
              <a:ext uri="{FF2B5EF4-FFF2-40B4-BE49-F238E27FC236}">
                <a16:creationId xmlns:a16="http://schemas.microsoft.com/office/drawing/2014/main" id="{AD15F20E-9D81-910B-DA26-191CAB70764C}"/>
              </a:ext>
            </a:extLst>
          </p:cNvPr>
          <p:cNvSpPr>
            <a:spLocks noChangeAspect="1"/>
          </p:cNvSpPr>
          <p:nvPr/>
        </p:nvSpPr>
        <p:spPr>
          <a:xfrm>
            <a:off x="6036453" y="2764776"/>
            <a:ext cx="110982" cy="154398"/>
          </a:xfrm>
          <a:prstGeom prst="ellipse">
            <a:avLst/>
          </a:prstGeom>
          <a:solidFill>
            <a:srgbClr val="29D9C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CF3165D-8183-73E7-D49C-8984E4E979F3}"/>
              </a:ext>
            </a:extLst>
          </p:cNvPr>
          <p:cNvSpPr txBox="1"/>
          <p:nvPr/>
        </p:nvSpPr>
        <p:spPr>
          <a:xfrm>
            <a:off x="6228759" y="2676600"/>
            <a:ext cx="51700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Python Backend API </a:t>
            </a:r>
            <a:r>
              <a:rPr lang="ko-KR" altLang="en-US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서버 웹 개발 프레임워크</a:t>
            </a:r>
            <a:endParaRPr lang="en-US" altLang="ko-KR" sz="20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90CEAF5D-26EC-031C-16D7-BAA4CC960348}"/>
              </a:ext>
            </a:extLst>
          </p:cNvPr>
          <p:cNvSpPr>
            <a:spLocks noChangeAspect="1"/>
          </p:cNvSpPr>
          <p:nvPr/>
        </p:nvSpPr>
        <p:spPr>
          <a:xfrm>
            <a:off x="6036453" y="3806023"/>
            <a:ext cx="110982" cy="154398"/>
          </a:xfrm>
          <a:prstGeom prst="ellipse">
            <a:avLst/>
          </a:prstGeom>
          <a:solidFill>
            <a:srgbClr val="29D9C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1110F05-D9D1-25EE-74EA-FE99CE3C840D}"/>
              </a:ext>
            </a:extLst>
          </p:cNvPr>
          <p:cNvSpPr txBox="1"/>
          <p:nvPr/>
        </p:nvSpPr>
        <p:spPr>
          <a:xfrm>
            <a:off x="6256469" y="3717847"/>
            <a:ext cx="52428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비동기 처리를 기본적으로 지원하기 때문에 처리 속도가 빠름</a:t>
            </a:r>
            <a:endParaRPr lang="en-US" altLang="ko-KR" sz="20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D83766E3-D77F-6098-1580-8ACBE71FF4A1}"/>
              </a:ext>
            </a:extLst>
          </p:cNvPr>
          <p:cNvSpPr>
            <a:spLocks noChangeAspect="1"/>
          </p:cNvSpPr>
          <p:nvPr/>
        </p:nvSpPr>
        <p:spPr>
          <a:xfrm>
            <a:off x="6036453" y="4818818"/>
            <a:ext cx="110982" cy="154398"/>
          </a:xfrm>
          <a:prstGeom prst="ellipse">
            <a:avLst/>
          </a:prstGeom>
          <a:solidFill>
            <a:srgbClr val="29D9C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89BD7E-55E8-9335-C65F-871BA4B3C942}"/>
              </a:ext>
            </a:extLst>
          </p:cNvPr>
          <p:cNvSpPr txBox="1"/>
          <p:nvPr/>
        </p:nvSpPr>
        <p:spPr>
          <a:xfrm>
            <a:off x="6256469" y="4730642"/>
            <a:ext cx="5242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Documentation</a:t>
            </a:r>
            <a:r>
              <a:rPr lang="ko-KR" altLang="en-US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을 통한 </a:t>
            </a:r>
            <a:r>
              <a:rPr lang="en-US" altLang="ko-KR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API </a:t>
            </a:r>
            <a:r>
              <a:rPr lang="ko-KR" altLang="en-US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테스트 가능</a:t>
            </a:r>
            <a:endParaRPr lang="en-US" altLang="ko-KR" sz="20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4D4181-880C-DDFA-026C-821A5E793DA4}"/>
              </a:ext>
            </a:extLst>
          </p:cNvPr>
          <p:cNvSpPr txBox="1"/>
          <p:nvPr/>
        </p:nvSpPr>
        <p:spPr>
          <a:xfrm>
            <a:off x="6812714" y="5728318"/>
            <a:ext cx="49076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  <a:hlinkClick r:id="rId4"/>
              </a:rPr>
              <a:t>https://github.com/KimDongmin317/database_2022_repo</a:t>
            </a:r>
            <a:r>
              <a:rPr lang="en-US" altLang="ko-KR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-&gt; backend</a:t>
            </a:r>
          </a:p>
        </p:txBody>
      </p:sp>
    </p:spTree>
    <p:extLst>
      <p:ext uri="{BB962C8B-B14F-4D97-AF65-F5344CB8AC3E}">
        <p14:creationId xmlns:p14="http://schemas.microsoft.com/office/powerpoint/2010/main" val="26128938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47EA24F-14C4-B5AB-AA8A-149643A279AB}"/>
              </a:ext>
            </a:extLst>
          </p:cNvPr>
          <p:cNvSpPr txBox="1"/>
          <p:nvPr/>
        </p:nvSpPr>
        <p:spPr>
          <a:xfrm>
            <a:off x="678843" y="430088"/>
            <a:ext cx="52501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Backend</a:t>
            </a:r>
            <a:r>
              <a:rPr lang="ko-KR" altLang="en-US" sz="28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및 </a:t>
            </a:r>
            <a:r>
              <a:rPr lang="en-US" altLang="ko-KR" sz="28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Web Server - Nginx</a:t>
            </a:r>
          </a:p>
        </p:txBody>
      </p:sp>
      <p:pic>
        <p:nvPicPr>
          <p:cNvPr id="4098" name="Picture 2" descr="Nginx 1.18.0이 출시되었으며 이것이 가장 중요한 변경 사항입니다. Linux 중독자">
            <a:extLst>
              <a:ext uri="{FF2B5EF4-FFF2-40B4-BE49-F238E27FC236}">
                <a16:creationId xmlns:a16="http://schemas.microsoft.com/office/drawing/2014/main" id="{AE7E6753-DC56-10F7-B7E7-1FAA0A5DFE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282" y="2141765"/>
            <a:ext cx="5021716" cy="2008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타원 3">
            <a:extLst>
              <a:ext uri="{FF2B5EF4-FFF2-40B4-BE49-F238E27FC236}">
                <a16:creationId xmlns:a16="http://schemas.microsoft.com/office/drawing/2014/main" id="{E6A6A9EF-D3A5-AA22-C629-12F91FE3B665}"/>
              </a:ext>
            </a:extLst>
          </p:cNvPr>
          <p:cNvSpPr>
            <a:spLocks noChangeAspect="1"/>
          </p:cNvSpPr>
          <p:nvPr/>
        </p:nvSpPr>
        <p:spPr>
          <a:xfrm>
            <a:off x="6288307" y="2472126"/>
            <a:ext cx="154398" cy="154398"/>
          </a:xfrm>
          <a:prstGeom prst="ellipse">
            <a:avLst/>
          </a:prstGeom>
          <a:solidFill>
            <a:srgbClr val="29D9C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4FC0F0-7D97-84DD-C3C9-C13CB1A5B08A}"/>
              </a:ext>
            </a:extLst>
          </p:cNvPr>
          <p:cNvSpPr txBox="1"/>
          <p:nvPr/>
        </p:nvSpPr>
        <p:spPr>
          <a:xfrm>
            <a:off x="6480614" y="2383950"/>
            <a:ext cx="46767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응용프로그램 서버에 요청을 보내는 리버스 프록시 역할</a:t>
            </a:r>
            <a:endParaRPr lang="en-US" altLang="ko-KR" sz="20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7074F43D-CAED-98A1-616D-F3A8B73086B4}"/>
              </a:ext>
            </a:extLst>
          </p:cNvPr>
          <p:cNvSpPr>
            <a:spLocks noChangeAspect="1"/>
          </p:cNvSpPr>
          <p:nvPr/>
        </p:nvSpPr>
        <p:spPr>
          <a:xfrm>
            <a:off x="6263004" y="3620569"/>
            <a:ext cx="154398" cy="154398"/>
          </a:xfrm>
          <a:prstGeom prst="ellipse">
            <a:avLst/>
          </a:prstGeom>
          <a:solidFill>
            <a:srgbClr val="29D9C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0AF196-63FB-238C-0261-EF49E5A40985}"/>
              </a:ext>
            </a:extLst>
          </p:cNvPr>
          <p:cNvSpPr txBox="1"/>
          <p:nvPr/>
        </p:nvSpPr>
        <p:spPr>
          <a:xfrm>
            <a:off x="6455311" y="3532393"/>
            <a:ext cx="46767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000" b="0" i="0" dirty="0">
                <a:solidFill>
                  <a:srgbClr val="333333"/>
                </a:solidFill>
                <a:effectLst/>
                <a:latin typeface="Apple SD Gothic Neo"/>
              </a:rPr>
              <a:t>WAS </a:t>
            </a:r>
            <a:r>
              <a:rPr lang="ko-KR" altLang="en-US" sz="2000" b="0" i="0" dirty="0">
                <a:solidFill>
                  <a:srgbClr val="333333"/>
                </a:solidFill>
                <a:effectLst/>
                <a:latin typeface="Apple SD Gothic Neo"/>
              </a:rPr>
              <a:t>서버의 부하를 줄일 수 있는 로드 </a:t>
            </a:r>
            <a:r>
              <a:rPr lang="ko-KR" altLang="en-US" sz="2000" b="0" i="0" dirty="0" err="1">
                <a:solidFill>
                  <a:srgbClr val="333333"/>
                </a:solidFill>
                <a:effectLst/>
                <a:latin typeface="Apple SD Gothic Neo"/>
              </a:rPr>
              <a:t>밸런서</a:t>
            </a:r>
            <a:br>
              <a:rPr lang="en-US" altLang="ko-KR" sz="2000" b="0" i="0" dirty="0">
                <a:solidFill>
                  <a:srgbClr val="333333"/>
                </a:solidFill>
                <a:effectLst/>
                <a:latin typeface="Apple SD Gothic Neo"/>
              </a:rPr>
            </a:br>
            <a:r>
              <a:rPr lang="en-US" altLang="ko-KR" sz="2000" b="0" i="0" dirty="0">
                <a:solidFill>
                  <a:srgbClr val="333333"/>
                </a:solidFill>
                <a:effectLst/>
                <a:latin typeface="Apple SD Gothic Neo"/>
              </a:rPr>
              <a:t>+ </a:t>
            </a:r>
            <a:r>
              <a:rPr lang="ko-KR" altLang="en-US" sz="2000" b="0" i="0" dirty="0">
                <a:solidFill>
                  <a:srgbClr val="333333"/>
                </a:solidFill>
                <a:effectLst/>
                <a:latin typeface="Apple SD Gothic Neo"/>
              </a:rPr>
              <a:t>실제 서비스 포트 숨길 수 있음</a:t>
            </a:r>
            <a:br>
              <a:rPr lang="ko-KR" altLang="en-US" sz="2000" dirty="0"/>
            </a:br>
            <a:endParaRPr lang="en-US" altLang="ko-KR" sz="20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59ECC2-06EA-49C9-55CC-A527850FA9C1}"/>
              </a:ext>
            </a:extLst>
          </p:cNvPr>
          <p:cNvSpPr txBox="1"/>
          <p:nvPr/>
        </p:nvSpPr>
        <p:spPr>
          <a:xfrm>
            <a:off x="6812714" y="5728318"/>
            <a:ext cx="49076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  <a:hlinkClick r:id="rId3"/>
              </a:rPr>
              <a:t>https://github.com/KimDongmin317/database_2022_repo</a:t>
            </a:r>
            <a:r>
              <a:rPr lang="en-US" altLang="ko-KR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-&gt; nginx/</a:t>
            </a:r>
            <a:r>
              <a:rPr lang="en-US" altLang="ko-KR" sz="1600" dirty="0" err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default.conf</a:t>
            </a:r>
            <a:endParaRPr lang="en-US" altLang="ko-KR" sz="16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310867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47EA24F-14C4-B5AB-AA8A-149643A279AB}"/>
              </a:ext>
            </a:extLst>
          </p:cNvPr>
          <p:cNvSpPr txBox="1"/>
          <p:nvPr/>
        </p:nvSpPr>
        <p:spPr>
          <a:xfrm>
            <a:off x="678843" y="430088"/>
            <a:ext cx="57342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Backend</a:t>
            </a:r>
            <a:r>
              <a:rPr lang="ko-KR" altLang="en-US" sz="28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및 </a:t>
            </a:r>
            <a:r>
              <a:rPr lang="en-US" altLang="ko-KR" sz="28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Web Server – </a:t>
            </a:r>
            <a:r>
              <a:rPr lang="en-US" altLang="ko-KR" sz="2800" dirty="0" err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pymysql</a:t>
            </a:r>
            <a:endParaRPr lang="en-US" altLang="ko-KR" sz="28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E6A6A9EF-D3A5-AA22-C629-12F91FE3B665}"/>
              </a:ext>
            </a:extLst>
          </p:cNvPr>
          <p:cNvSpPr>
            <a:spLocks noChangeAspect="1"/>
          </p:cNvSpPr>
          <p:nvPr/>
        </p:nvSpPr>
        <p:spPr>
          <a:xfrm>
            <a:off x="7053587" y="2584287"/>
            <a:ext cx="154398" cy="154398"/>
          </a:xfrm>
          <a:prstGeom prst="ellipse">
            <a:avLst/>
          </a:prstGeom>
          <a:solidFill>
            <a:srgbClr val="29D9C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4FC0F0-7D97-84DD-C3C9-C13CB1A5B08A}"/>
              </a:ext>
            </a:extLst>
          </p:cNvPr>
          <p:cNvSpPr txBox="1"/>
          <p:nvPr/>
        </p:nvSpPr>
        <p:spPr>
          <a:xfrm>
            <a:off x="7245894" y="2496111"/>
            <a:ext cx="42472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MySQL/Maria DB</a:t>
            </a:r>
            <a:r>
              <a:rPr lang="ko-KR" altLang="en-US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를 </a:t>
            </a:r>
            <a:r>
              <a:rPr lang="en-US" altLang="ko-KR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Python</a:t>
            </a:r>
            <a:r>
              <a:rPr lang="ko-KR" altLang="en-US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에서 사용할 수 있게 하는 라이브러리</a:t>
            </a:r>
            <a:endParaRPr lang="en-US" altLang="ko-KR" sz="20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7074F43D-CAED-98A1-616D-F3A8B73086B4}"/>
              </a:ext>
            </a:extLst>
          </p:cNvPr>
          <p:cNvSpPr>
            <a:spLocks noChangeAspect="1"/>
          </p:cNvSpPr>
          <p:nvPr/>
        </p:nvSpPr>
        <p:spPr>
          <a:xfrm>
            <a:off x="7028284" y="3732730"/>
            <a:ext cx="154398" cy="154398"/>
          </a:xfrm>
          <a:prstGeom prst="ellipse">
            <a:avLst/>
          </a:prstGeom>
          <a:solidFill>
            <a:srgbClr val="29D9C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0AF196-63FB-238C-0261-EF49E5A40985}"/>
              </a:ext>
            </a:extLst>
          </p:cNvPr>
          <p:cNvSpPr txBox="1"/>
          <p:nvPr/>
        </p:nvSpPr>
        <p:spPr>
          <a:xfrm>
            <a:off x="7220591" y="3644554"/>
            <a:ext cx="46767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매 요청마다 </a:t>
            </a:r>
            <a:r>
              <a:rPr lang="en-US" altLang="ko-KR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Connection</a:t>
            </a:r>
            <a:r>
              <a:rPr lang="ko-KR" altLang="en-US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을 생성하고 </a:t>
            </a:r>
            <a:r>
              <a:rPr lang="en-US" altLang="ko-KR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SQL </a:t>
            </a:r>
            <a:r>
              <a:rPr lang="ko-KR" altLang="en-US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구문을 담아서 전송</a:t>
            </a:r>
            <a:endParaRPr lang="en-US" altLang="ko-KR" sz="20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D9FE2B9-92CC-7069-954C-A44F27F34D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395" y="1863945"/>
            <a:ext cx="6037562" cy="157977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F55EE91-ABA7-06BA-8805-83BB770B8F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394" y="3576613"/>
            <a:ext cx="6037562" cy="1484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3584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AA1D969-5229-E5B6-D9A5-AA761696E262}"/>
              </a:ext>
            </a:extLst>
          </p:cNvPr>
          <p:cNvSpPr txBox="1"/>
          <p:nvPr/>
        </p:nvSpPr>
        <p:spPr>
          <a:xfrm>
            <a:off x="490953" y="405036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목차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720F5BE2-C00F-8EA4-8AAE-9E948D0952C3}"/>
              </a:ext>
            </a:extLst>
          </p:cNvPr>
          <p:cNvSpPr>
            <a:spLocks noChangeAspect="1"/>
          </p:cNvSpPr>
          <p:nvPr/>
        </p:nvSpPr>
        <p:spPr>
          <a:xfrm>
            <a:off x="929662" y="1536518"/>
            <a:ext cx="154398" cy="154398"/>
          </a:xfrm>
          <a:prstGeom prst="ellipse">
            <a:avLst/>
          </a:prstGeom>
          <a:solidFill>
            <a:srgbClr val="29D9C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E0914D-3C0F-9E9E-23DB-478B994AFC7C}"/>
              </a:ext>
            </a:extLst>
          </p:cNvPr>
          <p:cNvSpPr txBox="1"/>
          <p:nvPr/>
        </p:nvSpPr>
        <p:spPr>
          <a:xfrm>
            <a:off x="1121969" y="1448342"/>
            <a:ext cx="46767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1) Introduction – </a:t>
            </a:r>
            <a:r>
              <a:rPr lang="ko-KR" altLang="en-US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주제 선정</a:t>
            </a:r>
            <a:r>
              <a:rPr lang="en-US" altLang="ko-KR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, </a:t>
            </a:r>
            <a:r>
              <a:rPr lang="ko-KR" altLang="en-US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전체 구조</a:t>
            </a:r>
            <a:endParaRPr lang="en-US" altLang="ko-KR" sz="20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D2DDD373-0E4D-D790-43DD-B833C70C316D}"/>
              </a:ext>
            </a:extLst>
          </p:cNvPr>
          <p:cNvSpPr>
            <a:spLocks noChangeAspect="1"/>
          </p:cNvSpPr>
          <p:nvPr/>
        </p:nvSpPr>
        <p:spPr>
          <a:xfrm>
            <a:off x="929662" y="2144780"/>
            <a:ext cx="154398" cy="154398"/>
          </a:xfrm>
          <a:prstGeom prst="ellipse">
            <a:avLst/>
          </a:prstGeom>
          <a:solidFill>
            <a:srgbClr val="29D9C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BF92D37-7DE4-74A7-6B16-0227A93DD2AF}"/>
              </a:ext>
            </a:extLst>
          </p:cNvPr>
          <p:cNvSpPr txBox="1"/>
          <p:nvPr/>
        </p:nvSpPr>
        <p:spPr>
          <a:xfrm>
            <a:off x="1121969" y="2056604"/>
            <a:ext cx="44386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2) </a:t>
            </a:r>
            <a:r>
              <a:rPr lang="ko-KR" altLang="en-US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데이터 수집 </a:t>
            </a:r>
            <a:r>
              <a:rPr lang="en-US" altLang="ko-KR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– </a:t>
            </a:r>
            <a:r>
              <a:rPr lang="ko-KR" altLang="en-US" sz="2000" dirty="0" err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스크래핑</a:t>
            </a:r>
            <a:r>
              <a:rPr lang="ko-KR" altLang="en-US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아이디어</a:t>
            </a:r>
            <a:endParaRPr lang="en-US" altLang="ko-KR" sz="20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A864AB8C-20E6-9919-6E41-A67BDC1DBBA4}"/>
              </a:ext>
            </a:extLst>
          </p:cNvPr>
          <p:cNvSpPr>
            <a:spLocks noChangeAspect="1"/>
          </p:cNvSpPr>
          <p:nvPr/>
        </p:nvSpPr>
        <p:spPr>
          <a:xfrm>
            <a:off x="929662" y="2729339"/>
            <a:ext cx="154398" cy="154398"/>
          </a:xfrm>
          <a:prstGeom prst="ellipse">
            <a:avLst/>
          </a:prstGeom>
          <a:solidFill>
            <a:srgbClr val="29D9C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7AB4EAB-54F0-09BF-B206-2AF1F485548B}"/>
              </a:ext>
            </a:extLst>
          </p:cNvPr>
          <p:cNvSpPr txBox="1"/>
          <p:nvPr/>
        </p:nvSpPr>
        <p:spPr>
          <a:xfrm>
            <a:off x="1121968" y="2641163"/>
            <a:ext cx="59646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3) </a:t>
            </a:r>
            <a:r>
              <a:rPr lang="ko-KR" altLang="en-US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데이터베이스 설계 </a:t>
            </a:r>
            <a:r>
              <a:rPr lang="en-US" altLang="ko-KR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– Schema, ER, SQL, DB </a:t>
            </a:r>
            <a:r>
              <a:rPr lang="ko-KR" altLang="en-US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종류</a:t>
            </a:r>
            <a:endParaRPr lang="en-US" altLang="ko-KR" sz="20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85FD7079-D505-3FBF-39AB-4ECCB778C8D9}"/>
              </a:ext>
            </a:extLst>
          </p:cNvPr>
          <p:cNvSpPr>
            <a:spLocks noChangeAspect="1"/>
          </p:cNvSpPr>
          <p:nvPr/>
        </p:nvSpPr>
        <p:spPr>
          <a:xfrm>
            <a:off x="929662" y="3838509"/>
            <a:ext cx="154398" cy="154398"/>
          </a:xfrm>
          <a:prstGeom prst="ellipse">
            <a:avLst/>
          </a:prstGeom>
          <a:solidFill>
            <a:srgbClr val="29D9C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E7AC8B8-5C88-736D-4DE6-A7AEDB0E7B9E}"/>
              </a:ext>
            </a:extLst>
          </p:cNvPr>
          <p:cNvSpPr txBox="1"/>
          <p:nvPr/>
        </p:nvSpPr>
        <p:spPr>
          <a:xfrm>
            <a:off x="1121969" y="3750333"/>
            <a:ext cx="76600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5) Backend</a:t>
            </a:r>
            <a:r>
              <a:rPr lang="ko-KR" altLang="en-US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및 </a:t>
            </a:r>
            <a:r>
              <a:rPr lang="en-US" altLang="ko-KR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Web Server – Docker, </a:t>
            </a:r>
            <a:r>
              <a:rPr lang="en-US" altLang="ko-KR" sz="2000" dirty="0" err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Fastapi</a:t>
            </a:r>
            <a:r>
              <a:rPr lang="en-US" altLang="ko-KR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, Nginx, </a:t>
            </a:r>
            <a:r>
              <a:rPr lang="en-US" altLang="ko-KR" sz="2000" dirty="0" err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pymysql</a:t>
            </a:r>
            <a:endParaRPr lang="en-US" altLang="ko-KR" sz="20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DA43DBE6-A51B-13F5-C69C-4B8813613486}"/>
              </a:ext>
            </a:extLst>
          </p:cNvPr>
          <p:cNvSpPr>
            <a:spLocks noChangeAspect="1"/>
          </p:cNvSpPr>
          <p:nvPr/>
        </p:nvSpPr>
        <p:spPr>
          <a:xfrm>
            <a:off x="929662" y="3283924"/>
            <a:ext cx="154398" cy="154398"/>
          </a:xfrm>
          <a:prstGeom prst="ellipse">
            <a:avLst/>
          </a:prstGeom>
          <a:solidFill>
            <a:srgbClr val="29D9C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1604AE0-1312-E184-944B-965B96AA1AE9}"/>
              </a:ext>
            </a:extLst>
          </p:cNvPr>
          <p:cNvSpPr txBox="1"/>
          <p:nvPr/>
        </p:nvSpPr>
        <p:spPr>
          <a:xfrm>
            <a:off x="1121970" y="3195748"/>
            <a:ext cx="32309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4) </a:t>
            </a:r>
            <a:r>
              <a:rPr lang="ko-KR" altLang="en-US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자연어처리 </a:t>
            </a:r>
            <a:r>
              <a:rPr lang="en-US" altLang="ko-KR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(TF-IDF)</a:t>
            </a: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D00755F9-D68C-D16D-1772-A4BF9D2FCF59}"/>
              </a:ext>
            </a:extLst>
          </p:cNvPr>
          <p:cNvSpPr>
            <a:spLocks noChangeAspect="1"/>
          </p:cNvSpPr>
          <p:nvPr/>
        </p:nvSpPr>
        <p:spPr>
          <a:xfrm>
            <a:off x="929662" y="4393094"/>
            <a:ext cx="154398" cy="154398"/>
          </a:xfrm>
          <a:prstGeom prst="ellipse">
            <a:avLst/>
          </a:prstGeom>
          <a:solidFill>
            <a:srgbClr val="29D9C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48680C6-2AF2-9E49-EB65-295675E09BB6}"/>
              </a:ext>
            </a:extLst>
          </p:cNvPr>
          <p:cNvSpPr txBox="1"/>
          <p:nvPr/>
        </p:nvSpPr>
        <p:spPr>
          <a:xfrm>
            <a:off x="1121968" y="4304918"/>
            <a:ext cx="105620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6) Deploy &amp; Service – </a:t>
            </a:r>
            <a:r>
              <a:rPr lang="en-US" altLang="ko-KR" sz="2000" b="1" dirty="0" err="1">
                <a:solidFill>
                  <a:srgbClr val="FF0000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Github</a:t>
            </a:r>
            <a:r>
              <a:rPr lang="en-US" altLang="ko-KR" sz="2000" b="1" dirty="0">
                <a:solidFill>
                  <a:srgbClr val="FF0000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, AWS EC2 </a:t>
            </a:r>
            <a:r>
              <a:rPr lang="en-US" altLang="ko-KR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(52.78.147.46/docs</a:t>
            </a:r>
            <a:r>
              <a:rPr lang="ko-KR" altLang="en-US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로 접속 </a:t>
            </a:r>
            <a:r>
              <a:rPr lang="en-US" altLang="ko-KR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-&gt;</a:t>
            </a:r>
            <a:r>
              <a:rPr lang="ko-KR" altLang="en-US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서비스 배포 확인 가능</a:t>
            </a:r>
            <a:r>
              <a:rPr lang="en-US" altLang="ko-KR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)</a:t>
            </a:r>
            <a:endParaRPr lang="en-US" altLang="ko-KR" sz="2000" b="1" dirty="0">
              <a:solidFill>
                <a:srgbClr val="FF0000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F1007EA7-17B9-F787-D3A6-05CDE2FCB7CC}"/>
              </a:ext>
            </a:extLst>
          </p:cNvPr>
          <p:cNvSpPr>
            <a:spLocks noChangeAspect="1"/>
          </p:cNvSpPr>
          <p:nvPr/>
        </p:nvSpPr>
        <p:spPr>
          <a:xfrm>
            <a:off x="929662" y="4947679"/>
            <a:ext cx="154398" cy="154398"/>
          </a:xfrm>
          <a:prstGeom prst="ellipse">
            <a:avLst/>
          </a:prstGeom>
          <a:solidFill>
            <a:srgbClr val="29D9C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1E34E74-F3AC-F873-F160-5A82244A8A8B}"/>
              </a:ext>
            </a:extLst>
          </p:cNvPr>
          <p:cNvSpPr txBox="1"/>
          <p:nvPr/>
        </p:nvSpPr>
        <p:spPr>
          <a:xfrm>
            <a:off x="1121969" y="4859503"/>
            <a:ext cx="23451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7) Conclusion</a:t>
            </a:r>
          </a:p>
        </p:txBody>
      </p:sp>
    </p:spTree>
    <p:extLst>
      <p:ext uri="{BB962C8B-B14F-4D97-AF65-F5344CB8AC3E}">
        <p14:creationId xmlns:p14="http://schemas.microsoft.com/office/powerpoint/2010/main" val="38155287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47EA24F-14C4-B5AB-AA8A-149643A279AB}"/>
              </a:ext>
            </a:extLst>
          </p:cNvPr>
          <p:cNvSpPr txBox="1"/>
          <p:nvPr/>
        </p:nvSpPr>
        <p:spPr>
          <a:xfrm>
            <a:off x="678843" y="430088"/>
            <a:ext cx="55242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Backend</a:t>
            </a:r>
            <a:r>
              <a:rPr lang="ko-KR" altLang="en-US" sz="28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및 </a:t>
            </a:r>
            <a:r>
              <a:rPr lang="en-US" altLang="ko-KR" sz="28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Web Server – Docker</a:t>
            </a:r>
          </a:p>
        </p:txBody>
      </p:sp>
      <p:pic>
        <p:nvPicPr>
          <p:cNvPr id="2050" name="Picture 2" descr="Docker - 삽질도 두드려 보고,">
            <a:extLst>
              <a:ext uri="{FF2B5EF4-FFF2-40B4-BE49-F238E27FC236}">
                <a16:creationId xmlns:a16="http://schemas.microsoft.com/office/drawing/2014/main" id="{106D4FEC-6C61-6DD7-2B7A-DC57CE6630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5904" y="1109459"/>
            <a:ext cx="3012213" cy="775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F4CD0DC-892E-F057-D4D6-744F1DDB89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537" y="3836164"/>
            <a:ext cx="5559054" cy="2158221"/>
          </a:xfrm>
          <a:prstGeom prst="rect">
            <a:avLst/>
          </a:prstGeom>
        </p:spPr>
      </p:pic>
      <p:sp>
        <p:nvSpPr>
          <p:cNvPr id="11" name="타원 10">
            <a:extLst>
              <a:ext uri="{FF2B5EF4-FFF2-40B4-BE49-F238E27FC236}">
                <a16:creationId xmlns:a16="http://schemas.microsoft.com/office/drawing/2014/main" id="{28A10247-77B2-1F88-F3B7-D52A3A7E7DAF}"/>
              </a:ext>
            </a:extLst>
          </p:cNvPr>
          <p:cNvSpPr>
            <a:spLocks noChangeAspect="1"/>
          </p:cNvSpPr>
          <p:nvPr/>
        </p:nvSpPr>
        <p:spPr>
          <a:xfrm>
            <a:off x="6618705" y="2757076"/>
            <a:ext cx="154398" cy="154398"/>
          </a:xfrm>
          <a:prstGeom prst="ellipse">
            <a:avLst/>
          </a:prstGeom>
          <a:solidFill>
            <a:srgbClr val="29D9C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AA351E-593A-42A2-F1A8-4A5C01061CA5}"/>
              </a:ext>
            </a:extLst>
          </p:cNvPr>
          <p:cNvSpPr txBox="1"/>
          <p:nvPr/>
        </p:nvSpPr>
        <p:spPr>
          <a:xfrm>
            <a:off x="6811012" y="2668900"/>
            <a:ext cx="46767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컨테이너</a:t>
            </a:r>
            <a:r>
              <a:rPr lang="en-US" altLang="ko-KR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(</a:t>
            </a:r>
            <a:r>
              <a:rPr lang="ko-KR" altLang="en-US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운영체제 수준 가상화</a:t>
            </a:r>
            <a:r>
              <a:rPr lang="en-US" altLang="ko-KR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)</a:t>
            </a:r>
            <a:r>
              <a:rPr lang="ko-KR" altLang="en-US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구성 기술</a:t>
            </a:r>
            <a:endParaRPr lang="en-US" altLang="ko-KR" sz="20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A1BE8D8F-0167-8701-89AD-1AC621104E60}"/>
              </a:ext>
            </a:extLst>
          </p:cNvPr>
          <p:cNvSpPr>
            <a:spLocks noChangeAspect="1"/>
          </p:cNvSpPr>
          <p:nvPr/>
        </p:nvSpPr>
        <p:spPr>
          <a:xfrm>
            <a:off x="6618705" y="3486777"/>
            <a:ext cx="154398" cy="154398"/>
          </a:xfrm>
          <a:prstGeom prst="ellipse">
            <a:avLst/>
          </a:prstGeom>
          <a:solidFill>
            <a:srgbClr val="29D9C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DD3246F-62CF-4F55-7789-9C2074EFA473}"/>
              </a:ext>
            </a:extLst>
          </p:cNvPr>
          <p:cNvSpPr txBox="1"/>
          <p:nvPr/>
        </p:nvSpPr>
        <p:spPr>
          <a:xfrm>
            <a:off x="6811012" y="3398601"/>
            <a:ext cx="49076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서버 운영 체제 가상화</a:t>
            </a:r>
            <a:r>
              <a:rPr lang="en-US" altLang="ko-KR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, </a:t>
            </a:r>
            <a:r>
              <a:rPr lang="ko-KR" altLang="en-US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각 서버에 설치되며 컨테이너를 구축</a:t>
            </a:r>
            <a:r>
              <a:rPr lang="en-US" altLang="ko-KR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, </a:t>
            </a:r>
            <a:r>
              <a:rPr lang="ko-KR" altLang="en-US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시작 또는 중단하는 데 사용</a:t>
            </a:r>
            <a:endParaRPr lang="en-US" altLang="ko-KR" sz="20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pic>
        <p:nvPicPr>
          <p:cNvPr id="2052" name="Picture 4" descr="Why is Docker so Popular | Engineering Education (EngEd) Program | Section">
            <a:extLst>
              <a:ext uri="{FF2B5EF4-FFF2-40B4-BE49-F238E27FC236}">
                <a16:creationId xmlns:a16="http://schemas.microsoft.com/office/drawing/2014/main" id="{251FAB16-ED42-1BA4-6CA3-1B53A16453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537" y="1304612"/>
            <a:ext cx="5058395" cy="2469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타원 20">
            <a:extLst>
              <a:ext uri="{FF2B5EF4-FFF2-40B4-BE49-F238E27FC236}">
                <a16:creationId xmlns:a16="http://schemas.microsoft.com/office/drawing/2014/main" id="{C7EFCCBD-D5C5-32E7-3CB7-E64D0CF4945C}"/>
              </a:ext>
            </a:extLst>
          </p:cNvPr>
          <p:cNvSpPr>
            <a:spLocks noChangeAspect="1"/>
          </p:cNvSpPr>
          <p:nvPr/>
        </p:nvSpPr>
        <p:spPr>
          <a:xfrm>
            <a:off x="6618705" y="4524254"/>
            <a:ext cx="154398" cy="154398"/>
          </a:xfrm>
          <a:prstGeom prst="ellipse">
            <a:avLst/>
          </a:prstGeom>
          <a:solidFill>
            <a:srgbClr val="29D9C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D164DDE-5CDE-3A14-EBFD-0E1506531207}"/>
              </a:ext>
            </a:extLst>
          </p:cNvPr>
          <p:cNvSpPr txBox="1"/>
          <p:nvPr/>
        </p:nvSpPr>
        <p:spPr>
          <a:xfrm>
            <a:off x="6811012" y="4436078"/>
            <a:ext cx="49076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VM</a:t>
            </a:r>
            <a:r>
              <a:rPr lang="ko-KR" altLang="en-US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보다 가볍고 빠르며 단일 환경에서도 여러 개의 컨테이너 구성을 통해 서비스 제공 가능</a:t>
            </a:r>
            <a:endParaRPr lang="en-US" altLang="ko-KR" sz="20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38756A72-E1C8-1CDF-FE76-3AE561F12E60}"/>
              </a:ext>
            </a:extLst>
          </p:cNvPr>
          <p:cNvSpPr>
            <a:spLocks noChangeAspect="1"/>
          </p:cNvSpPr>
          <p:nvPr/>
        </p:nvSpPr>
        <p:spPr>
          <a:xfrm>
            <a:off x="6618705" y="5482774"/>
            <a:ext cx="154398" cy="154398"/>
          </a:xfrm>
          <a:prstGeom prst="ellipse">
            <a:avLst/>
          </a:prstGeom>
          <a:solidFill>
            <a:srgbClr val="29D9C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BE25599-CB19-81FA-0F58-2CD7766108D6}"/>
              </a:ext>
            </a:extLst>
          </p:cNvPr>
          <p:cNvSpPr txBox="1"/>
          <p:nvPr/>
        </p:nvSpPr>
        <p:spPr>
          <a:xfrm>
            <a:off x="6811012" y="5394598"/>
            <a:ext cx="49076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  <a:hlinkClick r:id="rId5"/>
              </a:rPr>
              <a:t>https://github.com/KimDongmin317/database_2022_repo</a:t>
            </a:r>
            <a:r>
              <a:rPr lang="en-US" altLang="ko-KR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-&gt; docker-</a:t>
            </a:r>
            <a:r>
              <a:rPr lang="en-US" altLang="ko-KR" sz="1600" dirty="0" err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compose.yml</a:t>
            </a:r>
            <a:endParaRPr lang="en-US" altLang="ko-KR" sz="16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289480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AA1D969-5229-E5B6-D9A5-AA761696E262}"/>
              </a:ext>
            </a:extLst>
          </p:cNvPr>
          <p:cNvSpPr txBox="1"/>
          <p:nvPr/>
        </p:nvSpPr>
        <p:spPr>
          <a:xfrm>
            <a:off x="490953" y="405036"/>
            <a:ext cx="60404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Deploy &amp; Service – </a:t>
            </a:r>
            <a:r>
              <a:rPr lang="en-US" altLang="ko-KR" sz="2800" dirty="0" err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Github</a:t>
            </a:r>
            <a:endParaRPr lang="en-US" altLang="ko-KR" sz="28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E6CC7D3-2123-A303-8707-C0C1E98FCB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6769" y="1187350"/>
            <a:ext cx="7478461" cy="381385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F9BC1C6-FFD6-B9D2-63D9-C1EE66D637EC}"/>
              </a:ext>
            </a:extLst>
          </p:cNvPr>
          <p:cNvSpPr txBox="1"/>
          <p:nvPr/>
        </p:nvSpPr>
        <p:spPr>
          <a:xfrm>
            <a:off x="2264977" y="5131449"/>
            <a:ext cx="85329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Git clone https://github.com/KimDongmin317/database_2022_repo.git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639EC6B-CF0B-34A6-2622-22FA2B9E432A}"/>
              </a:ext>
            </a:extLst>
          </p:cNvPr>
          <p:cNvSpPr txBox="1"/>
          <p:nvPr/>
        </p:nvSpPr>
        <p:spPr>
          <a:xfrm>
            <a:off x="2425865" y="5679409"/>
            <a:ext cx="821112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Git clone </a:t>
            </a:r>
            <a:r>
              <a:rPr lang="ko-KR" altLang="en-US" sz="18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후 </a:t>
            </a:r>
            <a:r>
              <a:rPr lang="en-US" altLang="ko-KR" sz="18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docker-compose up –d -&gt; 5</a:t>
            </a:r>
            <a:r>
              <a:rPr lang="ko-KR" altLang="en-US" sz="18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분 </a:t>
            </a:r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정도 후 </a:t>
            </a:r>
            <a: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localhost/docs</a:t>
            </a:r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로 접속해 확인</a:t>
            </a:r>
            <a:b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</a:br>
            <a: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(</a:t>
            </a:r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서비스 전체 자동 배포</a:t>
            </a:r>
            <a: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)</a:t>
            </a:r>
            <a:endParaRPr lang="en-US" altLang="ko-KR" sz="18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351428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AA1D969-5229-E5B6-D9A5-AA761696E262}"/>
              </a:ext>
            </a:extLst>
          </p:cNvPr>
          <p:cNvSpPr txBox="1"/>
          <p:nvPr/>
        </p:nvSpPr>
        <p:spPr>
          <a:xfrm>
            <a:off x="490953" y="405036"/>
            <a:ext cx="60404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Deploy &amp; Service – AWS EC2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750AE2C-58D3-56A4-FF92-257E5661BA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2281" y="1247090"/>
            <a:ext cx="8207438" cy="401321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8424083-3FBF-28C6-15DC-A3897859DB1B}"/>
              </a:ext>
            </a:extLst>
          </p:cNvPr>
          <p:cNvSpPr txBox="1"/>
          <p:nvPr/>
        </p:nvSpPr>
        <p:spPr>
          <a:xfrm>
            <a:off x="1829548" y="5260302"/>
            <a:ext cx="85329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배포용 아마존 </a:t>
            </a:r>
            <a:r>
              <a:rPr lang="en-US" altLang="ko-KR" sz="2000" dirty="0" err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aws</a:t>
            </a:r>
            <a:r>
              <a:rPr lang="en-US" altLang="ko-KR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ec2 </a:t>
            </a:r>
            <a:r>
              <a:rPr lang="ko-KR" altLang="en-US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인스턴스 할당 </a:t>
            </a:r>
            <a:r>
              <a:rPr lang="en-US" altLang="ko-KR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(</a:t>
            </a:r>
            <a:r>
              <a:rPr lang="ko-KR" altLang="en-US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개발한 서비스를 웹 상에 업로드</a:t>
            </a:r>
            <a:r>
              <a:rPr lang="en-US" altLang="ko-KR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01590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AA1D969-5229-E5B6-D9A5-AA761696E262}"/>
              </a:ext>
            </a:extLst>
          </p:cNvPr>
          <p:cNvSpPr txBox="1"/>
          <p:nvPr/>
        </p:nvSpPr>
        <p:spPr>
          <a:xfrm>
            <a:off x="490953" y="405036"/>
            <a:ext cx="60404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Deploy &amp; Service – API Docs</a:t>
            </a: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230F1EEB-ED31-8A92-E18D-5B7EEC5DAB83}"/>
              </a:ext>
            </a:extLst>
          </p:cNvPr>
          <p:cNvSpPr>
            <a:spLocks noChangeAspect="1"/>
          </p:cNvSpPr>
          <p:nvPr/>
        </p:nvSpPr>
        <p:spPr>
          <a:xfrm>
            <a:off x="1449351" y="5329746"/>
            <a:ext cx="159416" cy="159416"/>
          </a:xfrm>
          <a:prstGeom prst="ellipse">
            <a:avLst/>
          </a:prstGeom>
          <a:solidFill>
            <a:srgbClr val="29D9C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49FC2A-5332-A8A8-016D-308254435DE3}"/>
              </a:ext>
            </a:extLst>
          </p:cNvPr>
          <p:cNvSpPr txBox="1"/>
          <p:nvPr/>
        </p:nvSpPr>
        <p:spPr>
          <a:xfrm>
            <a:off x="1641658" y="5241569"/>
            <a:ext cx="39398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52.78.147.46/docs</a:t>
            </a:r>
            <a:r>
              <a:rPr lang="ko-KR" altLang="en-US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에서 </a:t>
            </a:r>
            <a:r>
              <a:rPr lang="en-US" altLang="ko-KR" sz="2000" dirty="0" err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Fastapi</a:t>
            </a:r>
            <a:r>
              <a:rPr lang="ko-KR" altLang="en-US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의 </a:t>
            </a:r>
            <a:r>
              <a:rPr lang="en-US" altLang="ko-KR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API docs</a:t>
            </a:r>
            <a:r>
              <a:rPr lang="ko-KR" altLang="en-US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를 조회 가능</a:t>
            </a:r>
            <a:endParaRPr lang="en-US" altLang="ko-KR" sz="20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AD8DD90-A207-FDB7-1BE0-0866F244AA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503" y="1409873"/>
            <a:ext cx="4547044" cy="350562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E940694-0FA7-D5F9-F14C-D64BB7C5EA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409873"/>
            <a:ext cx="4770935" cy="3505624"/>
          </a:xfrm>
          <a:prstGeom prst="rect">
            <a:avLst/>
          </a:prstGeom>
        </p:spPr>
      </p:pic>
      <p:sp>
        <p:nvSpPr>
          <p:cNvPr id="8" name="타원 7">
            <a:extLst>
              <a:ext uri="{FF2B5EF4-FFF2-40B4-BE49-F238E27FC236}">
                <a16:creationId xmlns:a16="http://schemas.microsoft.com/office/drawing/2014/main" id="{9E3E1450-8B4B-1BCA-33E9-C29A48089792}"/>
              </a:ext>
            </a:extLst>
          </p:cNvPr>
          <p:cNvSpPr>
            <a:spLocks noChangeAspect="1"/>
          </p:cNvSpPr>
          <p:nvPr/>
        </p:nvSpPr>
        <p:spPr>
          <a:xfrm>
            <a:off x="6531429" y="5329746"/>
            <a:ext cx="159416" cy="159416"/>
          </a:xfrm>
          <a:prstGeom prst="ellipse">
            <a:avLst/>
          </a:prstGeom>
          <a:solidFill>
            <a:srgbClr val="29D9C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B32E4C-2FFE-1D19-391C-FD05727D4DB4}"/>
              </a:ext>
            </a:extLst>
          </p:cNvPr>
          <p:cNvSpPr txBox="1"/>
          <p:nvPr/>
        </p:nvSpPr>
        <p:spPr>
          <a:xfrm>
            <a:off x="6723736" y="5241569"/>
            <a:ext cx="39398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기존 </a:t>
            </a:r>
            <a:r>
              <a:rPr lang="ko-KR" altLang="en-US" sz="2000" dirty="0" err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강의평</a:t>
            </a:r>
            <a:r>
              <a:rPr lang="ko-KR" altLang="en-US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조회</a:t>
            </a:r>
            <a:endParaRPr lang="en-US" altLang="ko-KR" sz="20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02382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AA1D969-5229-E5B6-D9A5-AA761696E262}"/>
              </a:ext>
            </a:extLst>
          </p:cNvPr>
          <p:cNvSpPr txBox="1"/>
          <p:nvPr/>
        </p:nvSpPr>
        <p:spPr>
          <a:xfrm>
            <a:off x="490953" y="405036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목차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720F5BE2-C00F-8EA4-8AAE-9E948D0952C3}"/>
              </a:ext>
            </a:extLst>
          </p:cNvPr>
          <p:cNvSpPr>
            <a:spLocks noChangeAspect="1"/>
          </p:cNvSpPr>
          <p:nvPr/>
        </p:nvSpPr>
        <p:spPr>
          <a:xfrm>
            <a:off x="929662" y="1536518"/>
            <a:ext cx="154398" cy="154398"/>
          </a:xfrm>
          <a:prstGeom prst="ellipse">
            <a:avLst/>
          </a:prstGeom>
          <a:solidFill>
            <a:srgbClr val="29D9C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E0914D-3C0F-9E9E-23DB-478B994AFC7C}"/>
              </a:ext>
            </a:extLst>
          </p:cNvPr>
          <p:cNvSpPr txBox="1"/>
          <p:nvPr/>
        </p:nvSpPr>
        <p:spPr>
          <a:xfrm>
            <a:off x="1121969" y="1448342"/>
            <a:ext cx="46767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1) Introduction – </a:t>
            </a:r>
            <a:r>
              <a:rPr lang="ko-KR" altLang="en-US" sz="2000" b="1" dirty="0">
                <a:solidFill>
                  <a:srgbClr val="FF0000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주제 선정</a:t>
            </a:r>
            <a:r>
              <a:rPr lang="en-US" altLang="ko-KR" sz="2000" b="1" dirty="0">
                <a:solidFill>
                  <a:srgbClr val="FF0000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, </a:t>
            </a:r>
            <a:r>
              <a:rPr lang="ko-KR" altLang="en-US" sz="2000" b="1" dirty="0">
                <a:solidFill>
                  <a:srgbClr val="FF0000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전체 구조</a:t>
            </a:r>
            <a:endParaRPr lang="en-US" altLang="ko-KR" sz="2000" b="1" dirty="0">
              <a:solidFill>
                <a:srgbClr val="FF0000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D2DDD373-0E4D-D790-43DD-B833C70C316D}"/>
              </a:ext>
            </a:extLst>
          </p:cNvPr>
          <p:cNvSpPr>
            <a:spLocks noChangeAspect="1"/>
          </p:cNvSpPr>
          <p:nvPr/>
        </p:nvSpPr>
        <p:spPr>
          <a:xfrm>
            <a:off x="929662" y="2144780"/>
            <a:ext cx="154398" cy="154398"/>
          </a:xfrm>
          <a:prstGeom prst="ellipse">
            <a:avLst/>
          </a:prstGeom>
          <a:solidFill>
            <a:srgbClr val="29D9C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BF92D37-7DE4-74A7-6B16-0227A93DD2AF}"/>
              </a:ext>
            </a:extLst>
          </p:cNvPr>
          <p:cNvSpPr txBox="1"/>
          <p:nvPr/>
        </p:nvSpPr>
        <p:spPr>
          <a:xfrm>
            <a:off x="1121969" y="2056604"/>
            <a:ext cx="44386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2) </a:t>
            </a:r>
            <a:r>
              <a:rPr lang="ko-KR" altLang="en-US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데이터 수집 </a:t>
            </a:r>
            <a:r>
              <a:rPr lang="en-US" altLang="ko-KR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– </a:t>
            </a:r>
            <a:r>
              <a:rPr lang="ko-KR" altLang="en-US" sz="2000" dirty="0" err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스크래핑</a:t>
            </a:r>
            <a:r>
              <a:rPr lang="ko-KR" altLang="en-US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아이디어</a:t>
            </a:r>
            <a:endParaRPr lang="en-US" altLang="ko-KR" sz="20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A864AB8C-20E6-9919-6E41-A67BDC1DBBA4}"/>
              </a:ext>
            </a:extLst>
          </p:cNvPr>
          <p:cNvSpPr>
            <a:spLocks noChangeAspect="1"/>
          </p:cNvSpPr>
          <p:nvPr/>
        </p:nvSpPr>
        <p:spPr>
          <a:xfrm>
            <a:off x="929662" y="2729339"/>
            <a:ext cx="154398" cy="154398"/>
          </a:xfrm>
          <a:prstGeom prst="ellipse">
            <a:avLst/>
          </a:prstGeom>
          <a:solidFill>
            <a:srgbClr val="29D9C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7AB4EAB-54F0-09BF-B206-2AF1F485548B}"/>
              </a:ext>
            </a:extLst>
          </p:cNvPr>
          <p:cNvSpPr txBox="1"/>
          <p:nvPr/>
        </p:nvSpPr>
        <p:spPr>
          <a:xfrm>
            <a:off x="1121968" y="2641163"/>
            <a:ext cx="59646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3) </a:t>
            </a:r>
            <a:r>
              <a:rPr lang="ko-KR" altLang="en-US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데이터베이스 설계 </a:t>
            </a:r>
            <a:r>
              <a:rPr lang="en-US" altLang="ko-KR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– Schema, ER, SQL, DB </a:t>
            </a:r>
            <a:r>
              <a:rPr lang="ko-KR" altLang="en-US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종류</a:t>
            </a:r>
            <a:endParaRPr lang="en-US" altLang="ko-KR" sz="20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85FD7079-D505-3FBF-39AB-4ECCB778C8D9}"/>
              </a:ext>
            </a:extLst>
          </p:cNvPr>
          <p:cNvSpPr>
            <a:spLocks noChangeAspect="1"/>
          </p:cNvSpPr>
          <p:nvPr/>
        </p:nvSpPr>
        <p:spPr>
          <a:xfrm>
            <a:off x="929662" y="3838509"/>
            <a:ext cx="154398" cy="154398"/>
          </a:xfrm>
          <a:prstGeom prst="ellipse">
            <a:avLst/>
          </a:prstGeom>
          <a:solidFill>
            <a:srgbClr val="29D9C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E7AC8B8-5C88-736D-4DE6-A7AEDB0E7B9E}"/>
              </a:ext>
            </a:extLst>
          </p:cNvPr>
          <p:cNvSpPr txBox="1"/>
          <p:nvPr/>
        </p:nvSpPr>
        <p:spPr>
          <a:xfrm>
            <a:off x="1121969" y="3750333"/>
            <a:ext cx="76600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5) Backend</a:t>
            </a:r>
            <a:r>
              <a:rPr lang="ko-KR" altLang="en-US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및 </a:t>
            </a:r>
            <a:r>
              <a:rPr lang="en-US" altLang="ko-KR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Web Server – Docker, </a:t>
            </a:r>
            <a:r>
              <a:rPr lang="en-US" altLang="ko-KR" sz="2000" dirty="0" err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Fastapi</a:t>
            </a:r>
            <a:r>
              <a:rPr lang="en-US" altLang="ko-KR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, Nginx, </a:t>
            </a:r>
            <a:r>
              <a:rPr lang="en-US" altLang="ko-KR" sz="2000" dirty="0" err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pymysql</a:t>
            </a:r>
            <a:endParaRPr lang="en-US" altLang="ko-KR" sz="20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DA43DBE6-A51B-13F5-C69C-4B8813613486}"/>
              </a:ext>
            </a:extLst>
          </p:cNvPr>
          <p:cNvSpPr>
            <a:spLocks noChangeAspect="1"/>
          </p:cNvSpPr>
          <p:nvPr/>
        </p:nvSpPr>
        <p:spPr>
          <a:xfrm>
            <a:off x="929662" y="3283924"/>
            <a:ext cx="154398" cy="154398"/>
          </a:xfrm>
          <a:prstGeom prst="ellipse">
            <a:avLst/>
          </a:prstGeom>
          <a:solidFill>
            <a:srgbClr val="29D9C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1604AE0-1312-E184-944B-965B96AA1AE9}"/>
              </a:ext>
            </a:extLst>
          </p:cNvPr>
          <p:cNvSpPr txBox="1"/>
          <p:nvPr/>
        </p:nvSpPr>
        <p:spPr>
          <a:xfrm>
            <a:off x="1121970" y="3195748"/>
            <a:ext cx="32309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4) </a:t>
            </a:r>
            <a:r>
              <a:rPr lang="ko-KR" altLang="en-US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자연어처리 </a:t>
            </a:r>
            <a:r>
              <a:rPr lang="en-US" altLang="ko-KR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(TF-IDF)</a:t>
            </a: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D00755F9-D68C-D16D-1772-A4BF9D2FCF59}"/>
              </a:ext>
            </a:extLst>
          </p:cNvPr>
          <p:cNvSpPr>
            <a:spLocks noChangeAspect="1"/>
          </p:cNvSpPr>
          <p:nvPr/>
        </p:nvSpPr>
        <p:spPr>
          <a:xfrm>
            <a:off x="929662" y="4393094"/>
            <a:ext cx="154398" cy="154398"/>
          </a:xfrm>
          <a:prstGeom prst="ellipse">
            <a:avLst/>
          </a:prstGeom>
          <a:solidFill>
            <a:srgbClr val="29D9C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48680C6-2AF2-9E49-EB65-295675E09BB6}"/>
              </a:ext>
            </a:extLst>
          </p:cNvPr>
          <p:cNvSpPr txBox="1"/>
          <p:nvPr/>
        </p:nvSpPr>
        <p:spPr>
          <a:xfrm>
            <a:off x="1121969" y="4304918"/>
            <a:ext cx="72104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6) Deploy &amp; Service – </a:t>
            </a:r>
            <a:r>
              <a:rPr lang="en-US" altLang="ko-KR" sz="2000" dirty="0" err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Github</a:t>
            </a:r>
            <a:r>
              <a:rPr lang="en-US" altLang="ko-KR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, AWS EC2</a:t>
            </a: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F1007EA7-17B9-F787-D3A6-05CDE2FCB7CC}"/>
              </a:ext>
            </a:extLst>
          </p:cNvPr>
          <p:cNvSpPr>
            <a:spLocks noChangeAspect="1"/>
          </p:cNvSpPr>
          <p:nvPr/>
        </p:nvSpPr>
        <p:spPr>
          <a:xfrm>
            <a:off x="929662" y="4947679"/>
            <a:ext cx="154398" cy="154398"/>
          </a:xfrm>
          <a:prstGeom prst="ellipse">
            <a:avLst/>
          </a:prstGeom>
          <a:solidFill>
            <a:srgbClr val="29D9C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1E34E74-F3AC-F873-F160-5A82244A8A8B}"/>
              </a:ext>
            </a:extLst>
          </p:cNvPr>
          <p:cNvSpPr txBox="1"/>
          <p:nvPr/>
        </p:nvSpPr>
        <p:spPr>
          <a:xfrm>
            <a:off x="1121969" y="4859503"/>
            <a:ext cx="23451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7) Conclusion</a:t>
            </a:r>
          </a:p>
        </p:txBody>
      </p:sp>
    </p:spTree>
    <p:extLst>
      <p:ext uri="{BB962C8B-B14F-4D97-AF65-F5344CB8AC3E}">
        <p14:creationId xmlns:p14="http://schemas.microsoft.com/office/powerpoint/2010/main" val="25141862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AA1D969-5229-E5B6-D9A5-AA761696E262}"/>
              </a:ext>
            </a:extLst>
          </p:cNvPr>
          <p:cNvSpPr txBox="1"/>
          <p:nvPr/>
        </p:nvSpPr>
        <p:spPr>
          <a:xfrm>
            <a:off x="490953" y="405036"/>
            <a:ext cx="60404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Deploy &amp; Service – API Docs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9E3E1450-8B4B-1BCA-33E9-C29A48089792}"/>
              </a:ext>
            </a:extLst>
          </p:cNvPr>
          <p:cNvSpPr>
            <a:spLocks noChangeAspect="1"/>
          </p:cNvSpPr>
          <p:nvPr/>
        </p:nvSpPr>
        <p:spPr>
          <a:xfrm>
            <a:off x="3555274" y="4609213"/>
            <a:ext cx="159416" cy="159416"/>
          </a:xfrm>
          <a:prstGeom prst="ellipse">
            <a:avLst/>
          </a:prstGeom>
          <a:solidFill>
            <a:srgbClr val="29D9C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B32E4C-2FFE-1D19-391C-FD05727D4DB4}"/>
              </a:ext>
            </a:extLst>
          </p:cNvPr>
          <p:cNvSpPr txBox="1"/>
          <p:nvPr/>
        </p:nvSpPr>
        <p:spPr>
          <a:xfrm>
            <a:off x="3819068" y="4488866"/>
            <a:ext cx="49438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TF-IDF </a:t>
            </a:r>
            <a:r>
              <a:rPr lang="ko-KR" altLang="en-US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값 정렬을 통한 중요 단어 나열 </a:t>
            </a:r>
            <a:r>
              <a:rPr lang="en-US" altLang="ko-KR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(10</a:t>
            </a:r>
            <a:r>
              <a:rPr lang="ko-KR" altLang="en-US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개</a:t>
            </a:r>
            <a:r>
              <a:rPr lang="en-US" altLang="ko-KR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)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1A29954-BECB-14FD-A13E-C8A5A63751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507" y="1836860"/>
            <a:ext cx="6230219" cy="2353003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A2F559FD-8FC4-4512-F56D-7114E4B3FF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2611" y="1836860"/>
            <a:ext cx="4120517" cy="2353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9489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AA1D969-5229-E5B6-D9A5-AA761696E262}"/>
              </a:ext>
            </a:extLst>
          </p:cNvPr>
          <p:cNvSpPr txBox="1"/>
          <p:nvPr/>
        </p:nvSpPr>
        <p:spPr>
          <a:xfrm>
            <a:off x="490953" y="405036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목차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720F5BE2-C00F-8EA4-8AAE-9E948D0952C3}"/>
              </a:ext>
            </a:extLst>
          </p:cNvPr>
          <p:cNvSpPr>
            <a:spLocks noChangeAspect="1"/>
          </p:cNvSpPr>
          <p:nvPr/>
        </p:nvSpPr>
        <p:spPr>
          <a:xfrm>
            <a:off x="929662" y="1536518"/>
            <a:ext cx="154398" cy="154398"/>
          </a:xfrm>
          <a:prstGeom prst="ellipse">
            <a:avLst/>
          </a:prstGeom>
          <a:solidFill>
            <a:srgbClr val="29D9C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E0914D-3C0F-9E9E-23DB-478B994AFC7C}"/>
              </a:ext>
            </a:extLst>
          </p:cNvPr>
          <p:cNvSpPr txBox="1"/>
          <p:nvPr/>
        </p:nvSpPr>
        <p:spPr>
          <a:xfrm>
            <a:off x="1121969" y="1448342"/>
            <a:ext cx="46767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1) Introduction – </a:t>
            </a:r>
            <a:r>
              <a:rPr lang="ko-KR" altLang="en-US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주제 선정</a:t>
            </a:r>
            <a:r>
              <a:rPr lang="en-US" altLang="ko-KR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, </a:t>
            </a:r>
            <a:r>
              <a:rPr lang="ko-KR" altLang="en-US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전체 구조</a:t>
            </a:r>
            <a:endParaRPr lang="en-US" altLang="ko-KR" sz="20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D2DDD373-0E4D-D790-43DD-B833C70C316D}"/>
              </a:ext>
            </a:extLst>
          </p:cNvPr>
          <p:cNvSpPr>
            <a:spLocks noChangeAspect="1"/>
          </p:cNvSpPr>
          <p:nvPr/>
        </p:nvSpPr>
        <p:spPr>
          <a:xfrm>
            <a:off x="929662" y="2144780"/>
            <a:ext cx="154398" cy="154398"/>
          </a:xfrm>
          <a:prstGeom prst="ellipse">
            <a:avLst/>
          </a:prstGeom>
          <a:solidFill>
            <a:srgbClr val="29D9C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BF92D37-7DE4-74A7-6B16-0227A93DD2AF}"/>
              </a:ext>
            </a:extLst>
          </p:cNvPr>
          <p:cNvSpPr txBox="1"/>
          <p:nvPr/>
        </p:nvSpPr>
        <p:spPr>
          <a:xfrm>
            <a:off x="1121969" y="2056604"/>
            <a:ext cx="44386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2) </a:t>
            </a:r>
            <a:r>
              <a:rPr lang="ko-KR" altLang="en-US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데이터 수집 </a:t>
            </a:r>
            <a:r>
              <a:rPr lang="en-US" altLang="ko-KR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– </a:t>
            </a:r>
            <a:r>
              <a:rPr lang="ko-KR" altLang="en-US" sz="2000" dirty="0" err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스크래핑</a:t>
            </a:r>
            <a:r>
              <a:rPr lang="ko-KR" altLang="en-US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아이디어</a:t>
            </a:r>
            <a:endParaRPr lang="en-US" altLang="ko-KR" sz="20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A864AB8C-20E6-9919-6E41-A67BDC1DBBA4}"/>
              </a:ext>
            </a:extLst>
          </p:cNvPr>
          <p:cNvSpPr>
            <a:spLocks noChangeAspect="1"/>
          </p:cNvSpPr>
          <p:nvPr/>
        </p:nvSpPr>
        <p:spPr>
          <a:xfrm>
            <a:off x="929662" y="2729339"/>
            <a:ext cx="154398" cy="154398"/>
          </a:xfrm>
          <a:prstGeom prst="ellipse">
            <a:avLst/>
          </a:prstGeom>
          <a:solidFill>
            <a:srgbClr val="29D9C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7AB4EAB-54F0-09BF-B206-2AF1F485548B}"/>
              </a:ext>
            </a:extLst>
          </p:cNvPr>
          <p:cNvSpPr txBox="1"/>
          <p:nvPr/>
        </p:nvSpPr>
        <p:spPr>
          <a:xfrm>
            <a:off x="1121968" y="2641163"/>
            <a:ext cx="59646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3) </a:t>
            </a:r>
            <a:r>
              <a:rPr lang="ko-KR" altLang="en-US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데이터베이스 설계 </a:t>
            </a:r>
            <a:r>
              <a:rPr lang="en-US" altLang="ko-KR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– Schema, ER, SQL, DB </a:t>
            </a:r>
            <a:r>
              <a:rPr lang="ko-KR" altLang="en-US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종류</a:t>
            </a:r>
            <a:endParaRPr lang="en-US" altLang="ko-KR" sz="20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85FD7079-D505-3FBF-39AB-4ECCB778C8D9}"/>
              </a:ext>
            </a:extLst>
          </p:cNvPr>
          <p:cNvSpPr>
            <a:spLocks noChangeAspect="1"/>
          </p:cNvSpPr>
          <p:nvPr/>
        </p:nvSpPr>
        <p:spPr>
          <a:xfrm>
            <a:off x="929662" y="3838509"/>
            <a:ext cx="154398" cy="154398"/>
          </a:xfrm>
          <a:prstGeom prst="ellipse">
            <a:avLst/>
          </a:prstGeom>
          <a:solidFill>
            <a:srgbClr val="29D9C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E7AC8B8-5C88-736D-4DE6-A7AEDB0E7B9E}"/>
              </a:ext>
            </a:extLst>
          </p:cNvPr>
          <p:cNvSpPr txBox="1"/>
          <p:nvPr/>
        </p:nvSpPr>
        <p:spPr>
          <a:xfrm>
            <a:off x="1121969" y="3750333"/>
            <a:ext cx="76600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5) Backend</a:t>
            </a:r>
            <a:r>
              <a:rPr lang="ko-KR" altLang="en-US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및 </a:t>
            </a:r>
            <a:r>
              <a:rPr lang="en-US" altLang="ko-KR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Web Server – Docker, </a:t>
            </a:r>
            <a:r>
              <a:rPr lang="en-US" altLang="ko-KR" sz="2000" dirty="0" err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Fastapi</a:t>
            </a:r>
            <a:r>
              <a:rPr lang="en-US" altLang="ko-KR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, Nginx, </a:t>
            </a:r>
            <a:r>
              <a:rPr lang="en-US" altLang="ko-KR" sz="2000" dirty="0" err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pymysql</a:t>
            </a:r>
            <a:endParaRPr lang="en-US" altLang="ko-KR" sz="20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DA43DBE6-A51B-13F5-C69C-4B8813613486}"/>
              </a:ext>
            </a:extLst>
          </p:cNvPr>
          <p:cNvSpPr>
            <a:spLocks noChangeAspect="1"/>
          </p:cNvSpPr>
          <p:nvPr/>
        </p:nvSpPr>
        <p:spPr>
          <a:xfrm>
            <a:off x="929662" y="3283924"/>
            <a:ext cx="154398" cy="154398"/>
          </a:xfrm>
          <a:prstGeom prst="ellipse">
            <a:avLst/>
          </a:prstGeom>
          <a:solidFill>
            <a:srgbClr val="29D9C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1604AE0-1312-E184-944B-965B96AA1AE9}"/>
              </a:ext>
            </a:extLst>
          </p:cNvPr>
          <p:cNvSpPr txBox="1"/>
          <p:nvPr/>
        </p:nvSpPr>
        <p:spPr>
          <a:xfrm>
            <a:off x="1121970" y="3195748"/>
            <a:ext cx="32309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4) </a:t>
            </a:r>
            <a:r>
              <a:rPr lang="ko-KR" altLang="en-US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자연어처리 </a:t>
            </a:r>
            <a:r>
              <a:rPr lang="en-US" altLang="ko-KR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(TF-IDF)</a:t>
            </a: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D00755F9-D68C-D16D-1772-A4BF9D2FCF59}"/>
              </a:ext>
            </a:extLst>
          </p:cNvPr>
          <p:cNvSpPr>
            <a:spLocks noChangeAspect="1"/>
          </p:cNvSpPr>
          <p:nvPr/>
        </p:nvSpPr>
        <p:spPr>
          <a:xfrm>
            <a:off x="929662" y="4393094"/>
            <a:ext cx="154398" cy="154398"/>
          </a:xfrm>
          <a:prstGeom prst="ellipse">
            <a:avLst/>
          </a:prstGeom>
          <a:solidFill>
            <a:srgbClr val="29D9C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48680C6-2AF2-9E49-EB65-295675E09BB6}"/>
              </a:ext>
            </a:extLst>
          </p:cNvPr>
          <p:cNvSpPr txBox="1"/>
          <p:nvPr/>
        </p:nvSpPr>
        <p:spPr>
          <a:xfrm>
            <a:off x="1121969" y="4304918"/>
            <a:ext cx="72104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6) Deploy &amp; Service – </a:t>
            </a:r>
            <a:r>
              <a:rPr lang="en-US" altLang="ko-KR" sz="2000" dirty="0" err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Github</a:t>
            </a:r>
            <a:r>
              <a:rPr lang="en-US" altLang="ko-KR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, AWS EC2</a:t>
            </a: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F1007EA7-17B9-F787-D3A6-05CDE2FCB7CC}"/>
              </a:ext>
            </a:extLst>
          </p:cNvPr>
          <p:cNvSpPr>
            <a:spLocks noChangeAspect="1"/>
          </p:cNvSpPr>
          <p:nvPr/>
        </p:nvSpPr>
        <p:spPr>
          <a:xfrm>
            <a:off x="929662" y="4947679"/>
            <a:ext cx="154398" cy="154398"/>
          </a:xfrm>
          <a:prstGeom prst="ellipse">
            <a:avLst/>
          </a:prstGeom>
          <a:solidFill>
            <a:srgbClr val="29D9C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1E34E74-F3AC-F873-F160-5A82244A8A8B}"/>
              </a:ext>
            </a:extLst>
          </p:cNvPr>
          <p:cNvSpPr txBox="1"/>
          <p:nvPr/>
        </p:nvSpPr>
        <p:spPr>
          <a:xfrm>
            <a:off x="1121969" y="4859503"/>
            <a:ext cx="23451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7) Conclusion</a:t>
            </a:r>
          </a:p>
        </p:txBody>
      </p:sp>
    </p:spTree>
    <p:extLst>
      <p:ext uri="{BB962C8B-B14F-4D97-AF65-F5344CB8AC3E}">
        <p14:creationId xmlns:p14="http://schemas.microsoft.com/office/powerpoint/2010/main" val="31829003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AA1D969-5229-E5B6-D9A5-AA761696E262}"/>
              </a:ext>
            </a:extLst>
          </p:cNvPr>
          <p:cNvSpPr txBox="1"/>
          <p:nvPr/>
        </p:nvSpPr>
        <p:spPr>
          <a:xfrm>
            <a:off x="490953" y="405036"/>
            <a:ext cx="60404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Conclusion-scrapping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9D69F6FC-6DA4-A24A-119D-4D21E84442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453" y="1884715"/>
            <a:ext cx="4817933" cy="3480542"/>
          </a:xfrm>
          <a:prstGeom prst="rect">
            <a:avLst/>
          </a:prstGeom>
        </p:spPr>
      </p:pic>
      <p:pic>
        <p:nvPicPr>
          <p:cNvPr id="20" name="그림 19" descr="텍스트이(가) 표시된 사진&#10;&#10;자동 생성된 설명">
            <a:extLst>
              <a:ext uri="{FF2B5EF4-FFF2-40B4-BE49-F238E27FC236}">
                <a16:creationId xmlns:a16="http://schemas.microsoft.com/office/drawing/2014/main" id="{4E2A085D-6D05-8BA9-C3EC-AA6ED2D9D6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1612" y="1884715"/>
            <a:ext cx="1628775" cy="3526971"/>
          </a:xfrm>
          <a:prstGeom prst="rect">
            <a:avLst/>
          </a:prstGeom>
        </p:spPr>
      </p:pic>
      <p:sp>
        <p:nvSpPr>
          <p:cNvPr id="21" name="타원 20">
            <a:extLst>
              <a:ext uri="{FF2B5EF4-FFF2-40B4-BE49-F238E27FC236}">
                <a16:creationId xmlns:a16="http://schemas.microsoft.com/office/drawing/2014/main" id="{78AA3036-B666-2AAC-A399-C1D9EC5BE757}"/>
              </a:ext>
            </a:extLst>
          </p:cNvPr>
          <p:cNvSpPr>
            <a:spLocks noChangeAspect="1"/>
          </p:cNvSpPr>
          <p:nvPr/>
        </p:nvSpPr>
        <p:spPr>
          <a:xfrm>
            <a:off x="7199833" y="3163233"/>
            <a:ext cx="154398" cy="154398"/>
          </a:xfrm>
          <a:prstGeom prst="ellipse">
            <a:avLst/>
          </a:prstGeom>
          <a:solidFill>
            <a:srgbClr val="29D9C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75AE0F6-4F32-E8E6-5991-C5CA5CF30F6A}"/>
              </a:ext>
            </a:extLst>
          </p:cNvPr>
          <p:cNvSpPr txBox="1"/>
          <p:nvPr/>
        </p:nvSpPr>
        <p:spPr>
          <a:xfrm>
            <a:off x="7392140" y="3075057"/>
            <a:ext cx="46767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에브리타임</a:t>
            </a:r>
            <a:r>
              <a:rPr lang="ko-KR" altLang="en-US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정책으로 인해 </a:t>
            </a:r>
            <a:r>
              <a:rPr lang="ko-KR" altLang="en-US" sz="2000" dirty="0" err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스크래핑</a:t>
            </a:r>
            <a:r>
              <a:rPr lang="ko-KR" altLang="en-US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도중</a:t>
            </a:r>
            <a:r>
              <a:rPr lang="en-US" altLang="ko-KR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block</a:t>
            </a: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A3CEE60A-8C0F-45C8-356E-13098746B20B}"/>
              </a:ext>
            </a:extLst>
          </p:cNvPr>
          <p:cNvSpPr>
            <a:spLocks noChangeAspect="1"/>
          </p:cNvSpPr>
          <p:nvPr/>
        </p:nvSpPr>
        <p:spPr>
          <a:xfrm>
            <a:off x="7199833" y="3962178"/>
            <a:ext cx="154398" cy="154398"/>
          </a:xfrm>
          <a:prstGeom prst="ellipse">
            <a:avLst/>
          </a:prstGeom>
          <a:solidFill>
            <a:srgbClr val="29D9C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DBC46A-1234-CDE5-16E9-A3FD61AC28F6}"/>
              </a:ext>
            </a:extLst>
          </p:cNvPr>
          <p:cNvSpPr txBox="1"/>
          <p:nvPr/>
        </p:nvSpPr>
        <p:spPr>
          <a:xfrm>
            <a:off x="7392140" y="3874002"/>
            <a:ext cx="46767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주기적으로 업데이트가 불가</a:t>
            </a:r>
            <a:br>
              <a:rPr lang="en-US" altLang="ko-KR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</a:br>
            <a:r>
              <a:rPr lang="en-US" altLang="ko-KR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-&gt; </a:t>
            </a:r>
            <a:r>
              <a:rPr lang="ko-KR" altLang="en-US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계획했던 파이프라인 제작 불가</a:t>
            </a:r>
            <a:endParaRPr lang="en-US" altLang="ko-KR" sz="20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666683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AA1D969-5229-E5B6-D9A5-AA761696E262}"/>
              </a:ext>
            </a:extLst>
          </p:cNvPr>
          <p:cNvSpPr txBox="1"/>
          <p:nvPr/>
        </p:nvSpPr>
        <p:spPr>
          <a:xfrm>
            <a:off x="490953" y="405036"/>
            <a:ext cx="60404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Conclusion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1458135-7FA0-DE13-E4DB-3DC6A3BA44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368" y="1453243"/>
            <a:ext cx="5811061" cy="1609950"/>
          </a:xfrm>
          <a:prstGeom prst="rect">
            <a:avLst/>
          </a:prstGeom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C92D0257-D04B-4328-7A14-7DC28A6AADE7}"/>
              </a:ext>
            </a:extLst>
          </p:cNvPr>
          <p:cNvSpPr>
            <a:spLocks noChangeAspect="1"/>
          </p:cNvSpPr>
          <p:nvPr/>
        </p:nvSpPr>
        <p:spPr>
          <a:xfrm>
            <a:off x="6531429" y="1880213"/>
            <a:ext cx="154398" cy="154398"/>
          </a:xfrm>
          <a:prstGeom prst="ellipse">
            <a:avLst/>
          </a:prstGeom>
          <a:solidFill>
            <a:srgbClr val="29D9C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505427-7BDB-DB3D-F228-CFBFA2D69854}"/>
              </a:ext>
            </a:extLst>
          </p:cNvPr>
          <p:cNvSpPr txBox="1"/>
          <p:nvPr/>
        </p:nvSpPr>
        <p:spPr>
          <a:xfrm>
            <a:off x="6723736" y="1792037"/>
            <a:ext cx="46767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3</a:t>
            </a:r>
            <a:r>
              <a:rPr lang="ko-KR" altLang="en-US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개의 테이블을 공통된 </a:t>
            </a:r>
            <a:r>
              <a:rPr lang="en-US" altLang="ko-KR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Attribute</a:t>
            </a:r>
            <a:r>
              <a:rPr lang="ko-KR" altLang="en-US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를 외래키로 이용</a:t>
            </a:r>
            <a:r>
              <a:rPr lang="en-US" altLang="ko-KR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 -&gt; </a:t>
            </a:r>
            <a:r>
              <a:rPr lang="ko-KR" altLang="en-US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데이터 무결성 보장</a:t>
            </a:r>
            <a:endParaRPr lang="en-US" altLang="ko-KR" sz="20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98C4211-4CF8-F5F0-CE27-9BE3598F68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051" y="3429000"/>
            <a:ext cx="3581900" cy="2305372"/>
          </a:xfrm>
          <a:prstGeom prst="rect">
            <a:avLst/>
          </a:prstGeom>
        </p:spPr>
      </p:pic>
      <p:sp>
        <p:nvSpPr>
          <p:cNvPr id="9" name="타원 8">
            <a:extLst>
              <a:ext uri="{FF2B5EF4-FFF2-40B4-BE49-F238E27FC236}">
                <a16:creationId xmlns:a16="http://schemas.microsoft.com/office/drawing/2014/main" id="{3CCD6379-668F-1BB0-3868-B61747DB1158}"/>
              </a:ext>
            </a:extLst>
          </p:cNvPr>
          <p:cNvSpPr>
            <a:spLocks noChangeAspect="1"/>
          </p:cNvSpPr>
          <p:nvPr/>
        </p:nvSpPr>
        <p:spPr>
          <a:xfrm>
            <a:off x="4614605" y="4145594"/>
            <a:ext cx="154398" cy="154398"/>
          </a:xfrm>
          <a:prstGeom prst="ellipse">
            <a:avLst/>
          </a:prstGeom>
          <a:solidFill>
            <a:srgbClr val="29D9C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632E51-9506-FF60-BBE1-BD892C51107F}"/>
              </a:ext>
            </a:extLst>
          </p:cNvPr>
          <p:cNvSpPr txBox="1"/>
          <p:nvPr/>
        </p:nvSpPr>
        <p:spPr>
          <a:xfrm>
            <a:off x="4769003" y="4023232"/>
            <a:ext cx="654694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한글 </a:t>
            </a:r>
            <a:r>
              <a:rPr lang="ko-KR" altLang="en-US" sz="1600" dirty="0" err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전처리</a:t>
            </a:r>
            <a:r>
              <a:rPr lang="ko-KR" altLang="en-US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부족 및 </a:t>
            </a:r>
            <a:r>
              <a:rPr lang="en-US" altLang="ko-KR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ML </a:t>
            </a:r>
            <a:r>
              <a:rPr lang="ko-KR" altLang="en-US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라이브러리에 대한 이해 문제로 결과가 완벽하진 않지만</a:t>
            </a:r>
            <a:r>
              <a:rPr lang="en-US" altLang="ko-KR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,</a:t>
            </a:r>
          </a:p>
          <a:p>
            <a:r>
              <a:rPr lang="ko-KR" altLang="en-US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계획했던 </a:t>
            </a:r>
            <a:r>
              <a:rPr lang="en-US" altLang="ko-KR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‘</a:t>
            </a:r>
            <a:r>
              <a:rPr lang="ko-KR" altLang="en-US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클라이언트에게 </a:t>
            </a:r>
            <a:r>
              <a:rPr lang="ko-KR" altLang="en-US" sz="1600" dirty="0" err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강의평</a:t>
            </a:r>
            <a:r>
              <a:rPr lang="ko-KR" altLang="en-US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키워드 제공 웹서비스 개발</a:t>
            </a:r>
            <a:r>
              <a:rPr lang="en-US" altLang="ko-KR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＇</a:t>
            </a:r>
            <a:r>
              <a:rPr lang="ko-KR" altLang="en-US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이라는 마일스톤은 수행완료</a:t>
            </a:r>
            <a:endParaRPr lang="en-US" altLang="ko-KR" sz="16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5593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01A5185-63D0-4A8C-A249-BDD71C42AE54}"/>
              </a:ext>
            </a:extLst>
          </p:cNvPr>
          <p:cNvSpPr txBox="1"/>
          <p:nvPr/>
        </p:nvSpPr>
        <p:spPr>
          <a:xfrm>
            <a:off x="3894891" y="2022722"/>
            <a:ext cx="44020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000" b="1">
                <a:latin typeface="+mj-lt"/>
                <a:cs typeface="Arial" panose="020B0604020202020204" pitchFamily="34" charset="0"/>
              </a:defRPr>
            </a:lvl1pPr>
          </a:lstStyle>
          <a:p>
            <a:pPr algn="ctr"/>
            <a:r>
              <a:rPr lang="en-US" altLang="ko-KR" sz="6000" b="0" dirty="0" err="1">
                <a:latin typeface="아임크리수진" panose="00000500000000000000" pitchFamily="2" charset="-127"/>
                <a:ea typeface="아임크리수진" panose="00000500000000000000" pitchFamily="2" charset="-127"/>
              </a:rPr>
              <a:t>QnA</a:t>
            </a:r>
            <a:endParaRPr lang="en-US" altLang="ko-KR" sz="6000" b="0" dirty="0">
              <a:latin typeface="아임크리수진" panose="00000500000000000000" pitchFamily="2" charset="-127"/>
              <a:ea typeface="아임크리수진" panose="00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07938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01A5185-63D0-4A8C-A249-BDD71C42AE54}"/>
              </a:ext>
            </a:extLst>
          </p:cNvPr>
          <p:cNvSpPr txBox="1"/>
          <p:nvPr/>
        </p:nvSpPr>
        <p:spPr>
          <a:xfrm>
            <a:off x="3894891" y="2022722"/>
            <a:ext cx="44020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000" b="1">
                <a:latin typeface="+mj-lt"/>
                <a:cs typeface="Arial" panose="020B0604020202020204" pitchFamily="34" charset="0"/>
              </a:defRPr>
            </a:lvl1pPr>
          </a:lstStyle>
          <a:p>
            <a:pPr algn="ctr"/>
            <a:r>
              <a:rPr lang="ko-KR" altLang="en-US" sz="6000" b="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감사합니다</a:t>
            </a:r>
            <a:r>
              <a:rPr lang="en-US" altLang="ko-KR" sz="6000" b="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296249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에브리타임 - 시간표 &amp; 대학교 커뮤니티 - Google Play 앱">
            <a:extLst>
              <a:ext uri="{FF2B5EF4-FFF2-40B4-BE49-F238E27FC236}">
                <a16:creationId xmlns:a16="http://schemas.microsoft.com/office/drawing/2014/main" id="{77BDC2A3-DF30-0611-EA1B-BBCF955AA8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52324" y="1166012"/>
            <a:ext cx="3584636" cy="742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AA1D969-5229-E5B6-D9A5-AA761696E262}"/>
              </a:ext>
            </a:extLst>
          </p:cNvPr>
          <p:cNvSpPr txBox="1"/>
          <p:nvPr/>
        </p:nvSpPr>
        <p:spPr>
          <a:xfrm>
            <a:off x="490953" y="405036"/>
            <a:ext cx="20697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주제 선정 이유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AB5CC9-3DF8-4FFB-9509-B59530B4F0D9}"/>
              </a:ext>
            </a:extLst>
          </p:cNvPr>
          <p:cNvSpPr txBox="1"/>
          <p:nvPr/>
        </p:nvSpPr>
        <p:spPr>
          <a:xfrm>
            <a:off x="5540375" y="2344570"/>
            <a:ext cx="4055919" cy="4992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많은 정보를 한 번에 파악하기 어려움</a:t>
            </a:r>
          </a:p>
        </p:txBody>
      </p:sp>
      <p:pic>
        <p:nvPicPr>
          <p:cNvPr id="6" name="내용 개체 틀 4" descr="내용 개체 틀 4">
            <a:extLst>
              <a:ext uri="{FF2B5EF4-FFF2-40B4-BE49-F238E27FC236}">
                <a16:creationId xmlns:a16="http://schemas.microsoft.com/office/drawing/2014/main" id="{7A2342EC-6464-5DE9-776D-8E18C69521E4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2324" y="1908578"/>
            <a:ext cx="3639155" cy="4203787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타원 6">
            <a:extLst>
              <a:ext uri="{FF2B5EF4-FFF2-40B4-BE49-F238E27FC236}">
                <a16:creationId xmlns:a16="http://schemas.microsoft.com/office/drawing/2014/main" id="{720F5BE2-C00F-8EA4-8AAE-9E948D0952C3}"/>
              </a:ext>
            </a:extLst>
          </p:cNvPr>
          <p:cNvSpPr>
            <a:spLocks noChangeAspect="1"/>
          </p:cNvSpPr>
          <p:nvPr/>
        </p:nvSpPr>
        <p:spPr>
          <a:xfrm>
            <a:off x="4873012" y="1288868"/>
            <a:ext cx="154398" cy="154398"/>
          </a:xfrm>
          <a:prstGeom prst="ellipse">
            <a:avLst/>
          </a:prstGeom>
          <a:solidFill>
            <a:srgbClr val="29D9C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E0914D-3C0F-9E9E-23DB-478B994AFC7C}"/>
              </a:ext>
            </a:extLst>
          </p:cNvPr>
          <p:cNvSpPr txBox="1"/>
          <p:nvPr/>
        </p:nvSpPr>
        <p:spPr>
          <a:xfrm>
            <a:off x="5065319" y="1200692"/>
            <a:ext cx="54045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대학생 익명 커뮤니티 </a:t>
            </a:r>
            <a:r>
              <a:rPr lang="ko-KR" altLang="en-US" sz="2000" b="1" dirty="0" err="1">
                <a:solidFill>
                  <a:srgbClr val="C00000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에브리타임</a:t>
            </a:r>
            <a:r>
              <a:rPr lang="ko-KR" altLang="en-US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中 강의 평가</a:t>
            </a:r>
            <a:endParaRPr lang="en-US" altLang="ko-KR" sz="20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endParaRPr lang="en-US" altLang="ko-KR" sz="20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r>
              <a:rPr lang="ko-KR" altLang="en-US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→ 강의 요소 별로 다양한 정보 제공</a:t>
            </a:r>
            <a:endParaRPr lang="en-US" altLang="ko-KR" sz="20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F7B7EA-C4D3-F87C-F8F7-4EE23FF62C7C}"/>
              </a:ext>
            </a:extLst>
          </p:cNvPr>
          <p:cNvSpPr txBox="1"/>
          <p:nvPr/>
        </p:nvSpPr>
        <p:spPr>
          <a:xfrm>
            <a:off x="4774488" y="2443699"/>
            <a:ext cx="8370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004B4B"/>
                </a:solidFill>
                <a:latin typeface="Cooper Black" panose="0208090404030B020404" pitchFamily="18" charset="0"/>
              </a:rPr>
              <a:t>BUT!</a:t>
            </a:r>
            <a:endParaRPr lang="ko-KR" altLang="en-US" sz="2000" dirty="0">
              <a:solidFill>
                <a:srgbClr val="004B4B"/>
              </a:solidFill>
              <a:latin typeface="Cooper Black" panose="0208090404030B020404" pitchFamily="18" charset="0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80A445D9-153A-C1A9-AEE2-AEE927B8806B}"/>
              </a:ext>
            </a:extLst>
          </p:cNvPr>
          <p:cNvSpPr/>
          <p:nvPr/>
        </p:nvSpPr>
        <p:spPr>
          <a:xfrm>
            <a:off x="4873012" y="3063528"/>
            <a:ext cx="5596865" cy="2712515"/>
          </a:xfrm>
          <a:custGeom>
            <a:avLst/>
            <a:gdLst>
              <a:gd name="connsiteX0" fmla="*/ 0 w 5596865"/>
              <a:gd name="connsiteY0" fmla="*/ 452095 h 2712515"/>
              <a:gd name="connsiteX1" fmla="*/ 452095 w 5596865"/>
              <a:gd name="connsiteY1" fmla="*/ 0 h 2712515"/>
              <a:gd name="connsiteX2" fmla="*/ 5144770 w 5596865"/>
              <a:gd name="connsiteY2" fmla="*/ 0 h 2712515"/>
              <a:gd name="connsiteX3" fmla="*/ 5596865 w 5596865"/>
              <a:gd name="connsiteY3" fmla="*/ 452095 h 2712515"/>
              <a:gd name="connsiteX4" fmla="*/ 5596865 w 5596865"/>
              <a:gd name="connsiteY4" fmla="*/ 2260420 h 2712515"/>
              <a:gd name="connsiteX5" fmla="*/ 5144770 w 5596865"/>
              <a:gd name="connsiteY5" fmla="*/ 2712515 h 2712515"/>
              <a:gd name="connsiteX6" fmla="*/ 452095 w 5596865"/>
              <a:gd name="connsiteY6" fmla="*/ 2712515 h 2712515"/>
              <a:gd name="connsiteX7" fmla="*/ 0 w 5596865"/>
              <a:gd name="connsiteY7" fmla="*/ 2260420 h 2712515"/>
              <a:gd name="connsiteX8" fmla="*/ 0 w 5596865"/>
              <a:gd name="connsiteY8" fmla="*/ 452095 h 2712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96865" h="2712515" extrusionOk="0">
                <a:moveTo>
                  <a:pt x="0" y="452095"/>
                </a:moveTo>
                <a:cubicBezTo>
                  <a:pt x="2778" y="221013"/>
                  <a:pt x="208558" y="-12889"/>
                  <a:pt x="452095" y="0"/>
                </a:cubicBezTo>
                <a:cubicBezTo>
                  <a:pt x="2482329" y="-123121"/>
                  <a:pt x="4568279" y="91623"/>
                  <a:pt x="5144770" y="0"/>
                </a:cubicBezTo>
                <a:cubicBezTo>
                  <a:pt x="5424401" y="30206"/>
                  <a:pt x="5597129" y="162674"/>
                  <a:pt x="5596865" y="452095"/>
                </a:cubicBezTo>
                <a:cubicBezTo>
                  <a:pt x="5521697" y="903340"/>
                  <a:pt x="5749171" y="1565316"/>
                  <a:pt x="5596865" y="2260420"/>
                </a:cubicBezTo>
                <a:cubicBezTo>
                  <a:pt x="5547868" y="2505217"/>
                  <a:pt x="5363593" y="2708445"/>
                  <a:pt x="5144770" y="2712515"/>
                </a:cubicBezTo>
                <a:cubicBezTo>
                  <a:pt x="4314882" y="2859488"/>
                  <a:pt x="1295902" y="2733652"/>
                  <a:pt x="452095" y="2712515"/>
                </a:cubicBezTo>
                <a:cubicBezTo>
                  <a:pt x="178507" y="2678274"/>
                  <a:pt x="43693" y="2534010"/>
                  <a:pt x="0" y="2260420"/>
                </a:cubicBezTo>
                <a:cubicBezTo>
                  <a:pt x="-27473" y="1777056"/>
                  <a:pt x="119287" y="663863"/>
                  <a:pt x="0" y="452095"/>
                </a:cubicBezTo>
                <a:close/>
              </a:path>
            </a:pathLst>
          </a:custGeom>
          <a:noFill/>
          <a:ln w="76200">
            <a:solidFill>
              <a:srgbClr val="3BCBAB"/>
            </a:solidFill>
            <a:extLst>
              <a:ext uri="{C807C97D-BFC1-408E-A445-0C87EB9F89A2}">
                <ask:lineSketchStyleProps xmlns:ask="http://schemas.microsoft.com/office/drawing/2018/sketchyshapes" sd="1430385467">
                  <a:prstGeom prst="round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947F04-A654-4D56-1398-1F4DE564F1A3}"/>
              </a:ext>
            </a:extLst>
          </p:cNvPr>
          <p:cNvSpPr txBox="1"/>
          <p:nvPr/>
        </p:nvSpPr>
        <p:spPr>
          <a:xfrm>
            <a:off x="6064273" y="3459352"/>
            <a:ext cx="3214341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예시</a:t>
            </a:r>
            <a:r>
              <a:rPr lang="en-US" altLang="ko-KR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)</a:t>
            </a:r>
          </a:p>
          <a:p>
            <a:r>
              <a:rPr lang="ko-KR" altLang="en-US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강의평이 길고 복잡한 경우</a:t>
            </a:r>
            <a:endParaRPr lang="en-US" altLang="ko-KR" sz="20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r>
              <a:rPr lang="ko-KR" altLang="en-US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이외의 수업요소를 고려할 때</a:t>
            </a:r>
            <a:endParaRPr lang="en-US" altLang="ko-KR" sz="20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endParaRPr lang="en-US" altLang="ko-KR" sz="20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endParaRPr lang="en-US" altLang="ko-KR" sz="20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CC7D1748-9F51-8FD8-3446-4215CFC06607}"/>
              </a:ext>
            </a:extLst>
          </p:cNvPr>
          <p:cNvSpPr/>
          <p:nvPr/>
        </p:nvSpPr>
        <p:spPr>
          <a:xfrm>
            <a:off x="5164786" y="4927941"/>
            <a:ext cx="509364" cy="325256"/>
          </a:xfrm>
          <a:prstGeom prst="rightArrow">
            <a:avLst/>
          </a:prstGeom>
          <a:solidFill>
            <a:srgbClr val="3BCB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FE6632-EAEF-87A5-B23A-9808F5262756}"/>
              </a:ext>
            </a:extLst>
          </p:cNvPr>
          <p:cNvSpPr txBox="1"/>
          <p:nvPr/>
        </p:nvSpPr>
        <p:spPr>
          <a:xfrm>
            <a:off x="6355683" y="4859736"/>
            <a:ext cx="23214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rgbClr val="004B4B"/>
                </a:solidFill>
                <a:latin typeface="아임크리수진" panose="00000500000000000000" pitchFamily="2" charset="-127"/>
                <a:ea typeface="아임크리수진" panose="00000500000000000000" pitchFamily="2" charset="-127"/>
              </a:rPr>
              <a:t>정성적 지표 필요</a:t>
            </a:r>
          </a:p>
        </p:txBody>
      </p:sp>
    </p:spTree>
    <p:extLst>
      <p:ext uri="{BB962C8B-B14F-4D97-AF65-F5344CB8AC3E}">
        <p14:creationId xmlns:p14="http://schemas.microsoft.com/office/powerpoint/2010/main" val="252895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에브리타임 - 시간표 &amp; 대학교 커뮤니티 - Google Play 앱">
            <a:extLst>
              <a:ext uri="{FF2B5EF4-FFF2-40B4-BE49-F238E27FC236}">
                <a16:creationId xmlns:a16="http://schemas.microsoft.com/office/drawing/2014/main" id="{77BDC2A3-DF30-0611-EA1B-BBCF955AA8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52324" y="1166012"/>
            <a:ext cx="3584636" cy="742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AA1D969-5229-E5B6-D9A5-AA761696E262}"/>
              </a:ext>
            </a:extLst>
          </p:cNvPr>
          <p:cNvSpPr txBox="1"/>
          <p:nvPr/>
        </p:nvSpPr>
        <p:spPr>
          <a:xfrm>
            <a:off x="490953" y="405036"/>
            <a:ext cx="20697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주제 선정 이유</a:t>
            </a:r>
          </a:p>
        </p:txBody>
      </p:sp>
      <p:pic>
        <p:nvPicPr>
          <p:cNvPr id="6" name="내용 개체 틀 4" descr="내용 개체 틀 4">
            <a:extLst>
              <a:ext uri="{FF2B5EF4-FFF2-40B4-BE49-F238E27FC236}">
                <a16:creationId xmlns:a16="http://schemas.microsoft.com/office/drawing/2014/main" id="{7A2342EC-6464-5DE9-776D-8E18C69521E4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2324" y="1908578"/>
            <a:ext cx="3639155" cy="4203787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2947F04-A654-4D56-1398-1F4DE564F1A3}"/>
              </a:ext>
            </a:extLst>
          </p:cNvPr>
          <p:cNvSpPr txBox="1"/>
          <p:nvPr/>
        </p:nvSpPr>
        <p:spPr>
          <a:xfrm>
            <a:off x="5065319" y="3216788"/>
            <a:ext cx="18473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z="20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endParaRPr lang="en-US" altLang="ko-KR" sz="20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endParaRPr lang="en-US" altLang="ko-KR" sz="20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CC7D1748-9F51-8FD8-3446-4215CFC06607}"/>
              </a:ext>
            </a:extLst>
          </p:cNvPr>
          <p:cNvSpPr/>
          <p:nvPr/>
        </p:nvSpPr>
        <p:spPr>
          <a:xfrm rot="5400000">
            <a:off x="7434598" y="1629349"/>
            <a:ext cx="509364" cy="325256"/>
          </a:xfrm>
          <a:prstGeom prst="rightArrow">
            <a:avLst/>
          </a:prstGeom>
          <a:solidFill>
            <a:srgbClr val="3BCB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FE6632-EAEF-87A5-B23A-9808F5262756}"/>
              </a:ext>
            </a:extLst>
          </p:cNvPr>
          <p:cNvSpPr txBox="1"/>
          <p:nvPr/>
        </p:nvSpPr>
        <p:spPr>
          <a:xfrm>
            <a:off x="6482453" y="1015702"/>
            <a:ext cx="23214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rgbClr val="004B4B"/>
                </a:solidFill>
                <a:latin typeface="아임크리수진" panose="00000500000000000000" pitchFamily="2" charset="-127"/>
                <a:ea typeface="아임크리수진" panose="00000500000000000000" pitchFamily="2" charset="-127"/>
              </a:rPr>
              <a:t>정성적 지표 필요</a:t>
            </a:r>
          </a:p>
        </p:txBody>
      </p:sp>
      <p:sp>
        <p:nvSpPr>
          <p:cNvPr id="3" name="사각형: 둥근 한쪽 모서리 2">
            <a:extLst>
              <a:ext uri="{FF2B5EF4-FFF2-40B4-BE49-F238E27FC236}">
                <a16:creationId xmlns:a16="http://schemas.microsoft.com/office/drawing/2014/main" id="{C6236D09-862C-3086-A863-F6A48FEE245D}"/>
              </a:ext>
            </a:extLst>
          </p:cNvPr>
          <p:cNvSpPr/>
          <p:nvPr/>
        </p:nvSpPr>
        <p:spPr>
          <a:xfrm>
            <a:off x="5538292" y="2310491"/>
            <a:ext cx="4301976" cy="1015663"/>
          </a:xfrm>
          <a:custGeom>
            <a:avLst/>
            <a:gdLst>
              <a:gd name="connsiteX0" fmla="*/ 0 w 4301976"/>
              <a:gd name="connsiteY0" fmla="*/ 0 h 1015663"/>
              <a:gd name="connsiteX1" fmla="*/ 4132695 w 4301976"/>
              <a:gd name="connsiteY1" fmla="*/ 0 h 1015663"/>
              <a:gd name="connsiteX2" fmla="*/ 4301976 w 4301976"/>
              <a:gd name="connsiteY2" fmla="*/ 169281 h 1015663"/>
              <a:gd name="connsiteX3" fmla="*/ 4301976 w 4301976"/>
              <a:gd name="connsiteY3" fmla="*/ 1015663 h 1015663"/>
              <a:gd name="connsiteX4" fmla="*/ 0 w 4301976"/>
              <a:gd name="connsiteY4" fmla="*/ 1015663 h 1015663"/>
              <a:gd name="connsiteX5" fmla="*/ 0 w 4301976"/>
              <a:gd name="connsiteY5" fmla="*/ 0 h 1015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1976" h="1015663" extrusionOk="0">
                <a:moveTo>
                  <a:pt x="0" y="0"/>
                </a:moveTo>
                <a:cubicBezTo>
                  <a:pt x="1146306" y="124310"/>
                  <a:pt x="2973852" y="-168626"/>
                  <a:pt x="4132695" y="0"/>
                </a:cubicBezTo>
                <a:cubicBezTo>
                  <a:pt x="4240684" y="-488"/>
                  <a:pt x="4302088" y="73699"/>
                  <a:pt x="4301976" y="169281"/>
                </a:cubicBezTo>
                <a:cubicBezTo>
                  <a:pt x="4337020" y="429604"/>
                  <a:pt x="4362343" y="869909"/>
                  <a:pt x="4301976" y="1015663"/>
                </a:cubicBezTo>
                <a:cubicBezTo>
                  <a:pt x="2651417" y="929404"/>
                  <a:pt x="1303422" y="1161976"/>
                  <a:pt x="0" y="1015663"/>
                </a:cubicBezTo>
                <a:cubicBezTo>
                  <a:pt x="66930" y="912162"/>
                  <a:pt x="-4814" y="407391"/>
                  <a:pt x="0" y="0"/>
                </a:cubicBezTo>
                <a:close/>
              </a:path>
            </a:pathLst>
          </a:custGeom>
          <a:noFill/>
          <a:ln w="76200">
            <a:solidFill>
              <a:srgbClr val="3BCBAB"/>
            </a:solidFill>
            <a:extLst>
              <a:ext uri="{C807C97D-BFC1-408E-A445-0C87EB9F89A2}">
                <ask:lineSketchStyleProps xmlns:ask="http://schemas.microsoft.com/office/drawing/2018/sketchyshapes" sd="1347940217">
                  <a:prstGeom prst="round1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rgbClr val="004B4B"/>
                </a:solidFill>
                <a:latin typeface="아임크리수진" panose="00000500000000000000" pitchFamily="2" charset="-127"/>
                <a:ea typeface="아임크리수진" panose="00000500000000000000" pitchFamily="2" charset="-127"/>
              </a:rPr>
              <a:t>“</a:t>
            </a:r>
            <a:r>
              <a:rPr lang="ko-KR" altLang="en-US" sz="2800" b="1" dirty="0">
                <a:solidFill>
                  <a:srgbClr val="004B4B"/>
                </a:solidFill>
                <a:latin typeface="아임크리수진" panose="00000500000000000000" pitchFamily="2" charset="-127"/>
                <a:ea typeface="아임크리수진" panose="00000500000000000000" pitchFamily="2" charset="-127"/>
              </a:rPr>
              <a:t>키워드</a:t>
            </a:r>
            <a:r>
              <a:rPr lang="en-US" altLang="ko-KR" sz="2800" b="1" dirty="0">
                <a:solidFill>
                  <a:srgbClr val="004B4B"/>
                </a:solidFill>
                <a:latin typeface="아임크리수진" panose="00000500000000000000" pitchFamily="2" charset="-127"/>
                <a:ea typeface="아임크리수진" panose="00000500000000000000" pitchFamily="2" charset="-127"/>
              </a:rPr>
              <a:t>”</a:t>
            </a:r>
            <a:endParaRPr lang="ko-KR" altLang="en-US" sz="2800" b="1" dirty="0">
              <a:solidFill>
                <a:srgbClr val="004B4B"/>
              </a:solidFill>
              <a:latin typeface="아임크리수진" panose="00000500000000000000" pitchFamily="2" charset="-127"/>
              <a:ea typeface="아임크리수진" panose="00000500000000000000" pitchFamily="2" charset="-127"/>
            </a:endParaRPr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059738F9-A393-8814-30C6-8FC1C767EB59}"/>
              </a:ext>
            </a:extLst>
          </p:cNvPr>
          <p:cNvSpPr/>
          <p:nvPr/>
        </p:nvSpPr>
        <p:spPr>
          <a:xfrm rot="5400000">
            <a:off x="7351412" y="3418208"/>
            <a:ext cx="509364" cy="325256"/>
          </a:xfrm>
          <a:prstGeom prst="rightArrow">
            <a:avLst/>
          </a:prstGeom>
          <a:solidFill>
            <a:srgbClr val="3BCB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9180EE6E-DB0A-BBC8-0ACC-48309BBC7A21}"/>
              </a:ext>
            </a:extLst>
          </p:cNvPr>
          <p:cNvSpPr/>
          <p:nvPr/>
        </p:nvSpPr>
        <p:spPr>
          <a:xfrm>
            <a:off x="4355700" y="3877805"/>
            <a:ext cx="880021" cy="873459"/>
          </a:xfrm>
          <a:prstGeom prst="ellipse">
            <a:avLst/>
          </a:prstGeom>
          <a:solidFill>
            <a:srgbClr val="CEC1D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Eras Demi ITC" panose="020B0805030504020804" pitchFamily="34" charset="0"/>
              </a:rPr>
              <a:t>01</a:t>
            </a:r>
            <a:endParaRPr lang="ko-KR" altLang="en-US" sz="2800" dirty="0">
              <a:solidFill>
                <a:schemeClr val="bg1"/>
              </a:solidFill>
              <a:latin typeface="Eras Demi ITC" panose="020B0805030504020804" pitchFamily="34" charset="0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1CAE833F-097E-AE0D-7C14-8440C88BCBCC}"/>
              </a:ext>
            </a:extLst>
          </p:cNvPr>
          <p:cNvSpPr/>
          <p:nvPr/>
        </p:nvSpPr>
        <p:spPr>
          <a:xfrm>
            <a:off x="4355699" y="5264622"/>
            <a:ext cx="880021" cy="873459"/>
          </a:xfrm>
          <a:prstGeom prst="ellipse">
            <a:avLst/>
          </a:prstGeom>
          <a:solidFill>
            <a:srgbClr val="CEC1D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Eras Demi ITC" panose="020B0805030504020804" pitchFamily="34" charset="0"/>
              </a:rPr>
              <a:t>02</a:t>
            </a:r>
            <a:endParaRPr lang="ko-KR" altLang="en-US" sz="2800" dirty="0">
              <a:solidFill>
                <a:schemeClr val="bg1"/>
              </a:solidFill>
              <a:latin typeface="Eras Demi ITC" panose="020B08050305040208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42D1185-E513-8E71-EAE0-C54383C47C73}"/>
              </a:ext>
            </a:extLst>
          </p:cNvPr>
          <p:cNvSpPr txBox="1"/>
          <p:nvPr/>
        </p:nvSpPr>
        <p:spPr>
          <a:xfrm>
            <a:off x="5250050" y="3927851"/>
            <a:ext cx="3384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포괄적인 범위에서 강의 판단 가능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CC6F858-2FFD-4A0E-CB32-166FE4BC270A}"/>
              </a:ext>
            </a:extLst>
          </p:cNvPr>
          <p:cNvSpPr txBox="1"/>
          <p:nvPr/>
        </p:nvSpPr>
        <p:spPr>
          <a:xfrm>
            <a:off x="5250050" y="5288944"/>
            <a:ext cx="55258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이로 인해</a:t>
            </a:r>
            <a: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,</a:t>
            </a:r>
          </a:p>
          <a:p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강의 선택에 도움이 되는 지표를 하나 더 제공하는 이점有</a:t>
            </a:r>
          </a:p>
        </p:txBody>
      </p:sp>
    </p:spTree>
    <p:extLst>
      <p:ext uri="{BB962C8B-B14F-4D97-AF65-F5344CB8AC3E}">
        <p14:creationId xmlns:p14="http://schemas.microsoft.com/office/powerpoint/2010/main" val="6411355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CFC0D9-7FFE-E560-9A37-461A5F07A66D}"/>
              </a:ext>
            </a:extLst>
          </p:cNvPr>
          <p:cNvSpPr txBox="1"/>
          <p:nvPr/>
        </p:nvSpPr>
        <p:spPr>
          <a:xfrm>
            <a:off x="678843" y="430088"/>
            <a:ext cx="2592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기존 구조 계획</a:t>
            </a:r>
          </a:p>
        </p:txBody>
      </p:sp>
      <p:pic>
        <p:nvPicPr>
          <p:cNvPr id="3" name="Picture 2" descr="Picture 2">
            <a:extLst>
              <a:ext uri="{FF2B5EF4-FFF2-40B4-BE49-F238E27FC236}">
                <a16:creationId xmlns:a16="http://schemas.microsoft.com/office/drawing/2014/main" id="{B46C7769-B081-691D-AA51-1D6A2AAB911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801721" y="4394278"/>
            <a:ext cx="1141754" cy="1030482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TextBox 45">
            <a:extLst>
              <a:ext uri="{FF2B5EF4-FFF2-40B4-BE49-F238E27FC236}">
                <a16:creationId xmlns:a16="http://schemas.microsoft.com/office/drawing/2014/main" id="{90EFFAFA-7D0A-E82D-AFFB-048E2DEE844D}"/>
              </a:ext>
            </a:extLst>
          </p:cNvPr>
          <p:cNvSpPr txBox="1"/>
          <p:nvPr/>
        </p:nvSpPr>
        <p:spPr>
          <a:xfrm>
            <a:off x="2796359" y="1655368"/>
            <a:ext cx="1069622" cy="2769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>
            <a:lvl1pPr>
              <a:defRPr sz="1400"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r>
              <a:rPr lang="ko-KR" altLang="en-US" sz="1200" dirty="0" err="1">
                <a:latin typeface="카페24 아네모네" pitchFamily="2" charset="-127"/>
                <a:ea typeface="카페24 아네모네" pitchFamily="2" charset="-127"/>
              </a:rPr>
              <a:t>머신러닝</a:t>
            </a:r>
            <a:r>
              <a:rPr lang="ko-KR" altLang="en-US" sz="1200" dirty="0">
                <a:latin typeface="카페24 아네모네" pitchFamily="2" charset="-127"/>
                <a:ea typeface="카페24 아네모네" pitchFamily="2" charset="-127"/>
              </a:rPr>
              <a:t> 결과</a:t>
            </a:r>
            <a:endParaRPr sz="1200" dirty="0">
              <a:latin typeface="카페24 아네모네" pitchFamily="2" charset="-127"/>
              <a:ea typeface="카페24 아네모네" pitchFamily="2" charset="-127"/>
            </a:endParaRPr>
          </a:p>
        </p:txBody>
      </p:sp>
      <p:sp>
        <p:nvSpPr>
          <p:cNvPr id="5" name="TextBox 56">
            <a:extLst>
              <a:ext uri="{FF2B5EF4-FFF2-40B4-BE49-F238E27FC236}">
                <a16:creationId xmlns:a16="http://schemas.microsoft.com/office/drawing/2014/main" id="{B7AF63A7-5DE8-5201-B73D-76DF42E6F2CA}"/>
              </a:ext>
            </a:extLst>
          </p:cNvPr>
          <p:cNvSpPr txBox="1"/>
          <p:nvPr/>
        </p:nvSpPr>
        <p:spPr>
          <a:xfrm>
            <a:off x="8424517" y="3156099"/>
            <a:ext cx="1121726" cy="5847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1500">
                <a:latin typeface="+mn-lt"/>
                <a:ea typeface="+mn-ea"/>
                <a:cs typeface="+mn-cs"/>
                <a:sym typeface="맑은 고딕"/>
              </a:defRPr>
            </a:pPr>
            <a:r>
              <a:rPr sz="1600" dirty="0">
                <a:latin typeface="카페24 아네모네" pitchFamily="2" charset="-127"/>
                <a:ea typeface="카페24 아네모네" pitchFamily="2" charset="-127"/>
              </a:rPr>
              <a:t>Request</a:t>
            </a:r>
          </a:p>
          <a:p>
            <a:pPr>
              <a:defRPr sz="1500">
                <a:latin typeface="+mn-lt"/>
                <a:ea typeface="+mn-ea"/>
                <a:cs typeface="+mn-cs"/>
                <a:sym typeface="맑은 고딕"/>
              </a:defRPr>
            </a:pPr>
            <a:r>
              <a:rPr sz="1600" dirty="0">
                <a:latin typeface="카페24 아네모네" pitchFamily="2" charset="-127"/>
                <a:ea typeface="카페24 아네모네" pitchFamily="2" charset="-127"/>
              </a:rPr>
              <a:t>(CRUD)</a:t>
            </a:r>
          </a:p>
        </p:txBody>
      </p:sp>
      <p:sp>
        <p:nvSpPr>
          <p:cNvPr id="7" name="TextBox 58">
            <a:extLst>
              <a:ext uri="{FF2B5EF4-FFF2-40B4-BE49-F238E27FC236}">
                <a16:creationId xmlns:a16="http://schemas.microsoft.com/office/drawing/2014/main" id="{8A0C1461-69B1-3016-13A7-5974BF2EDB7D}"/>
              </a:ext>
            </a:extLst>
          </p:cNvPr>
          <p:cNvSpPr txBox="1"/>
          <p:nvPr/>
        </p:nvSpPr>
        <p:spPr>
          <a:xfrm>
            <a:off x="6303066" y="2314717"/>
            <a:ext cx="1398961" cy="2769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>
            <a:lvl1pPr>
              <a:defRPr sz="1400"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r>
              <a:rPr lang="ko-KR" altLang="en-US" sz="1200" dirty="0">
                <a:latin typeface="카페24 아네모네" pitchFamily="2" charset="-127"/>
                <a:ea typeface="카페24 아네모네" pitchFamily="2" charset="-127"/>
              </a:rPr>
              <a:t>클라이언트</a:t>
            </a:r>
            <a:r>
              <a:rPr lang="en-US" altLang="ko-KR" sz="1200" dirty="0">
                <a:latin typeface="카페24 아네모네" pitchFamily="2" charset="-127"/>
                <a:ea typeface="카페24 아네모네" pitchFamily="2" charset="-127"/>
              </a:rPr>
              <a:t>request</a:t>
            </a:r>
            <a:endParaRPr sz="1200" dirty="0">
              <a:latin typeface="카페24 아네모네" pitchFamily="2" charset="-127"/>
              <a:ea typeface="카페24 아네모네" pitchFamily="2" charset="-127"/>
            </a:endParaRPr>
          </a:p>
        </p:txBody>
      </p:sp>
      <p:sp>
        <p:nvSpPr>
          <p:cNvPr id="8" name="TextBox 59">
            <a:extLst>
              <a:ext uri="{FF2B5EF4-FFF2-40B4-BE49-F238E27FC236}">
                <a16:creationId xmlns:a16="http://schemas.microsoft.com/office/drawing/2014/main" id="{8005D6A6-D123-6F0B-5445-00C80C12E59A}"/>
              </a:ext>
            </a:extLst>
          </p:cNvPr>
          <p:cNvSpPr txBox="1"/>
          <p:nvPr/>
        </p:nvSpPr>
        <p:spPr>
          <a:xfrm>
            <a:off x="4932325" y="5440209"/>
            <a:ext cx="1935153" cy="4001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>
            <a:lvl1pPr>
              <a:defRPr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r>
              <a:rPr sz="2000" dirty="0">
                <a:latin typeface="카페24 아네모네" pitchFamily="2" charset="-127"/>
                <a:ea typeface="카페24 아네모네" pitchFamily="2" charset="-127"/>
              </a:rPr>
              <a:t>Data collector</a:t>
            </a:r>
          </a:p>
        </p:txBody>
      </p:sp>
      <p:pic>
        <p:nvPicPr>
          <p:cNvPr id="9" name="Picture 6" descr="Picture 6">
            <a:extLst>
              <a:ext uri="{FF2B5EF4-FFF2-40B4-BE49-F238E27FC236}">
                <a16:creationId xmlns:a16="http://schemas.microsoft.com/office/drawing/2014/main" id="{596AA584-B03A-E937-CAD9-F9B10853C6D8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37858" y="4466351"/>
            <a:ext cx="976872" cy="976871"/>
          </a:xfrm>
          <a:prstGeom prst="rect">
            <a:avLst/>
          </a:prstGeom>
          <a:ln w="12700">
            <a:miter lim="400000"/>
          </a:ln>
        </p:spPr>
      </p:pic>
      <p:pic>
        <p:nvPicPr>
          <p:cNvPr id="10" name="이미지" descr="이미지">
            <a:extLst>
              <a:ext uri="{FF2B5EF4-FFF2-40B4-BE49-F238E27FC236}">
                <a16:creationId xmlns:a16="http://schemas.microsoft.com/office/drawing/2014/main" id="{0E0150CF-E823-3617-EFF9-4FE23CB0F889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59132" y="3212664"/>
            <a:ext cx="734323" cy="734323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TextBox 19">
            <a:extLst>
              <a:ext uri="{FF2B5EF4-FFF2-40B4-BE49-F238E27FC236}">
                <a16:creationId xmlns:a16="http://schemas.microsoft.com/office/drawing/2014/main" id="{62A724E6-A2A6-281E-670A-628D7778D7D8}"/>
              </a:ext>
            </a:extLst>
          </p:cNvPr>
          <p:cNvSpPr txBox="1"/>
          <p:nvPr/>
        </p:nvSpPr>
        <p:spPr>
          <a:xfrm>
            <a:off x="1543841" y="4035949"/>
            <a:ext cx="1564903" cy="4001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>
            <a:lvl1pPr>
              <a:defRPr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r>
              <a:rPr lang="ko-KR" altLang="en-US" sz="2000" dirty="0">
                <a:latin typeface="카페24 아네모네" pitchFamily="2" charset="-127"/>
                <a:ea typeface="카페24 아네모네" pitchFamily="2" charset="-127"/>
              </a:rPr>
              <a:t>개설강의 자료</a:t>
            </a:r>
            <a:endParaRPr lang="en-US" altLang="ko-KR" sz="2000" dirty="0">
              <a:latin typeface="카페24 아네모네" pitchFamily="2" charset="-127"/>
              <a:ea typeface="카페24 아네모네" pitchFamily="2" charset="-127"/>
            </a:endParaRPr>
          </a:p>
        </p:txBody>
      </p:sp>
      <p:sp>
        <p:nvSpPr>
          <p:cNvPr id="12" name="TextBox 19">
            <a:extLst>
              <a:ext uri="{FF2B5EF4-FFF2-40B4-BE49-F238E27FC236}">
                <a16:creationId xmlns:a16="http://schemas.microsoft.com/office/drawing/2014/main" id="{A71AE8B1-1389-61DE-6E4D-29ECE0287E1C}"/>
              </a:ext>
            </a:extLst>
          </p:cNvPr>
          <p:cNvSpPr txBox="1"/>
          <p:nvPr/>
        </p:nvSpPr>
        <p:spPr>
          <a:xfrm>
            <a:off x="1543841" y="5428461"/>
            <a:ext cx="1428779" cy="4001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>
            <a:lvl1pPr>
              <a:defRPr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r>
              <a:rPr sz="2000" dirty="0" err="1">
                <a:latin typeface="카페24 아네모네" pitchFamily="2" charset="-127"/>
                <a:ea typeface="카페24 아네모네" pitchFamily="2" charset="-127"/>
              </a:rPr>
              <a:t>Everytim</a:t>
            </a:r>
            <a:r>
              <a:rPr lang="en-US" sz="2000" dirty="0" err="1">
                <a:latin typeface="카페24 아네모네" pitchFamily="2" charset="-127"/>
                <a:ea typeface="카페24 아네모네" pitchFamily="2" charset="-127"/>
              </a:rPr>
              <a:t>e</a:t>
            </a:r>
            <a:endParaRPr lang="en-US" sz="2000" dirty="0">
              <a:latin typeface="카페24 아네모네" pitchFamily="2" charset="-127"/>
              <a:ea typeface="카페24 아네모네" pitchFamily="2" charset="-127"/>
            </a:endParaRPr>
          </a:p>
        </p:txBody>
      </p:sp>
      <p:pic>
        <p:nvPicPr>
          <p:cNvPr id="13" name="이미지" descr="이미지">
            <a:extLst>
              <a:ext uri="{FF2B5EF4-FFF2-40B4-BE49-F238E27FC236}">
                <a16:creationId xmlns:a16="http://schemas.microsoft.com/office/drawing/2014/main" id="{D735996B-A881-CDF8-7AD0-1FABB5D519CD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40650" y="4335328"/>
            <a:ext cx="1935153" cy="1087557"/>
          </a:xfrm>
          <a:prstGeom prst="rect">
            <a:avLst/>
          </a:prstGeom>
          <a:ln w="12700">
            <a:miter lim="400000"/>
          </a:ln>
        </p:spPr>
      </p:pic>
      <p:sp>
        <p:nvSpPr>
          <p:cNvPr id="14" name="TextBox 59">
            <a:extLst>
              <a:ext uri="{FF2B5EF4-FFF2-40B4-BE49-F238E27FC236}">
                <a16:creationId xmlns:a16="http://schemas.microsoft.com/office/drawing/2014/main" id="{D92326C5-119A-4378-9AE3-3820D557C09F}"/>
              </a:ext>
            </a:extLst>
          </p:cNvPr>
          <p:cNvSpPr txBox="1"/>
          <p:nvPr/>
        </p:nvSpPr>
        <p:spPr>
          <a:xfrm>
            <a:off x="9152084" y="5426950"/>
            <a:ext cx="441031" cy="4001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r>
              <a:rPr sz="2000" dirty="0">
                <a:latin typeface="카페24 아네모네" pitchFamily="2" charset="-127"/>
                <a:ea typeface="카페24 아네모네" pitchFamily="2" charset="-127"/>
              </a:rPr>
              <a:t>DB</a:t>
            </a:r>
          </a:p>
        </p:txBody>
      </p:sp>
      <p:sp>
        <p:nvSpPr>
          <p:cNvPr id="15" name="TextBox 56">
            <a:extLst>
              <a:ext uri="{FF2B5EF4-FFF2-40B4-BE49-F238E27FC236}">
                <a16:creationId xmlns:a16="http://schemas.microsoft.com/office/drawing/2014/main" id="{2944F4C7-A1AE-6541-D569-A9C53DC04010}"/>
              </a:ext>
            </a:extLst>
          </p:cNvPr>
          <p:cNvSpPr txBox="1"/>
          <p:nvPr/>
        </p:nvSpPr>
        <p:spPr>
          <a:xfrm>
            <a:off x="9784483" y="3214861"/>
            <a:ext cx="1121726" cy="3385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500"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r>
              <a:rPr sz="1600" dirty="0">
                <a:latin typeface="카페24 아네모네" pitchFamily="2" charset="-127"/>
                <a:ea typeface="카페24 아네모네" pitchFamily="2" charset="-127"/>
              </a:rPr>
              <a:t>Respond</a:t>
            </a:r>
          </a:p>
        </p:txBody>
      </p:sp>
      <p:sp>
        <p:nvSpPr>
          <p:cNvPr id="16" name="+">
            <a:extLst>
              <a:ext uri="{FF2B5EF4-FFF2-40B4-BE49-F238E27FC236}">
                <a16:creationId xmlns:a16="http://schemas.microsoft.com/office/drawing/2014/main" id="{EE69D38C-FD2F-630E-E100-AF01D3D434BE}"/>
              </a:ext>
            </a:extLst>
          </p:cNvPr>
          <p:cNvSpPr txBox="1"/>
          <p:nvPr/>
        </p:nvSpPr>
        <p:spPr>
          <a:xfrm>
            <a:off x="9369139" y="1164233"/>
            <a:ext cx="92394" cy="707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600" b="1"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endParaRPr sz="4000" dirty="0"/>
          </a:p>
        </p:txBody>
      </p:sp>
      <p:sp>
        <p:nvSpPr>
          <p:cNvPr id="17" name="TextBox 56">
            <a:extLst>
              <a:ext uri="{FF2B5EF4-FFF2-40B4-BE49-F238E27FC236}">
                <a16:creationId xmlns:a16="http://schemas.microsoft.com/office/drawing/2014/main" id="{09C4BD7C-B508-B701-E497-EFA531E7D7B2}"/>
              </a:ext>
            </a:extLst>
          </p:cNvPr>
          <p:cNvSpPr txBox="1"/>
          <p:nvPr/>
        </p:nvSpPr>
        <p:spPr>
          <a:xfrm>
            <a:off x="9092388" y="2181649"/>
            <a:ext cx="1058066" cy="3385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>
            <a:lvl1pPr>
              <a:defRPr sz="1500"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r>
              <a:rPr lang="en-US" sz="1600" dirty="0">
                <a:latin typeface="카페24 아네모네" pitchFamily="2" charset="-127"/>
                <a:ea typeface="카페24 아네모네" pitchFamily="2" charset="-127"/>
              </a:rPr>
              <a:t>Backend</a:t>
            </a:r>
            <a:endParaRPr sz="1600" dirty="0">
              <a:latin typeface="카페24 아네모네" pitchFamily="2" charset="-127"/>
              <a:ea typeface="카페24 아네모네" pitchFamily="2" charset="-127"/>
            </a:endParaRPr>
          </a:p>
        </p:txBody>
      </p:sp>
      <p:sp>
        <p:nvSpPr>
          <p:cNvPr id="18" name="TextBox 56">
            <a:extLst>
              <a:ext uri="{FF2B5EF4-FFF2-40B4-BE49-F238E27FC236}">
                <a16:creationId xmlns:a16="http://schemas.microsoft.com/office/drawing/2014/main" id="{EBFB12A5-E402-C752-EC1F-73CE211B1335}"/>
              </a:ext>
            </a:extLst>
          </p:cNvPr>
          <p:cNvSpPr txBox="1"/>
          <p:nvPr/>
        </p:nvSpPr>
        <p:spPr>
          <a:xfrm>
            <a:off x="8991377" y="1197230"/>
            <a:ext cx="1292487" cy="3385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>
            <a:lvl1pPr>
              <a:defRPr sz="1500"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r>
              <a:rPr lang="ko-KR" altLang="en-US" sz="1600" dirty="0">
                <a:solidFill>
                  <a:srgbClr val="2586E8"/>
                </a:solidFill>
                <a:latin typeface="카페24 아네모네" pitchFamily="2" charset="-127"/>
                <a:ea typeface="카페24 아네모네" pitchFamily="2" charset="-127"/>
              </a:rPr>
              <a:t>자연어 처리</a:t>
            </a:r>
            <a:endParaRPr lang="en-US" altLang="ko-KR" sz="1600" dirty="0">
              <a:solidFill>
                <a:srgbClr val="2586E8"/>
              </a:solidFill>
              <a:latin typeface="카페24 아네모네" pitchFamily="2" charset="-127"/>
              <a:ea typeface="카페24 아네모네" pitchFamily="2" charset="-127"/>
            </a:endParaRPr>
          </a:p>
        </p:txBody>
      </p:sp>
      <p:sp>
        <p:nvSpPr>
          <p:cNvPr id="19" name="TextBox 58">
            <a:extLst>
              <a:ext uri="{FF2B5EF4-FFF2-40B4-BE49-F238E27FC236}">
                <a16:creationId xmlns:a16="http://schemas.microsoft.com/office/drawing/2014/main" id="{97DC3FBE-E4AE-324F-CBC5-AC73DD72CB07}"/>
              </a:ext>
            </a:extLst>
          </p:cNvPr>
          <p:cNvSpPr txBox="1"/>
          <p:nvPr/>
        </p:nvSpPr>
        <p:spPr>
          <a:xfrm>
            <a:off x="2639126" y="2314717"/>
            <a:ext cx="1398961" cy="2769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>
            <a:lvl1pPr>
              <a:defRPr sz="1400"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r>
              <a:rPr lang="ko-KR" altLang="en-US" sz="1200" dirty="0">
                <a:latin typeface="카페24 아네모네" pitchFamily="2" charset="-127"/>
                <a:ea typeface="카페24 아네모네" pitchFamily="2" charset="-127"/>
              </a:rPr>
              <a:t>교수 이름</a:t>
            </a:r>
            <a:r>
              <a:rPr lang="en-US" altLang="ko-KR" sz="1200" dirty="0">
                <a:latin typeface="카페24 아네모네" pitchFamily="2" charset="-127"/>
                <a:ea typeface="카페24 아네모네" pitchFamily="2" charset="-127"/>
              </a:rPr>
              <a:t>, </a:t>
            </a:r>
            <a:r>
              <a:rPr lang="ko-KR" altLang="en-US" sz="1200" dirty="0" err="1">
                <a:latin typeface="카페24 아네모네" pitchFamily="2" charset="-127"/>
                <a:ea typeface="카페24 아네모네" pitchFamily="2" charset="-127"/>
              </a:rPr>
              <a:t>강의명</a:t>
            </a:r>
            <a:endParaRPr sz="1200" dirty="0">
              <a:latin typeface="카페24 아네모네" pitchFamily="2" charset="-127"/>
              <a:ea typeface="카페24 아네모네" pitchFamily="2" charset="-127"/>
            </a:endParaRPr>
          </a:p>
        </p:txBody>
      </p:sp>
      <p:sp>
        <p:nvSpPr>
          <p:cNvPr id="20" name="TextBox 56">
            <a:extLst>
              <a:ext uri="{FF2B5EF4-FFF2-40B4-BE49-F238E27FC236}">
                <a16:creationId xmlns:a16="http://schemas.microsoft.com/office/drawing/2014/main" id="{4B40D468-C0BE-CA8E-264E-C1CA9B3D27B4}"/>
              </a:ext>
            </a:extLst>
          </p:cNvPr>
          <p:cNvSpPr txBox="1"/>
          <p:nvPr/>
        </p:nvSpPr>
        <p:spPr>
          <a:xfrm>
            <a:off x="4202675" y="2642498"/>
            <a:ext cx="1338281" cy="3385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>
            <a:lvl1pPr>
              <a:defRPr sz="1500"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r>
              <a:rPr lang="en-US" altLang="ko-KR" sz="1600" dirty="0">
                <a:latin typeface="카페24 아네모네" pitchFamily="2" charset="-127"/>
                <a:ea typeface="카페24 아네모네" pitchFamily="2" charset="-127"/>
              </a:rPr>
              <a:t>Frontend</a:t>
            </a:r>
          </a:p>
        </p:txBody>
      </p:sp>
      <p:pic>
        <p:nvPicPr>
          <p:cNvPr id="21" name="이미지" descr="이미지">
            <a:extLst>
              <a:ext uri="{FF2B5EF4-FFF2-40B4-BE49-F238E27FC236}">
                <a16:creationId xmlns:a16="http://schemas.microsoft.com/office/drawing/2014/main" id="{BD4B23E0-A61A-35E0-39C4-22FD26325EF4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8650683" y="1608158"/>
            <a:ext cx="1443748" cy="564375"/>
          </a:xfrm>
          <a:prstGeom prst="rect">
            <a:avLst/>
          </a:prstGeom>
          <a:ln w="12700">
            <a:miter lim="400000"/>
          </a:ln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AA0E7160-16FF-4A1E-D472-505478E96F2A}"/>
              </a:ext>
            </a:extLst>
          </p:cNvPr>
          <p:cNvSpPr txBox="1"/>
          <p:nvPr/>
        </p:nvSpPr>
        <p:spPr>
          <a:xfrm>
            <a:off x="760235" y="1946495"/>
            <a:ext cx="1594538" cy="4001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2000" dirty="0">
                <a:solidFill>
                  <a:srgbClr val="2586E8"/>
                </a:solidFill>
                <a:latin typeface="카페24 아네모네" pitchFamily="2" charset="-127"/>
                <a:ea typeface="카페24 아네모네" pitchFamily="2" charset="-127"/>
              </a:rPr>
              <a:t>클라이언트</a:t>
            </a:r>
            <a:endParaRPr lang="en-US" altLang="ko-KR" sz="2000" dirty="0">
              <a:solidFill>
                <a:srgbClr val="2586E8"/>
              </a:solidFill>
              <a:latin typeface="카페24 아네모네" pitchFamily="2" charset="-127"/>
              <a:ea typeface="카페24 아네모네" pitchFamily="2" charset="-127"/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E1FCC032-075D-1FDA-DAA8-3F53CD8EE7C8}"/>
              </a:ext>
            </a:extLst>
          </p:cNvPr>
          <p:cNvCxnSpPr>
            <a:cxnSpLocks/>
          </p:cNvCxnSpPr>
          <p:nvPr/>
        </p:nvCxnSpPr>
        <p:spPr>
          <a:xfrm flipH="1">
            <a:off x="2702913" y="2059814"/>
            <a:ext cx="11546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0398C9C1-C141-7498-ED4E-82FE7A3B32CE}"/>
              </a:ext>
            </a:extLst>
          </p:cNvPr>
          <p:cNvCxnSpPr>
            <a:cxnSpLocks/>
          </p:cNvCxnSpPr>
          <p:nvPr/>
        </p:nvCxnSpPr>
        <p:spPr>
          <a:xfrm flipH="1">
            <a:off x="5553361" y="2018382"/>
            <a:ext cx="28513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404E6817-3C0D-5982-5944-5599AF85FBD6}"/>
              </a:ext>
            </a:extLst>
          </p:cNvPr>
          <p:cNvCxnSpPr>
            <a:cxnSpLocks/>
          </p:cNvCxnSpPr>
          <p:nvPr/>
        </p:nvCxnSpPr>
        <p:spPr>
          <a:xfrm>
            <a:off x="2711337" y="2246274"/>
            <a:ext cx="11546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DC9934A4-5FEB-4548-4427-449ED2F04132}"/>
              </a:ext>
            </a:extLst>
          </p:cNvPr>
          <p:cNvCxnSpPr>
            <a:cxnSpLocks/>
          </p:cNvCxnSpPr>
          <p:nvPr/>
        </p:nvCxnSpPr>
        <p:spPr>
          <a:xfrm>
            <a:off x="5462968" y="2227932"/>
            <a:ext cx="29417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7" name="Picture 2" descr="Your custom development solution with React JS| Ubidreams">
            <a:extLst>
              <a:ext uri="{FF2B5EF4-FFF2-40B4-BE49-F238E27FC236}">
                <a16:creationId xmlns:a16="http://schemas.microsoft.com/office/drawing/2014/main" id="{97A83660-8ADE-CBDD-1F50-EF8BB13231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065152" y="1724742"/>
            <a:ext cx="1280614" cy="841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56C4F35B-D2B1-A1A9-1DDE-7642016ECE86}"/>
              </a:ext>
            </a:extLst>
          </p:cNvPr>
          <p:cNvCxnSpPr>
            <a:cxnSpLocks/>
          </p:cNvCxnSpPr>
          <p:nvPr/>
        </p:nvCxnSpPr>
        <p:spPr>
          <a:xfrm>
            <a:off x="6924053" y="4878586"/>
            <a:ext cx="18226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602B117F-E496-3607-9551-2EA6129A8F33}"/>
              </a:ext>
            </a:extLst>
          </p:cNvPr>
          <p:cNvCxnSpPr>
            <a:cxnSpLocks/>
          </p:cNvCxnSpPr>
          <p:nvPr/>
        </p:nvCxnSpPr>
        <p:spPr>
          <a:xfrm rot="5400000">
            <a:off x="8554412" y="3477487"/>
            <a:ext cx="18226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62EA7581-B296-B93D-67D5-A9AAFE9D7C66}"/>
              </a:ext>
            </a:extLst>
          </p:cNvPr>
          <p:cNvCxnSpPr>
            <a:cxnSpLocks/>
          </p:cNvCxnSpPr>
          <p:nvPr/>
        </p:nvCxnSpPr>
        <p:spPr>
          <a:xfrm>
            <a:off x="3033461" y="4967951"/>
            <a:ext cx="18226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905ABB14-38FB-ADF5-8646-BDB9339593E6}"/>
              </a:ext>
            </a:extLst>
          </p:cNvPr>
          <p:cNvCxnSpPr>
            <a:cxnSpLocks/>
          </p:cNvCxnSpPr>
          <p:nvPr/>
        </p:nvCxnSpPr>
        <p:spPr>
          <a:xfrm rot="16200000" flipV="1">
            <a:off x="8820854" y="3477487"/>
            <a:ext cx="18226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049747BC-0326-9066-8786-56BF68A99130}"/>
              </a:ext>
            </a:extLst>
          </p:cNvPr>
          <p:cNvCxnSpPr/>
          <p:nvPr/>
        </p:nvCxnSpPr>
        <p:spPr>
          <a:xfrm>
            <a:off x="3048871" y="3715275"/>
            <a:ext cx="1715528" cy="922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45">
            <a:extLst>
              <a:ext uri="{FF2B5EF4-FFF2-40B4-BE49-F238E27FC236}">
                <a16:creationId xmlns:a16="http://schemas.microsoft.com/office/drawing/2014/main" id="{7CC2DA29-E2B1-8371-92ED-8C8A3633448F}"/>
              </a:ext>
            </a:extLst>
          </p:cNvPr>
          <p:cNvSpPr txBox="1"/>
          <p:nvPr/>
        </p:nvSpPr>
        <p:spPr>
          <a:xfrm>
            <a:off x="6464798" y="1707665"/>
            <a:ext cx="1069622" cy="2769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>
            <a:lvl1pPr>
              <a:defRPr sz="1400"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r>
              <a:rPr lang="ko-KR" altLang="en-US" sz="1200" dirty="0" err="1">
                <a:latin typeface="카페24 아네모네" pitchFamily="2" charset="-127"/>
                <a:ea typeface="카페24 아네모네" pitchFamily="2" charset="-127"/>
              </a:rPr>
              <a:t>머신러닝</a:t>
            </a:r>
            <a:r>
              <a:rPr lang="ko-KR" altLang="en-US" sz="1200" dirty="0">
                <a:latin typeface="카페24 아네모네" pitchFamily="2" charset="-127"/>
                <a:ea typeface="카페24 아네모네" pitchFamily="2" charset="-127"/>
              </a:rPr>
              <a:t> 결과</a:t>
            </a:r>
            <a:endParaRPr sz="1200" dirty="0">
              <a:latin typeface="카페24 아네모네" pitchFamily="2" charset="-127"/>
              <a:ea typeface="카페24 아네모네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016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FastAPI">
            <a:extLst>
              <a:ext uri="{FF2B5EF4-FFF2-40B4-BE49-F238E27FC236}">
                <a16:creationId xmlns:a16="http://schemas.microsoft.com/office/drawing/2014/main" id="{3051E26D-FB96-DEB9-75CE-6DB98011BE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3800" y="2461460"/>
            <a:ext cx="1518869" cy="548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scikit-learn - Wikipedia">
            <a:extLst>
              <a:ext uri="{FF2B5EF4-FFF2-40B4-BE49-F238E27FC236}">
                <a16:creationId xmlns:a16="http://schemas.microsoft.com/office/drawing/2014/main" id="{5FACA161-F81C-82E7-75C6-378DFC2C74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1207" y="1501385"/>
            <a:ext cx="1226673" cy="661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ocker란 무엇입니까? | AWS">
            <a:extLst>
              <a:ext uri="{FF2B5EF4-FFF2-40B4-BE49-F238E27FC236}">
                <a16:creationId xmlns:a16="http://schemas.microsoft.com/office/drawing/2014/main" id="{F90FF3AA-8AB6-CAE6-1748-1CD3638014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2936" y="1429482"/>
            <a:ext cx="1174686" cy="551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AWS EC2 인스턴스 생성하기(Ubuntu AMI)">
            <a:extLst>
              <a:ext uri="{FF2B5EF4-FFF2-40B4-BE49-F238E27FC236}">
                <a16:creationId xmlns:a16="http://schemas.microsoft.com/office/drawing/2014/main" id="{DCCE8805-EB8A-C3F2-02CE-F61405D73F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0112" y="341361"/>
            <a:ext cx="2592376" cy="1651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DCFC0D9-7FFE-E560-9A37-461A5F07A66D}"/>
              </a:ext>
            </a:extLst>
          </p:cNvPr>
          <p:cNvSpPr txBox="1"/>
          <p:nvPr/>
        </p:nvSpPr>
        <p:spPr>
          <a:xfrm>
            <a:off x="678843" y="430088"/>
            <a:ext cx="21066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변경된 구조</a:t>
            </a:r>
          </a:p>
        </p:txBody>
      </p:sp>
      <p:pic>
        <p:nvPicPr>
          <p:cNvPr id="3" name="Picture 2" descr="Picture 2">
            <a:extLst>
              <a:ext uri="{FF2B5EF4-FFF2-40B4-BE49-F238E27FC236}">
                <a16:creationId xmlns:a16="http://schemas.microsoft.com/office/drawing/2014/main" id="{B46C7769-B081-691D-AA51-1D6A2AAB9112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44915" y="4238615"/>
            <a:ext cx="1141754" cy="1030482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TextBox 58">
            <a:extLst>
              <a:ext uri="{FF2B5EF4-FFF2-40B4-BE49-F238E27FC236}">
                <a16:creationId xmlns:a16="http://schemas.microsoft.com/office/drawing/2014/main" id="{8A0C1461-69B1-3016-13A7-5974BF2EDB7D}"/>
              </a:ext>
            </a:extLst>
          </p:cNvPr>
          <p:cNvSpPr txBox="1"/>
          <p:nvPr/>
        </p:nvSpPr>
        <p:spPr>
          <a:xfrm>
            <a:off x="3168448" y="3626902"/>
            <a:ext cx="1518868" cy="2769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8" tIns="45718" rIns="45718" bIns="45718">
            <a:spAutoFit/>
          </a:bodyPr>
          <a:lstStyle>
            <a:lvl1pPr>
              <a:defRPr sz="1400"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r>
              <a:rPr lang="ko-KR" altLang="en-US" sz="1200" dirty="0">
                <a:latin typeface="카페24 아네모네" pitchFamily="2" charset="-127"/>
                <a:ea typeface="카페24 아네모네" pitchFamily="2" charset="-127"/>
              </a:rPr>
              <a:t>클라이언트 </a:t>
            </a:r>
            <a:r>
              <a:rPr lang="en-US" altLang="ko-KR" sz="1200" dirty="0">
                <a:latin typeface="카페24 아네모네" pitchFamily="2" charset="-127"/>
                <a:ea typeface="카페24 아네모네" pitchFamily="2" charset="-127"/>
              </a:rPr>
              <a:t>request</a:t>
            </a:r>
            <a:endParaRPr sz="1200" dirty="0">
              <a:latin typeface="카페24 아네모네" pitchFamily="2" charset="-127"/>
              <a:ea typeface="카페24 아네모네" pitchFamily="2" charset="-127"/>
            </a:endParaRPr>
          </a:p>
        </p:txBody>
      </p:sp>
      <p:sp>
        <p:nvSpPr>
          <p:cNvPr id="16" name="+">
            <a:extLst>
              <a:ext uri="{FF2B5EF4-FFF2-40B4-BE49-F238E27FC236}">
                <a16:creationId xmlns:a16="http://schemas.microsoft.com/office/drawing/2014/main" id="{EE69D38C-FD2F-630E-E100-AF01D3D434BE}"/>
              </a:ext>
            </a:extLst>
          </p:cNvPr>
          <p:cNvSpPr txBox="1"/>
          <p:nvPr/>
        </p:nvSpPr>
        <p:spPr>
          <a:xfrm>
            <a:off x="10037944" y="2027706"/>
            <a:ext cx="92394" cy="707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600" b="1"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endParaRPr sz="4000" dirty="0"/>
          </a:p>
        </p:txBody>
      </p:sp>
      <p:sp>
        <p:nvSpPr>
          <p:cNvPr id="17" name="TextBox 56">
            <a:extLst>
              <a:ext uri="{FF2B5EF4-FFF2-40B4-BE49-F238E27FC236}">
                <a16:creationId xmlns:a16="http://schemas.microsoft.com/office/drawing/2014/main" id="{09C4BD7C-B508-B701-E497-EFA531E7D7B2}"/>
              </a:ext>
            </a:extLst>
          </p:cNvPr>
          <p:cNvSpPr txBox="1"/>
          <p:nvPr/>
        </p:nvSpPr>
        <p:spPr>
          <a:xfrm>
            <a:off x="9645619" y="2851476"/>
            <a:ext cx="1058066" cy="5847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8" tIns="45718" rIns="45718" bIns="45718">
            <a:spAutoFit/>
          </a:bodyPr>
          <a:lstStyle>
            <a:lvl1pPr>
              <a:defRPr sz="1500"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pPr algn="ctr"/>
            <a:r>
              <a:rPr lang="en-US" sz="1600" dirty="0">
                <a:latin typeface="카페24 아네모네" pitchFamily="2" charset="-127"/>
                <a:ea typeface="카페24 아네모네" pitchFamily="2" charset="-127"/>
              </a:rPr>
              <a:t>Backend</a:t>
            </a:r>
            <a:br>
              <a:rPr lang="en-US" sz="1600" dirty="0">
                <a:latin typeface="카페24 아네모네" pitchFamily="2" charset="-127"/>
                <a:ea typeface="카페24 아네모네" pitchFamily="2" charset="-127"/>
              </a:rPr>
            </a:br>
            <a:r>
              <a:rPr lang="en-US" sz="1600" dirty="0">
                <a:latin typeface="카페24 아네모네" pitchFamily="2" charset="-127"/>
                <a:ea typeface="카페24 아네모네" pitchFamily="2" charset="-127"/>
              </a:rPr>
              <a:t>8080 port</a:t>
            </a:r>
            <a:endParaRPr sz="1600" dirty="0">
              <a:latin typeface="카페24 아네모네" pitchFamily="2" charset="-127"/>
              <a:ea typeface="카페24 아네모네" pitchFamily="2" charset="-127"/>
            </a:endParaRPr>
          </a:p>
        </p:txBody>
      </p:sp>
      <p:sp>
        <p:nvSpPr>
          <p:cNvPr id="18" name="TextBox 56">
            <a:extLst>
              <a:ext uri="{FF2B5EF4-FFF2-40B4-BE49-F238E27FC236}">
                <a16:creationId xmlns:a16="http://schemas.microsoft.com/office/drawing/2014/main" id="{EBFB12A5-E402-C752-EC1F-73CE211B1335}"/>
              </a:ext>
            </a:extLst>
          </p:cNvPr>
          <p:cNvSpPr txBox="1"/>
          <p:nvPr/>
        </p:nvSpPr>
        <p:spPr>
          <a:xfrm>
            <a:off x="9624977" y="2190906"/>
            <a:ext cx="1315697" cy="3385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8" tIns="45718" rIns="45718" bIns="45718">
            <a:spAutoFit/>
          </a:bodyPr>
          <a:lstStyle>
            <a:lvl1pPr>
              <a:defRPr sz="1500"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r>
              <a:rPr lang="ko-KR" altLang="en-US" sz="1600" dirty="0">
                <a:solidFill>
                  <a:srgbClr val="2586E8"/>
                </a:solidFill>
                <a:latin typeface="카페24 아네모네" pitchFamily="2" charset="-127"/>
                <a:ea typeface="카페24 아네모네" pitchFamily="2" charset="-127"/>
              </a:rPr>
              <a:t>자연어 처리</a:t>
            </a:r>
            <a:endParaRPr lang="en-US" altLang="ko-KR" sz="1600" dirty="0">
              <a:solidFill>
                <a:srgbClr val="2586E8"/>
              </a:solidFill>
              <a:latin typeface="카페24 아네모네" pitchFamily="2" charset="-127"/>
              <a:ea typeface="카페24 아네모네" pitchFamily="2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A0E7160-16FF-4A1E-D472-505478E96F2A}"/>
              </a:ext>
            </a:extLst>
          </p:cNvPr>
          <p:cNvSpPr txBox="1"/>
          <p:nvPr/>
        </p:nvSpPr>
        <p:spPr>
          <a:xfrm>
            <a:off x="1187021" y="3194454"/>
            <a:ext cx="1518869" cy="4001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2000" dirty="0">
                <a:solidFill>
                  <a:srgbClr val="2586E8"/>
                </a:solidFill>
                <a:latin typeface="카페24 아네모네" pitchFamily="2" charset="-127"/>
                <a:ea typeface="카페24 아네모네" pitchFamily="2" charset="-127"/>
              </a:rPr>
              <a:t>클라이언트</a:t>
            </a:r>
            <a:endParaRPr lang="en-US" altLang="ko-KR" sz="2000" dirty="0">
              <a:solidFill>
                <a:srgbClr val="2586E8"/>
              </a:solidFill>
              <a:latin typeface="카페24 아네모네" pitchFamily="2" charset="-127"/>
              <a:ea typeface="카페24 아네모네" pitchFamily="2" charset="-127"/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0398C9C1-C141-7498-ED4E-82FE7A3B32CE}"/>
              </a:ext>
            </a:extLst>
          </p:cNvPr>
          <p:cNvCxnSpPr>
            <a:cxnSpLocks/>
          </p:cNvCxnSpPr>
          <p:nvPr/>
        </p:nvCxnSpPr>
        <p:spPr>
          <a:xfrm flipH="1">
            <a:off x="3007729" y="3326099"/>
            <a:ext cx="18403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DC9934A4-5FEB-4548-4427-449ED2F04132}"/>
              </a:ext>
            </a:extLst>
          </p:cNvPr>
          <p:cNvCxnSpPr>
            <a:cxnSpLocks/>
          </p:cNvCxnSpPr>
          <p:nvPr/>
        </p:nvCxnSpPr>
        <p:spPr>
          <a:xfrm>
            <a:off x="3050686" y="3535649"/>
            <a:ext cx="18163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45">
            <a:extLst>
              <a:ext uri="{FF2B5EF4-FFF2-40B4-BE49-F238E27FC236}">
                <a16:creationId xmlns:a16="http://schemas.microsoft.com/office/drawing/2014/main" id="{7CC2DA29-E2B1-8371-92ED-8C8A3633448F}"/>
              </a:ext>
            </a:extLst>
          </p:cNvPr>
          <p:cNvSpPr txBox="1"/>
          <p:nvPr/>
        </p:nvSpPr>
        <p:spPr>
          <a:xfrm>
            <a:off x="2828121" y="2957852"/>
            <a:ext cx="2251332" cy="2769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8" tIns="45718" rIns="45718" bIns="45718">
            <a:spAutoFit/>
          </a:bodyPr>
          <a:lstStyle>
            <a:lvl1pPr>
              <a:defRPr sz="1400"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r>
              <a:rPr lang="ko-KR" altLang="en-US" sz="1200" dirty="0" err="1">
                <a:latin typeface="카페24 아네모네" pitchFamily="2" charset="-127"/>
                <a:ea typeface="카페24 아네모네" pitchFamily="2" charset="-127"/>
              </a:rPr>
              <a:t>머신러닝</a:t>
            </a:r>
            <a:r>
              <a:rPr lang="ko-KR" altLang="en-US" sz="1200" dirty="0">
                <a:latin typeface="카페24 아네모네" pitchFamily="2" charset="-127"/>
                <a:ea typeface="카페24 아네모네" pitchFamily="2" charset="-127"/>
              </a:rPr>
              <a:t> 및 </a:t>
            </a:r>
            <a:r>
              <a:rPr lang="ko-KR" altLang="en-US" sz="1200" dirty="0" err="1">
                <a:latin typeface="카페24 아네모네" pitchFamily="2" charset="-127"/>
                <a:ea typeface="카페24 아네모네" pitchFamily="2" charset="-127"/>
              </a:rPr>
              <a:t>강의평</a:t>
            </a:r>
            <a:r>
              <a:rPr lang="ko-KR" altLang="en-US" sz="1200" dirty="0">
                <a:latin typeface="카페24 아네모네" pitchFamily="2" charset="-127"/>
                <a:ea typeface="카페24 아네모네" pitchFamily="2" charset="-127"/>
              </a:rPr>
              <a:t> 조회 결과</a:t>
            </a:r>
            <a:endParaRPr lang="en-US" altLang="ko-KR" sz="1200" dirty="0">
              <a:latin typeface="카페24 아네모네" pitchFamily="2" charset="-127"/>
              <a:ea typeface="카페24 아네모네" pitchFamily="2" charset="-127"/>
            </a:endParaRPr>
          </a:p>
        </p:txBody>
      </p:sp>
      <p:pic>
        <p:nvPicPr>
          <p:cNvPr id="1026" name="Picture 2" descr="Nginx 표준식 변수 정리 - ThinkGround">
            <a:extLst>
              <a:ext uri="{FF2B5EF4-FFF2-40B4-BE49-F238E27FC236}">
                <a16:creationId xmlns:a16="http://schemas.microsoft.com/office/drawing/2014/main" id="{645ACA7F-6A9F-9879-EDD9-B6A648B89B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2021" y="2915767"/>
            <a:ext cx="1141754" cy="1082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2ED1CF75-0A6A-8F2E-DB3D-99C693C745A0}"/>
              </a:ext>
            </a:extLst>
          </p:cNvPr>
          <p:cNvCxnSpPr>
            <a:cxnSpLocks/>
          </p:cNvCxnSpPr>
          <p:nvPr/>
        </p:nvCxnSpPr>
        <p:spPr>
          <a:xfrm flipH="1">
            <a:off x="7464257" y="3321015"/>
            <a:ext cx="18403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FB19C5E2-1000-6DC1-D230-7DD54C81E68F}"/>
              </a:ext>
            </a:extLst>
          </p:cNvPr>
          <p:cNvCxnSpPr>
            <a:cxnSpLocks/>
          </p:cNvCxnSpPr>
          <p:nvPr/>
        </p:nvCxnSpPr>
        <p:spPr>
          <a:xfrm>
            <a:off x="7464257" y="3555561"/>
            <a:ext cx="18163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2FAF00B2-97FA-51DE-DF07-7BE332761DAF}"/>
              </a:ext>
            </a:extLst>
          </p:cNvPr>
          <p:cNvSpPr/>
          <p:nvPr/>
        </p:nvSpPr>
        <p:spPr>
          <a:xfrm>
            <a:off x="5918200" y="1270000"/>
            <a:ext cx="5461000" cy="4787900"/>
          </a:xfrm>
          <a:prstGeom prst="rect">
            <a:avLst/>
          </a:prstGeom>
          <a:noFill/>
          <a:ln w="57150">
            <a:solidFill>
              <a:srgbClr val="2586E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92EC2E21-6C09-C717-AE9E-1201D8905A52}"/>
              </a:ext>
            </a:extLst>
          </p:cNvPr>
          <p:cNvSpPr/>
          <p:nvPr/>
        </p:nvSpPr>
        <p:spPr>
          <a:xfrm>
            <a:off x="5632450" y="1014791"/>
            <a:ext cx="6032499" cy="5271706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9" name="TextBox 56">
            <a:extLst>
              <a:ext uri="{FF2B5EF4-FFF2-40B4-BE49-F238E27FC236}">
                <a16:creationId xmlns:a16="http://schemas.microsoft.com/office/drawing/2014/main" id="{E9D8C7C2-8598-FF40-EE15-970B527A7526}"/>
              </a:ext>
            </a:extLst>
          </p:cNvPr>
          <p:cNvSpPr txBox="1"/>
          <p:nvPr/>
        </p:nvSpPr>
        <p:spPr>
          <a:xfrm>
            <a:off x="6145167" y="3998209"/>
            <a:ext cx="1215462" cy="5847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8" tIns="45718" rIns="45718" bIns="45718">
            <a:spAutoFit/>
          </a:bodyPr>
          <a:lstStyle>
            <a:lvl1pPr>
              <a:defRPr sz="1500"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pPr algn="ctr"/>
            <a:r>
              <a:rPr lang="en-US" sz="1600" dirty="0">
                <a:latin typeface="카페24 아네모네" pitchFamily="2" charset="-127"/>
                <a:ea typeface="카페24 아네모네" pitchFamily="2" charset="-127"/>
              </a:rPr>
              <a:t>Web Server </a:t>
            </a:r>
            <a:br>
              <a:rPr lang="en-US" sz="1600" dirty="0">
                <a:latin typeface="카페24 아네모네" pitchFamily="2" charset="-127"/>
                <a:ea typeface="카페24 아네모네" pitchFamily="2" charset="-127"/>
              </a:rPr>
            </a:br>
            <a:r>
              <a:rPr lang="en-US" sz="1600" dirty="0">
                <a:latin typeface="카페24 아네모네" pitchFamily="2" charset="-127"/>
                <a:ea typeface="카페24 아네모네" pitchFamily="2" charset="-127"/>
              </a:rPr>
              <a:t>80 port</a:t>
            </a:r>
            <a:endParaRPr sz="1600" dirty="0">
              <a:latin typeface="카페24 아네모네" pitchFamily="2" charset="-127"/>
              <a:ea typeface="카페24 아네모네" pitchFamily="2" charset="-127"/>
            </a:endParaRPr>
          </a:p>
        </p:txBody>
      </p:sp>
      <p:sp>
        <p:nvSpPr>
          <p:cNvPr id="50" name="TextBox 56">
            <a:extLst>
              <a:ext uri="{FF2B5EF4-FFF2-40B4-BE49-F238E27FC236}">
                <a16:creationId xmlns:a16="http://schemas.microsoft.com/office/drawing/2014/main" id="{5E9544B1-B52B-C354-F6EF-05153CADCD9F}"/>
              </a:ext>
            </a:extLst>
          </p:cNvPr>
          <p:cNvSpPr txBox="1"/>
          <p:nvPr/>
        </p:nvSpPr>
        <p:spPr>
          <a:xfrm>
            <a:off x="9571207" y="5182276"/>
            <a:ext cx="1215462" cy="5847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8" tIns="45718" rIns="45718" bIns="45718">
            <a:spAutoFit/>
          </a:bodyPr>
          <a:lstStyle>
            <a:lvl1pPr>
              <a:defRPr sz="1500"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pPr algn="ctr"/>
            <a:r>
              <a:rPr lang="en-US" sz="1600" dirty="0">
                <a:latin typeface="카페24 아네모네" pitchFamily="2" charset="-127"/>
                <a:ea typeface="카페24 아네모네" pitchFamily="2" charset="-127"/>
              </a:rPr>
              <a:t>DB</a:t>
            </a:r>
          </a:p>
          <a:p>
            <a:pPr algn="ctr"/>
            <a:r>
              <a:rPr lang="en-US" sz="1600" dirty="0">
                <a:latin typeface="카페24 아네모네" pitchFamily="2" charset="-127"/>
                <a:ea typeface="카페24 아네모네" pitchFamily="2" charset="-127"/>
              </a:rPr>
              <a:t>3306 port</a:t>
            </a:r>
            <a:endParaRPr sz="1600" dirty="0">
              <a:latin typeface="카페24 아네모네" pitchFamily="2" charset="-127"/>
              <a:ea typeface="카페24 아네모네" pitchFamily="2" charset="-127"/>
            </a:endParaRP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33008008-D9DF-6CE9-1FBD-56301AFD381A}"/>
              </a:ext>
            </a:extLst>
          </p:cNvPr>
          <p:cNvCxnSpPr>
            <a:cxnSpLocks/>
          </p:cNvCxnSpPr>
          <p:nvPr/>
        </p:nvCxnSpPr>
        <p:spPr>
          <a:xfrm flipV="1">
            <a:off x="9973064" y="3535649"/>
            <a:ext cx="0" cy="710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FD5FE585-A275-243F-FAE2-93C94FB66D9E}"/>
              </a:ext>
            </a:extLst>
          </p:cNvPr>
          <p:cNvCxnSpPr>
            <a:cxnSpLocks/>
          </p:cNvCxnSpPr>
          <p:nvPr/>
        </p:nvCxnSpPr>
        <p:spPr>
          <a:xfrm>
            <a:off x="10215792" y="3535649"/>
            <a:ext cx="0" cy="710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4" name="Picture 6" descr="Picture 6">
            <a:extLst>
              <a:ext uri="{FF2B5EF4-FFF2-40B4-BE49-F238E27FC236}">
                <a16:creationId xmlns:a16="http://schemas.microsoft.com/office/drawing/2014/main" id="{257BFF84-E785-72B5-D272-C87E559C75E5}"/>
              </a:ext>
            </a:extLst>
          </p:cNvPr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66480" y="5740134"/>
            <a:ext cx="532261" cy="532260"/>
          </a:xfrm>
          <a:prstGeom prst="rect">
            <a:avLst/>
          </a:prstGeom>
          <a:ln w="12700">
            <a:miter lim="400000"/>
          </a:ln>
        </p:spPr>
      </p:pic>
      <p:pic>
        <p:nvPicPr>
          <p:cNvPr id="1025" name="이미지" descr="이미지">
            <a:extLst>
              <a:ext uri="{FF2B5EF4-FFF2-40B4-BE49-F238E27FC236}">
                <a16:creationId xmlns:a16="http://schemas.microsoft.com/office/drawing/2014/main" id="{817A678E-17DF-8A67-B048-7C38EA73F3AD}"/>
              </a:ext>
            </a:extLst>
          </p:cNvPr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68429" y="5806211"/>
            <a:ext cx="400105" cy="400105"/>
          </a:xfrm>
          <a:prstGeom prst="rect">
            <a:avLst/>
          </a:prstGeom>
          <a:ln w="12700">
            <a:miter lim="400000"/>
          </a:ln>
        </p:spPr>
      </p:pic>
      <p:cxnSp>
        <p:nvCxnSpPr>
          <p:cNvPr id="1031" name="직선 화살표 연결선 1030">
            <a:extLst>
              <a:ext uri="{FF2B5EF4-FFF2-40B4-BE49-F238E27FC236}">
                <a16:creationId xmlns:a16="http://schemas.microsoft.com/office/drawing/2014/main" id="{2CC0A510-498E-5429-73AC-1E16B8BDD1CA}"/>
              </a:ext>
            </a:extLst>
          </p:cNvPr>
          <p:cNvCxnSpPr>
            <a:cxnSpLocks/>
          </p:cNvCxnSpPr>
          <p:nvPr/>
        </p:nvCxnSpPr>
        <p:spPr>
          <a:xfrm flipV="1">
            <a:off x="5461000" y="4901399"/>
            <a:ext cx="4110207" cy="1096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5439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AA1D969-5229-E5B6-D9A5-AA761696E262}"/>
              </a:ext>
            </a:extLst>
          </p:cNvPr>
          <p:cNvSpPr txBox="1"/>
          <p:nvPr/>
        </p:nvSpPr>
        <p:spPr>
          <a:xfrm>
            <a:off x="490953" y="405036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목차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720F5BE2-C00F-8EA4-8AAE-9E948D0952C3}"/>
              </a:ext>
            </a:extLst>
          </p:cNvPr>
          <p:cNvSpPr>
            <a:spLocks noChangeAspect="1"/>
          </p:cNvSpPr>
          <p:nvPr/>
        </p:nvSpPr>
        <p:spPr>
          <a:xfrm>
            <a:off x="929662" y="1536518"/>
            <a:ext cx="154398" cy="154398"/>
          </a:xfrm>
          <a:prstGeom prst="ellipse">
            <a:avLst/>
          </a:prstGeom>
          <a:solidFill>
            <a:srgbClr val="29D9C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E0914D-3C0F-9E9E-23DB-478B994AFC7C}"/>
              </a:ext>
            </a:extLst>
          </p:cNvPr>
          <p:cNvSpPr txBox="1"/>
          <p:nvPr/>
        </p:nvSpPr>
        <p:spPr>
          <a:xfrm>
            <a:off x="1121969" y="1448342"/>
            <a:ext cx="46767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1) Introduction – </a:t>
            </a:r>
            <a:r>
              <a:rPr lang="ko-KR" altLang="en-US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주제 선정</a:t>
            </a:r>
            <a:r>
              <a:rPr lang="en-US" altLang="ko-KR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, </a:t>
            </a:r>
            <a:r>
              <a:rPr lang="ko-KR" altLang="en-US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전체 구조</a:t>
            </a:r>
            <a:endParaRPr lang="en-US" altLang="ko-KR" sz="20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D2DDD373-0E4D-D790-43DD-B833C70C316D}"/>
              </a:ext>
            </a:extLst>
          </p:cNvPr>
          <p:cNvSpPr>
            <a:spLocks noChangeAspect="1"/>
          </p:cNvSpPr>
          <p:nvPr/>
        </p:nvSpPr>
        <p:spPr>
          <a:xfrm>
            <a:off x="929662" y="2144780"/>
            <a:ext cx="154398" cy="154398"/>
          </a:xfrm>
          <a:prstGeom prst="ellipse">
            <a:avLst/>
          </a:prstGeom>
          <a:solidFill>
            <a:srgbClr val="29D9C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BF92D37-7DE4-74A7-6B16-0227A93DD2AF}"/>
              </a:ext>
            </a:extLst>
          </p:cNvPr>
          <p:cNvSpPr txBox="1"/>
          <p:nvPr/>
        </p:nvSpPr>
        <p:spPr>
          <a:xfrm>
            <a:off x="1121969" y="2056604"/>
            <a:ext cx="44386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2) </a:t>
            </a:r>
            <a:r>
              <a:rPr lang="ko-KR" altLang="en-US" sz="2000" b="1" dirty="0">
                <a:solidFill>
                  <a:srgbClr val="FF0000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데이터 수집 </a:t>
            </a:r>
            <a:r>
              <a:rPr lang="en-US" altLang="ko-KR" sz="2000" b="1" dirty="0">
                <a:solidFill>
                  <a:srgbClr val="FF0000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– </a:t>
            </a:r>
            <a:r>
              <a:rPr lang="ko-KR" altLang="en-US" sz="2000" b="1" dirty="0" err="1">
                <a:solidFill>
                  <a:srgbClr val="FF0000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스크래핑</a:t>
            </a:r>
            <a:r>
              <a:rPr lang="ko-KR" altLang="en-US" sz="2000" b="1" dirty="0">
                <a:solidFill>
                  <a:srgbClr val="FF0000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아이디어</a:t>
            </a:r>
            <a:endParaRPr lang="en-US" altLang="ko-KR" sz="2000" b="1" dirty="0">
              <a:solidFill>
                <a:srgbClr val="FF0000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A864AB8C-20E6-9919-6E41-A67BDC1DBBA4}"/>
              </a:ext>
            </a:extLst>
          </p:cNvPr>
          <p:cNvSpPr>
            <a:spLocks noChangeAspect="1"/>
          </p:cNvSpPr>
          <p:nvPr/>
        </p:nvSpPr>
        <p:spPr>
          <a:xfrm>
            <a:off x="929662" y="2729339"/>
            <a:ext cx="154398" cy="154398"/>
          </a:xfrm>
          <a:prstGeom prst="ellipse">
            <a:avLst/>
          </a:prstGeom>
          <a:solidFill>
            <a:srgbClr val="29D9C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7AB4EAB-54F0-09BF-B206-2AF1F485548B}"/>
              </a:ext>
            </a:extLst>
          </p:cNvPr>
          <p:cNvSpPr txBox="1"/>
          <p:nvPr/>
        </p:nvSpPr>
        <p:spPr>
          <a:xfrm>
            <a:off x="1121968" y="2641163"/>
            <a:ext cx="59646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3) </a:t>
            </a:r>
            <a:r>
              <a:rPr lang="ko-KR" altLang="en-US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데이터베이스 설계 </a:t>
            </a:r>
            <a:r>
              <a:rPr lang="en-US" altLang="ko-KR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– Schema, ER, SQL, DB </a:t>
            </a:r>
            <a:r>
              <a:rPr lang="ko-KR" altLang="en-US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종류</a:t>
            </a:r>
            <a:endParaRPr lang="en-US" altLang="ko-KR" sz="20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85FD7079-D505-3FBF-39AB-4ECCB778C8D9}"/>
              </a:ext>
            </a:extLst>
          </p:cNvPr>
          <p:cNvSpPr>
            <a:spLocks noChangeAspect="1"/>
          </p:cNvSpPr>
          <p:nvPr/>
        </p:nvSpPr>
        <p:spPr>
          <a:xfrm>
            <a:off x="929662" y="3838509"/>
            <a:ext cx="154398" cy="154398"/>
          </a:xfrm>
          <a:prstGeom prst="ellipse">
            <a:avLst/>
          </a:prstGeom>
          <a:solidFill>
            <a:srgbClr val="29D9C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E7AC8B8-5C88-736D-4DE6-A7AEDB0E7B9E}"/>
              </a:ext>
            </a:extLst>
          </p:cNvPr>
          <p:cNvSpPr txBox="1"/>
          <p:nvPr/>
        </p:nvSpPr>
        <p:spPr>
          <a:xfrm>
            <a:off x="1121969" y="3750333"/>
            <a:ext cx="76600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5) Backend</a:t>
            </a:r>
            <a:r>
              <a:rPr lang="ko-KR" altLang="en-US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및 </a:t>
            </a:r>
            <a:r>
              <a:rPr lang="en-US" altLang="ko-KR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Web Server – Docker, </a:t>
            </a:r>
            <a:r>
              <a:rPr lang="en-US" altLang="ko-KR" sz="2000" dirty="0" err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Fastapi</a:t>
            </a:r>
            <a:r>
              <a:rPr lang="en-US" altLang="ko-KR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, Nginx, </a:t>
            </a:r>
            <a:r>
              <a:rPr lang="en-US" altLang="ko-KR" sz="2000" dirty="0" err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pymysql</a:t>
            </a:r>
            <a:endParaRPr lang="en-US" altLang="ko-KR" sz="20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DA43DBE6-A51B-13F5-C69C-4B8813613486}"/>
              </a:ext>
            </a:extLst>
          </p:cNvPr>
          <p:cNvSpPr>
            <a:spLocks noChangeAspect="1"/>
          </p:cNvSpPr>
          <p:nvPr/>
        </p:nvSpPr>
        <p:spPr>
          <a:xfrm>
            <a:off x="929662" y="3283924"/>
            <a:ext cx="154398" cy="154398"/>
          </a:xfrm>
          <a:prstGeom prst="ellipse">
            <a:avLst/>
          </a:prstGeom>
          <a:solidFill>
            <a:srgbClr val="29D9C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1604AE0-1312-E184-944B-965B96AA1AE9}"/>
              </a:ext>
            </a:extLst>
          </p:cNvPr>
          <p:cNvSpPr txBox="1"/>
          <p:nvPr/>
        </p:nvSpPr>
        <p:spPr>
          <a:xfrm>
            <a:off x="1121970" y="3195748"/>
            <a:ext cx="32309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4) </a:t>
            </a:r>
            <a:r>
              <a:rPr lang="ko-KR" altLang="en-US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자연어처리 </a:t>
            </a:r>
            <a:r>
              <a:rPr lang="en-US" altLang="ko-KR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(TF-IDF)</a:t>
            </a: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D00755F9-D68C-D16D-1772-A4BF9D2FCF59}"/>
              </a:ext>
            </a:extLst>
          </p:cNvPr>
          <p:cNvSpPr>
            <a:spLocks noChangeAspect="1"/>
          </p:cNvSpPr>
          <p:nvPr/>
        </p:nvSpPr>
        <p:spPr>
          <a:xfrm>
            <a:off x="929662" y="4393094"/>
            <a:ext cx="154398" cy="154398"/>
          </a:xfrm>
          <a:prstGeom prst="ellipse">
            <a:avLst/>
          </a:prstGeom>
          <a:solidFill>
            <a:srgbClr val="29D9C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48680C6-2AF2-9E49-EB65-295675E09BB6}"/>
              </a:ext>
            </a:extLst>
          </p:cNvPr>
          <p:cNvSpPr txBox="1"/>
          <p:nvPr/>
        </p:nvSpPr>
        <p:spPr>
          <a:xfrm>
            <a:off x="1121969" y="4304918"/>
            <a:ext cx="72104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6) Deploy &amp; Service – </a:t>
            </a:r>
            <a:r>
              <a:rPr lang="en-US" altLang="ko-KR" sz="2000" dirty="0" err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Github</a:t>
            </a:r>
            <a:r>
              <a:rPr lang="en-US" altLang="ko-KR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, AWS EC2</a:t>
            </a: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F1007EA7-17B9-F787-D3A6-05CDE2FCB7CC}"/>
              </a:ext>
            </a:extLst>
          </p:cNvPr>
          <p:cNvSpPr>
            <a:spLocks noChangeAspect="1"/>
          </p:cNvSpPr>
          <p:nvPr/>
        </p:nvSpPr>
        <p:spPr>
          <a:xfrm>
            <a:off x="929662" y="4947679"/>
            <a:ext cx="154398" cy="154398"/>
          </a:xfrm>
          <a:prstGeom prst="ellipse">
            <a:avLst/>
          </a:prstGeom>
          <a:solidFill>
            <a:srgbClr val="29D9C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1E34E74-F3AC-F873-F160-5A82244A8A8B}"/>
              </a:ext>
            </a:extLst>
          </p:cNvPr>
          <p:cNvSpPr txBox="1"/>
          <p:nvPr/>
        </p:nvSpPr>
        <p:spPr>
          <a:xfrm>
            <a:off x="1121969" y="4859503"/>
            <a:ext cx="23451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7) Conclusion</a:t>
            </a:r>
          </a:p>
        </p:txBody>
      </p:sp>
    </p:spTree>
    <p:extLst>
      <p:ext uri="{BB962C8B-B14F-4D97-AF65-F5344CB8AC3E}">
        <p14:creationId xmlns:p14="http://schemas.microsoft.com/office/powerpoint/2010/main" val="29327006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0D512FC3-2941-C5B4-1BA7-1186E85BE5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23652" y="3009471"/>
            <a:ext cx="4305978" cy="344859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ECE111C-DD0F-84BF-7642-F101037A9125}"/>
              </a:ext>
            </a:extLst>
          </p:cNvPr>
          <p:cNvSpPr txBox="1"/>
          <p:nvPr/>
        </p:nvSpPr>
        <p:spPr>
          <a:xfrm>
            <a:off x="678843" y="430088"/>
            <a:ext cx="17043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데이터 종류</a:t>
            </a:r>
          </a:p>
        </p:txBody>
      </p:sp>
      <p:pic>
        <p:nvPicPr>
          <p:cNvPr id="3" name="이미지" descr="이미지">
            <a:extLst>
              <a:ext uri="{FF2B5EF4-FFF2-40B4-BE49-F238E27FC236}">
                <a16:creationId xmlns:a16="http://schemas.microsoft.com/office/drawing/2014/main" id="{A505FAC7-2CDC-0751-A2CF-E52204073E3E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77375" y="1108903"/>
            <a:ext cx="1188030" cy="1188030"/>
          </a:xfrm>
          <a:prstGeom prst="rect">
            <a:avLst/>
          </a:prstGeom>
          <a:ln w="12700">
            <a:miter lim="400000"/>
          </a:ln>
        </p:spPr>
      </p:pic>
      <p:pic>
        <p:nvPicPr>
          <p:cNvPr id="4" name="Picture 6" descr="Picture 6">
            <a:extLst>
              <a:ext uri="{FF2B5EF4-FFF2-40B4-BE49-F238E27FC236}">
                <a16:creationId xmlns:a16="http://schemas.microsoft.com/office/drawing/2014/main" id="{1141D818-15B5-3E5C-B309-B1F018A674CA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58700" y="838198"/>
            <a:ext cx="1734539" cy="1734537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Picture 2" descr="Selenium&quot; Icon - Download for free – Iconduck">
            <a:extLst>
              <a:ext uri="{FF2B5EF4-FFF2-40B4-BE49-F238E27FC236}">
                <a16:creationId xmlns:a16="http://schemas.microsoft.com/office/drawing/2014/main" id="{3883600D-A815-4110-8920-ED1EDBE9F9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477303" y="1425591"/>
            <a:ext cx="810703" cy="78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AFC4316-A5AB-FC32-9CF6-F3EA3E4C9A09}"/>
              </a:ext>
            </a:extLst>
          </p:cNvPr>
          <p:cNvSpPr txBox="1"/>
          <p:nvPr/>
        </p:nvSpPr>
        <p:spPr>
          <a:xfrm>
            <a:off x="8793239" y="1906656"/>
            <a:ext cx="1089416" cy="4001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with</a:t>
            </a:r>
            <a:endParaRPr kumimoji="0" lang="ko-KR" altLang="en-US" sz="2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B35D3A-A328-A16F-4798-7A105936B871}"/>
              </a:ext>
            </a:extLst>
          </p:cNvPr>
          <p:cNvSpPr txBox="1"/>
          <p:nvPr/>
        </p:nvSpPr>
        <p:spPr>
          <a:xfrm>
            <a:off x="8298844" y="2401629"/>
            <a:ext cx="2078206" cy="52321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2800" b="0" i="0" u="none" strike="noStrike" cap="none" spc="0" normalizeH="0" baseline="0" dirty="0">
                <a:ln>
                  <a:noFill/>
                </a:ln>
                <a:solidFill>
                  <a:srgbClr val="004B4B"/>
                </a:solidFill>
                <a:effectLst/>
                <a:uFillTx/>
                <a:latin typeface="아임크리수진" panose="00000500000000000000" pitchFamily="2" charset="-127"/>
                <a:ea typeface="아임크리수진" panose="00000500000000000000" pitchFamily="2" charset="-127"/>
                <a:cs typeface="+mj-cs"/>
                <a:sym typeface="Helvetica"/>
              </a:rPr>
              <a:t>강의평가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4C91E9C-6655-FD44-3B2B-7C3D7710FD51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75912" y="3299444"/>
            <a:ext cx="4043397" cy="214239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CBA86C2-60D4-3DE0-0615-E3A0654A5C3B}"/>
              </a:ext>
            </a:extLst>
          </p:cNvPr>
          <p:cNvSpPr txBox="1"/>
          <p:nvPr/>
        </p:nvSpPr>
        <p:spPr>
          <a:xfrm>
            <a:off x="2196440" y="2401629"/>
            <a:ext cx="2473749" cy="52321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2800" b="0" i="0" u="none" strike="noStrike" cap="none" spc="0" normalizeH="0" baseline="0" dirty="0">
                <a:ln>
                  <a:noFill/>
                </a:ln>
                <a:solidFill>
                  <a:srgbClr val="004B4B"/>
                </a:solidFill>
                <a:effectLst/>
                <a:uFillTx/>
                <a:latin typeface="아임크리수진" panose="00000500000000000000" pitchFamily="2" charset="-127"/>
                <a:ea typeface="아임크리수진" panose="00000500000000000000" pitchFamily="2" charset="-127"/>
                <a:cs typeface="+mj-cs"/>
                <a:sym typeface="Helvetica"/>
              </a:rPr>
              <a:t>개설 강의 목록</a:t>
            </a:r>
          </a:p>
        </p:txBody>
      </p:sp>
    </p:spTree>
    <p:extLst>
      <p:ext uri="{BB962C8B-B14F-4D97-AF65-F5344CB8AC3E}">
        <p14:creationId xmlns:p14="http://schemas.microsoft.com/office/powerpoint/2010/main" val="3617197416"/>
      </p:ext>
    </p:extLst>
  </p:cSld>
  <p:clrMapOvr>
    <a:masterClrMapping/>
  </p:clrMapOvr>
</p:sld>
</file>

<file path=ppt/theme/theme1.xml><?xml version="1.0" encoding="utf-8"?>
<a:theme xmlns:a="http://schemas.openxmlformats.org/drawingml/2006/main" name="PPTMON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ebas Neue - Rubik Light">
      <a:majorFont>
        <a:latin typeface="Bebas Neue"/>
        <a:ea typeface="Arial Unicode MS"/>
        <a:cs typeface=""/>
      </a:majorFont>
      <a:minorFont>
        <a:latin typeface="Rubik Light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586E8"/>
        </a:solidFill>
        <a:ln>
          <a:noFill/>
        </a:ln>
      </a:spPr>
      <a:bodyPr rtlCol="0" anchor="ctr"/>
      <a:lstStyle>
        <a:defPPr algn="ctr">
          <a:defRPr sz="2400" b="1" dirty="0" smtClean="0">
            <a:solidFill>
              <a:schemeClr val="bg1"/>
            </a:solidFill>
            <a:latin typeface="+mj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3622</TotalTime>
  <Words>1367</Words>
  <Application>Microsoft Office PowerPoint</Application>
  <PresentationFormat>와이드스크린</PresentationFormat>
  <Paragraphs>205</Paragraphs>
  <Slides>35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51" baseType="lpstr">
      <vt:lpstr>Apple SD Gothic Neo</vt:lpstr>
      <vt:lpstr>-apple-system</vt:lpstr>
      <vt:lpstr>Microsoft GothicNeo</vt:lpstr>
      <vt:lpstr>Rubik Light</vt:lpstr>
      <vt:lpstr>맑은 고딕</vt:lpstr>
      <vt:lpstr>배달의민족 주아</vt:lpstr>
      <vt:lpstr>아임크리수진</vt:lpstr>
      <vt:lpstr>카페24 아네모네</vt:lpstr>
      <vt:lpstr>해피니스 산스 인쇄용 레귤러</vt:lpstr>
      <vt:lpstr>해피니스 산스 인쇄용 타이틀</vt:lpstr>
      <vt:lpstr>Amasis MT Pro Black</vt:lpstr>
      <vt:lpstr>Arial</vt:lpstr>
      <vt:lpstr>Bebas Neue</vt:lpstr>
      <vt:lpstr>Cooper Black</vt:lpstr>
      <vt:lpstr>Eras Demi ITC</vt:lpstr>
      <vt:lpstr>PPTMON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5</dc:creator>
  <cp:lastModifiedBy>김 동민</cp:lastModifiedBy>
  <cp:revision>270</cp:revision>
  <dcterms:created xsi:type="dcterms:W3CDTF">2019-04-06T05:20:47Z</dcterms:created>
  <dcterms:modified xsi:type="dcterms:W3CDTF">2022-12-12T21:11:30Z</dcterms:modified>
</cp:coreProperties>
</file>