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38" r:id="rId2"/>
    <p:sldId id="373" r:id="rId3"/>
    <p:sldId id="372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 varScale="1">
        <p:scale>
          <a:sx n="97" d="100"/>
          <a:sy n="97" d="100"/>
        </p:scale>
        <p:origin x="-276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dirty="0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데이터베이스 개념</a:t>
            </a:r>
            <a:endParaRPr lang="ko-KR" altLang="en-US" sz="4000" b="1" dirty="0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dirty="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01</a:t>
            </a:r>
            <a:endParaRPr lang="ko-KR" altLang="en-US" sz="5400" b="1" cap="all" spc="-200" dirty="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  <a:endParaRPr lang="ko-KR" altLang="en-US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정보 시스템의 발전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개선된 파일 정보 시스템의 처리 방식</a:t>
            </a:r>
            <a:r>
              <a:rPr lang="en-US" altLang="ko-KR" dirty="0"/>
              <a:t>(</a:t>
            </a:r>
            <a:r>
              <a:rPr lang="ko-KR" altLang="en-US" dirty="0"/>
              <a:t>개선</a:t>
            </a:r>
            <a:r>
              <a:rPr lang="en-US" altLang="ko-KR" dirty="0"/>
              <a:t>1)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ko-KR" altLang="en-US" dirty="0"/>
              <a:t>데이터 </a:t>
            </a:r>
            <a:r>
              <a:rPr lang="ko-KR" altLang="en-US" dirty="0" err="1"/>
              <a:t>중복성의</a:t>
            </a:r>
            <a:r>
              <a:rPr lang="ko-KR" altLang="en-US" dirty="0"/>
              <a:t>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/>
            <a:r>
              <a:rPr lang="ko-KR" altLang="en-US" dirty="0"/>
              <a:t>같은 데이터가 여러 파일 안에 중복 저장되면 관리가 어렵고 기억 장소의 낭비도 </a:t>
            </a:r>
            <a:r>
              <a:rPr lang="ko-KR" altLang="en-US" dirty="0" smtClean="0"/>
              <a:t>발생함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시스템 안에서 같은 내용의 데이터가 중복 저장되는 데이터 </a:t>
            </a:r>
            <a:r>
              <a:rPr lang="ko-KR" altLang="en-US" dirty="0" err="1"/>
              <a:t>중복성</a:t>
            </a:r>
            <a:r>
              <a:rPr lang="en-US" altLang="ko-KR" dirty="0"/>
              <a:t>(data redundancy) </a:t>
            </a:r>
            <a:r>
              <a:rPr lang="ko-KR" altLang="en-US" dirty="0" smtClean="0"/>
              <a:t>문제 발생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10590440" descr="EMB00000cd832a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1521581"/>
            <a:ext cx="4273244" cy="3131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72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정보 시스템의 발전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개선된 파일 정보 시스템의 처리 방식</a:t>
            </a:r>
            <a:r>
              <a:rPr lang="en-US" altLang="ko-KR" dirty="0"/>
              <a:t>(</a:t>
            </a:r>
            <a:r>
              <a:rPr lang="ko-KR" altLang="en-US" dirty="0"/>
              <a:t>개선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/>
              <a:t>중복성</a:t>
            </a:r>
            <a:r>
              <a:rPr lang="ko-KR" altLang="en-US" dirty="0"/>
              <a:t> 문제는 줄어들 수 있지만 여전히 파일 단위의 동시 공유나 보안만 가능하여 다수의 사용자 지원이 </a:t>
            </a:r>
            <a:r>
              <a:rPr lang="ko-KR" altLang="en-US" dirty="0" smtClean="0"/>
              <a:t>제한됨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대용량 </a:t>
            </a:r>
            <a:r>
              <a:rPr lang="ko-KR" altLang="en-US" dirty="0"/>
              <a:t>데이터에 대한 공유나 보안</a:t>
            </a:r>
            <a:r>
              <a:rPr lang="en-US" altLang="ko-KR" dirty="0"/>
              <a:t>, </a:t>
            </a:r>
            <a:r>
              <a:rPr lang="ko-KR" altLang="en-US" dirty="0"/>
              <a:t>장애 발생 시 회복 등의 처리가 </a:t>
            </a:r>
            <a:r>
              <a:rPr lang="ko-KR" altLang="en-US" dirty="0" smtClean="0"/>
              <a:t>어려움</a:t>
            </a:r>
            <a:endParaRPr lang="ko-KR" altLang="en-US" dirty="0"/>
          </a:p>
          <a:p>
            <a:pPr marL="0" indent="0"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8193" name="_x282190952" descr="EMB00000cd832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7" y="1556792"/>
            <a:ext cx="4726132" cy="3240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86412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정보 시스템의 발전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08720"/>
            <a:ext cx="9433048" cy="5688632"/>
          </a:xfrm>
        </p:spPr>
        <p:txBody>
          <a:bodyPr/>
          <a:lstStyle/>
          <a:p>
            <a:r>
              <a:rPr lang="ko-KR" altLang="en-US" dirty="0"/>
              <a:t>데이터베이스 시스템의 등장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종속성 문제를 공통의 데이터 모델과 표준 데이터 언어를 이용하여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중복성</a:t>
            </a:r>
            <a:r>
              <a:rPr lang="ko-KR" altLang="en-US" dirty="0" smtClean="0"/>
              <a:t> 문제를 통합 저장소를 이용하여 해결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dirty="0" smtClean="0"/>
              <a:t>데이터베이스 </a:t>
            </a:r>
            <a:r>
              <a:rPr lang="ko-KR" altLang="en-US" dirty="0"/>
              <a:t>접근을 </a:t>
            </a:r>
            <a:r>
              <a:rPr lang="en-US" altLang="ko-KR" dirty="0"/>
              <a:t>DBMS</a:t>
            </a:r>
            <a:r>
              <a:rPr lang="ko-KR" altLang="en-US" dirty="0"/>
              <a:t>가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 </a:t>
            </a:r>
            <a:r>
              <a:rPr lang="ko-KR" altLang="en-US" dirty="0"/>
              <a:t>프로그램이나 사용자는 </a:t>
            </a:r>
            <a:r>
              <a:rPr lang="en-US" altLang="ko-KR" dirty="0"/>
              <a:t>DBMS</a:t>
            </a:r>
            <a:r>
              <a:rPr lang="ko-KR" altLang="en-US" dirty="0"/>
              <a:t>를 통해서만 데이터 처리가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처리에 관한 복잡하고 힘든 과정을 </a:t>
            </a:r>
            <a:r>
              <a:rPr lang="en-US" altLang="ko-KR" dirty="0"/>
              <a:t>DBMS</a:t>
            </a:r>
            <a:r>
              <a:rPr lang="ko-KR" altLang="en-US" dirty="0"/>
              <a:t>가 모두 떠맡아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10599296" descr="EMB00000cd832a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3081424"/>
            <a:ext cx="3528392" cy="3743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8960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데이터베이스 시스템의 발전 </a:t>
            </a:r>
            <a:r>
              <a:rPr lang="ko-KR" altLang="en-US" b="1" dirty="0" smtClean="0"/>
              <a:t>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78219534"/>
              </p:ext>
            </p:extLst>
          </p:nvPr>
        </p:nvGraphicFramePr>
        <p:xfrm>
          <a:off x="704528" y="1556792"/>
          <a:ext cx="8496944" cy="3168360"/>
        </p:xfrm>
        <a:graphic>
          <a:graphicData uri="http://schemas.openxmlformats.org/drawingml/2006/table">
            <a:tbl>
              <a:tblPr/>
              <a:tblGrid>
                <a:gridCol w="1213999">
                  <a:extLst>
                    <a:ext uri="{9D8B030D-6E8A-4147-A177-3AD203B41FA5}">
                      <a16:colId xmlns="" xmlns:a16="http://schemas.microsoft.com/office/drawing/2014/main" val="536303903"/>
                    </a:ext>
                  </a:extLst>
                </a:gridCol>
                <a:gridCol w="2679702">
                  <a:extLst>
                    <a:ext uri="{9D8B030D-6E8A-4147-A177-3AD203B41FA5}">
                      <a16:colId xmlns="" xmlns:a16="http://schemas.microsoft.com/office/drawing/2014/main" val="3565042834"/>
                    </a:ext>
                  </a:extLst>
                </a:gridCol>
                <a:gridCol w="1647597">
                  <a:extLst>
                    <a:ext uri="{9D8B030D-6E8A-4147-A177-3AD203B41FA5}">
                      <a16:colId xmlns="" xmlns:a16="http://schemas.microsoft.com/office/drawing/2014/main" val="1593205444"/>
                    </a:ext>
                  </a:extLst>
                </a:gridCol>
                <a:gridCol w="1243414">
                  <a:extLst>
                    <a:ext uri="{9D8B030D-6E8A-4147-A177-3AD203B41FA5}">
                      <a16:colId xmlns="" xmlns:a16="http://schemas.microsoft.com/office/drawing/2014/main" val="3274469934"/>
                    </a:ext>
                  </a:extLst>
                </a:gridCol>
                <a:gridCol w="1712232">
                  <a:extLst>
                    <a:ext uri="{9D8B030D-6E8A-4147-A177-3AD203B41FA5}">
                      <a16:colId xmlns="" xmlns:a16="http://schemas.microsoft.com/office/drawing/2014/main" val="3440924152"/>
                    </a:ext>
                  </a:extLst>
                </a:gridCol>
              </a:tblGrid>
              <a:tr h="528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데이터베이스 시스템 수준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네트워크 환경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기록 방식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4496125"/>
                  </a:ext>
                </a:extLst>
              </a:tr>
              <a:tr h="528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1970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정보화 이전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수기 기록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2341579"/>
                  </a:ext>
                </a:extLst>
              </a:tr>
              <a:tr h="528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1980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초기 정보화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저장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 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8161878"/>
                  </a:ext>
                </a:extLst>
              </a:tr>
              <a:tr h="528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1990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데이터베이스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인터넷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수천 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170841"/>
                  </a:ext>
                </a:extLst>
              </a:tr>
              <a:tr h="528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데이터웨어하우스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수만 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9364416"/>
                  </a:ext>
                </a:extLst>
              </a:tr>
              <a:tr h="528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빅데이터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모바일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수억 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0488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977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1.4 </a:t>
            </a:r>
            <a:r>
              <a:rPr lang="ko-KR" altLang="en-US" b="1" dirty="0"/>
              <a:t>데이터베이스 시스템의 </a:t>
            </a:r>
            <a:r>
              <a:rPr lang="ko-KR" altLang="en-US" b="1" dirty="0" smtClean="0"/>
              <a:t>장단점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49056147"/>
              </p:ext>
            </p:extLst>
          </p:nvPr>
        </p:nvGraphicFramePr>
        <p:xfrm>
          <a:off x="848544" y="1124744"/>
          <a:ext cx="7163943" cy="4903470"/>
        </p:xfrm>
        <a:graphic>
          <a:graphicData uri="http://schemas.openxmlformats.org/drawingml/2006/table">
            <a:tbl>
              <a:tblPr/>
              <a:tblGrid>
                <a:gridCol w="2387981">
                  <a:extLst>
                    <a:ext uri="{9D8B030D-6E8A-4147-A177-3AD203B41FA5}">
                      <a16:colId xmlns="" xmlns:a16="http://schemas.microsoft.com/office/drawing/2014/main" val="3627292755"/>
                    </a:ext>
                  </a:extLst>
                </a:gridCol>
                <a:gridCol w="2146348">
                  <a:extLst>
                    <a:ext uri="{9D8B030D-6E8A-4147-A177-3AD203B41FA5}">
                      <a16:colId xmlns="" xmlns:a16="http://schemas.microsoft.com/office/drawing/2014/main" val="2209008556"/>
                    </a:ext>
                  </a:extLst>
                </a:gridCol>
                <a:gridCol w="2629614">
                  <a:extLst>
                    <a:ext uri="{9D8B030D-6E8A-4147-A177-3AD203B41FA5}">
                      <a16:colId xmlns="" xmlns:a16="http://schemas.microsoft.com/office/drawing/2014/main" val="3940008437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정보 시스템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데이터베이스 시스템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DB(DBMS)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669625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종속성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높음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낮음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제한된 종속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643970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중복성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높음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낮음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제어된 중복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296069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공용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6701718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일관성 유지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어려움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쉬움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89751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무결성 유지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어려움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쉬움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085264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보안성 유지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어려움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쉬움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736606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통합성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표준성 지원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낮음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높음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771386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안정성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가용성 지원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낮음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높음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백업과 회복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17577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개발비용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많음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46087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운영비용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많음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836593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관리부담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낮음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높음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800529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취약성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낮음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높음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935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70647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데이터베이스의 기본 </a:t>
            </a:r>
            <a:r>
              <a:rPr lang="ko-KR" altLang="en-US" b="1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2.1 </a:t>
            </a:r>
            <a:r>
              <a:rPr lang="ko-KR" altLang="en-US" dirty="0"/>
              <a:t>데이터베이스의 등장</a:t>
            </a:r>
          </a:p>
          <a:p>
            <a:pPr lvl="1"/>
            <a:r>
              <a:rPr lang="ko-KR" altLang="en-US" dirty="0" smtClean="0"/>
              <a:t>데이터베이스 </a:t>
            </a:r>
            <a:r>
              <a:rPr lang="ko-KR" altLang="en-US" dirty="0"/>
              <a:t>용어는 ‘</a:t>
            </a:r>
            <a:r>
              <a:rPr lang="en-US" altLang="ko-KR" dirty="0"/>
              <a:t>Data’</a:t>
            </a:r>
            <a:r>
              <a:rPr lang="ko-KR" altLang="en-US" dirty="0"/>
              <a:t>와 ‘</a:t>
            </a:r>
            <a:r>
              <a:rPr lang="en-US" altLang="ko-KR" dirty="0"/>
              <a:t>Base’</a:t>
            </a:r>
            <a:r>
              <a:rPr lang="ko-KR" altLang="en-US" dirty="0"/>
              <a:t>의 합성어로 </a:t>
            </a:r>
            <a:r>
              <a:rPr lang="en-US" altLang="ko-KR" dirty="0"/>
              <a:t>1960</a:t>
            </a:r>
            <a:r>
              <a:rPr lang="ko-KR" altLang="en-US" dirty="0"/>
              <a:t>년 초부터 공식적으로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ko-KR" altLang="en-US" dirty="0"/>
              <a:t>언론 매체를 통해 누구나 쉽게 접하는 일상적인 용어가 </a:t>
            </a:r>
            <a:r>
              <a:rPr lang="ko-KR" altLang="en-US" dirty="0" smtClean="0"/>
              <a:t>됨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넓은 </a:t>
            </a:r>
            <a:r>
              <a:rPr lang="ko-KR" altLang="en-US" dirty="0"/>
              <a:t>의미의 데이터베이스</a:t>
            </a:r>
          </a:p>
          <a:p>
            <a:pPr lvl="1"/>
            <a:r>
              <a:rPr lang="ko-KR" altLang="en-US" dirty="0" smtClean="0"/>
              <a:t>관련된 </a:t>
            </a:r>
            <a:r>
              <a:rPr lang="ko-KR" altLang="en-US" dirty="0"/>
              <a:t>콘텐츠</a:t>
            </a:r>
            <a:r>
              <a:rPr lang="en-US" altLang="ko-KR" dirty="0"/>
              <a:t>(content)</a:t>
            </a:r>
            <a:r>
              <a:rPr lang="ko-KR" altLang="en-US" dirty="0"/>
              <a:t>를 모아놓은 데이터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형식이나 구성에 제약 없이 자유롭게 활용하는 사용자 관점에서의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인터넷 웹 문서</a:t>
            </a:r>
            <a:r>
              <a:rPr lang="en-US" altLang="ko-KR" dirty="0"/>
              <a:t>, </a:t>
            </a:r>
            <a:r>
              <a:rPr lang="ko-KR" altLang="en-US" dirty="0"/>
              <a:t>전자책</a:t>
            </a:r>
            <a:r>
              <a:rPr lang="en-US" altLang="ko-KR" dirty="0"/>
              <a:t>(e-book)</a:t>
            </a:r>
            <a:r>
              <a:rPr lang="ko-KR" altLang="en-US" dirty="0"/>
              <a:t>을 제공하는 전자도서관</a:t>
            </a:r>
            <a:r>
              <a:rPr lang="en-US" altLang="ko-KR" dirty="0"/>
              <a:t>, VOD </a:t>
            </a:r>
            <a:r>
              <a:rPr lang="ko-KR" altLang="en-US" dirty="0"/>
              <a:t>서비스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좁은 </a:t>
            </a:r>
            <a:r>
              <a:rPr lang="ko-KR" altLang="en-US" dirty="0"/>
              <a:t>의미의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dirty="0"/>
              <a:t>데이터베이스를 보다 효율적이고 체계적으로 활용하기 </a:t>
            </a:r>
            <a:r>
              <a:rPr lang="ko-KR" altLang="en-US" smtClean="0"/>
              <a:t>위해 </a:t>
            </a:r>
            <a:r>
              <a:rPr lang="ko-KR" altLang="en-US" smtClean="0"/>
              <a:t>구성한 데이터 </a:t>
            </a:r>
            <a:r>
              <a:rPr lang="ko-KR" altLang="en-US" dirty="0"/>
              <a:t>형식이나 구성에 엄격한 제약을 갖는 시스템 관점에서의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인터넷 </a:t>
            </a:r>
            <a:r>
              <a:rPr lang="ko-KR" altLang="en-US" dirty="0" err="1" smtClean="0"/>
              <a:t>뱅킹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 smtClean="0"/>
              <a:t>극장예매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 smtClean="0"/>
              <a:t>쇼핑몰구매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편의점 재고 시스템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ko-KR" altLang="en-US" dirty="0"/>
              <a:t>데이터베이스를 배운다고 할 때의 대상은 넓은 의미의 데이터베이스가 아닌 바로 이 좁은 의미의 </a:t>
            </a:r>
            <a:r>
              <a:rPr lang="ko-KR" altLang="en-US" dirty="0" smtClean="0"/>
              <a:t>데이터베이스임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1287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 </a:t>
            </a:r>
            <a:r>
              <a:rPr lang="ko-KR" altLang="en-US" b="1" dirty="0"/>
              <a:t>데이터베이스의 </a:t>
            </a:r>
            <a:r>
              <a:rPr lang="ko-KR" altLang="en-US" b="1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공용 데이터의 저장소</a:t>
            </a:r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또는 응용 프로그램</a:t>
            </a:r>
            <a:r>
              <a:rPr lang="en-US" altLang="ko-KR" dirty="0"/>
              <a:t>)</a:t>
            </a:r>
            <a:r>
              <a:rPr lang="ko-KR" altLang="en-US" dirty="0"/>
              <a:t>들이 다양한 목적을 위해 공동으로 소유하고 유지하는 공용 데이터</a:t>
            </a:r>
            <a:r>
              <a:rPr lang="en-US" altLang="ko-KR" dirty="0"/>
              <a:t>(shared data)</a:t>
            </a:r>
            <a:r>
              <a:rPr lang="ko-KR" altLang="en-US" dirty="0"/>
              <a:t>들의 저장소를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가계부처럼 혼자 사용할 목적으로 자신 혼자만이 소유한 데이터 저장소는 진정한 의미의 데이터베이스라고 하기 </a:t>
            </a:r>
            <a:r>
              <a:rPr lang="ko-KR" altLang="en-US" dirty="0" smtClean="0"/>
              <a:t>어려움</a:t>
            </a:r>
            <a:endParaRPr lang="ko-KR" altLang="en-US" dirty="0"/>
          </a:p>
          <a:p>
            <a:r>
              <a:rPr lang="ko-KR" altLang="en-US" dirty="0"/>
              <a:t>통합 데이터의 저장소</a:t>
            </a:r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곳에서 필요한 데이터를 하나로 통합한 통합 데이터</a:t>
            </a:r>
            <a:r>
              <a:rPr lang="en-US" altLang="ko-KR" dirty="0"/>
              <a:t>(integrated data)</a:t>
            </a:r>
            <a:r>
              <a:rPr lang="ko-KR" altLang="en-US" dirty="0"/>
              <a:t>들의 저장소를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장소에 흩어져 있더라도 상호 연결되어 접근할 수 있는 논리적 통합을 </a:t>
            </a:r>
            <a:r>
              <a:rPr lang="ko-KR" altLang="en-US" dirty="0" smtClean="0"/>
              <a:t>뜻함</a:t>
            </a:r>
            <a:endParaRPr lang="en-US" altLang="ko-KR" dirty="0" smtClean="0"/>
          </a:p>
          <a:p>
            <a:r>
              <a:rPr lang="ko-KR" altLang="en-US" dirty="0"/>
              <a:t>운영 데이터의 저장소</a:t>
            </a:r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조직의 운영 목적을 위해 사용되는 운영 데이터</a:t>
            </a:r>
            <a:r>
              <a:rPr lang="en-US" altLang="ko-KR" dirty="0"/>
              <a:t>(operated data)</a:t>
            </a:r>
            <a:r>
              <a:rPr lang="ko-KR" altLang="en-US" dirty="0"/>
              <a:t>들의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조직 </a:t>
            </a:r>
            <a:r>
              <a:rPr lang="ko-KR" altLang="en-US" dirty="0"/>
              <a:t>운영을 위해 필수적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</a:t>
            </a:r>
            <a:r>
              <a:rPr lang="ko-KR" altLang="en-US" dirty="0"/>
              <a:t>필요한 데이터들의 </a:t>
            </a:r>
            <a:r>
              <a:rPr lang="ko-KR" altLang="en-US" smtClean="0"/>
              <a:t>모임이어야 </a:t>
            </a:r>
            <a:r>
              <a:rPr lang="ko-KR" altLang="en-US" smtClean="0"/>
              <a:t>함</a:t>
            </a:r>
            <a:endParaRPr lang="en-US" altLang="ko-KR" dirty="0" smtClean="0"/>
          </a:p>
          <a:p>
            <a:r>
              <a:rPr lang="ko-KR" altLang="en-US" dirty="0"/>
              <a:t>저장 데이터의 저장소</a:t>
            </a:r>
          </a:p>
          <a:p>
            <a:pPr lvl="1"/>
            <a:r>
              <a:rPr lang="ko-KR" altLang="en-US" dirty="0" smtClean="0"/>
              <a:t>컴퓨터를 </a:t>
            </a:r>
            <a:r>
              <a:rPr lang="ko-KR" altLang="en-US" dirty="0"/>
              <a:t>통해 직접 접근이 </a:t>
            </a:r>
            <a:r>
              <a:rPr lang="ko-KR" altLang="en-US" dirty="0" smtClean="0"/>
              <a:t>가능한</a:t>
            </a:r>
            <a:r>
              <a:rPr lang="en-US" altLang="ko-KR" dirty="0" smtClean="0"/>
              <a:t> </a:t>
            </a:r>
            <a:r>
              <a:rPr lang="en-US" altLang="ko-KR" dirty="0"/>
              <a:t>‘0’</a:t>
            </a:r>
            <a:r>
              <a:rPr lang="ko-KR" altLang="en-US" dirty="0"/>
              <a:t>과 ‘</a:t>
            </a:r>
            <a:r>
              <a:rPr lang="en-US" altLang="ko-KR" dirty="0"/>
              <a:t>1’</a:t>
            </a:r>
            <a:r>
              <a:rPr lang="ko-KR" altLang="en-US" dirty="0"/>
              <a:t>의 이진 문자열로 표현되는 디지털화된 저장 데이터</a:t>
            </a:r>
            <a:r>
              <a:rPr lang="en-US" altLang="ko-KR" dirty="0"/>
              <a:t>(stored data)</a:t>
            </a:r>
            <a:r>
              <a:rPr lang="ko-KR" altLang="en-US" dirty="0"/>
              <a:t>들의 저장소를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</a:t>
            </a:r>
            <a:r>
              <a:rPr lang="en-US" altLang="ko-KR" dirty="0"/>
              <a:t>, </a:t>
            </a:r>
            <a:r>
              <a:rPr lang="ko-KR" altLang="en-US" dirty="0"/>
              <a:t>테이프와 같은 컴퓨터가 접근할 수 있는 저장 매체에 기록되어야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759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 </a:t>
            </a:r>
            <a:r>
              <a:rPr lang="ko-KR" altLang="en-US" b="1" dirty="0"/>
              <a:t>데이터베이스의 </a:t>
            </a:r>
            <a:r>
              <a:rPr lang="ko-KR" altLang="en-US" b="1" dirty="0" smtClean="0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</a:t>
            </a:r>
            <a:r>
              <a:rPr lang="ko-KR" altLang="en-US" dirty="0"/>
              <a:t>접근</a:t>
            </a:r>
            <a:r>
              <a:rPr lang="en-US" altLang="ko-KR" dirty="0"/>
              <a:t>(</a:t>
            </a:r>
            <a:r>
              <a:rPr lang="en-US" altLang="ko-KR" dirty="0" err="1"/>
              <a:t>realtime</a:t>
            </a:r>
            <a:r>
              <a:rPr lang="en-US" altLang="ko-KR" dirty="0"/>
              <a:t> accessibility)</a:t>
            </a:r>
            <a:endParaRPr lang="ko-KR" altLang="en-US" dirty="0"/>
          </a:p>
          <a:p>
            <a:pPr lvl="1"/>
            <a:r>
              <a:rPr lang="ko-KR" altLang="en-US" dirty="0" smtClean="0"/>
              <a:t>데이터베이스 </a:t>
            </a:r>
            <a:r>
              <a:rPr lang="ko-KR" altLang="en-US" dirty="0"/>
              <a:t>접근 사용자수가 </a:t>
            </a:r>
            <a:r>
              <a:rPr lang="ko-KR" altLang="en-US" dirty="0" err="1" smtClean="0"/>
              <a:t>몇천</a:t>
            </a:r>
            <a:r>
              <a:rPr lang="en-US" altLang="ko-KR" dirty="0"/>
              <a:t>, </a:t>
            </a:r>
            <a:r>
              <a:rPr lang="ko-KR" altLang="en-US" dirty="0"/>
              <a:t>몇만 명이더라도 </a:t>
            </a:r>
            <a:r>
              <a:rPr lang="ko-KR" altLang="en-US" dirty="0" smtClean="0"/>
              <a:t>사용자의 </a:t>
            </a:r>
            <a:r>
              <a:rPr lang="ko-KR" altLang="en-US" dirty="0"/>
              <a:t>데이터 요구에 </a:t>
            </a:r>
            <a:r>
              <a:rPr lang="ko-KR" altLang="en-US" dirty="0" smtClean="0"/>
              <a:t>실시간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수 초 안에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응답해야 함 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영화 예매를 위해 잔여 좌석수를 검색하는데 수 분 이상이 소요되면 </a:t>
            </a:r>
            <a:r>
              <a:rPr lang="ko-KR" altLang="en-US" dirty="0" smtClean="0"/>
              <a:t>곤란함</a:t>
            </a:r>
            <a:endParaRPr lang="ko-KR" altLang="en-US" dirty="0"/>
          </a:p>
          <a:p>
            <a:r>
              <a:rPr lang="ko-KR" altLang="en-US" dirty="0"/>
              <a:t>끊임없는 변화</a:t>
            </a:r>
            <a:r>
              <a:rPr lang="en-US" altLang="ko-KR" dirty="0"/>
              <a:t>(continuous evolution)</a:t>
            </a:r>
            <a:endParaRPr lang="ko-KR" altLang="en-US" dirty="0"/>
          </a:p>
          <a:p>
            <a:pPr lvl="1"/>
            <a:r>
              <a:rPr lang="ko-KR" altLang="en-US" dirty="0" smtClean="0"/>
              <a:t>현실 </a:t>
            </a:r>
            <a:r>
              <a:rPr lang="ko-KR" altLang="en-US" dirty="0"/>
              <a:t>세계가 시시각각 변화함에 따라 </a:t>
            </a:r>
            <a:r>
              <a:rPr lang="ko-KR" altLang="en-US" dirty="0" smtClean="0"/>
              <a:t>마치 </a:t>
            </a:r>
            <a:r>
              <a:rPr lang="ko-KR" altLang="en-US" dirty="0"/>
              <a:t>살아서 활동하는 생명체처럼 역동적으로 변화함으로써 현실 세계를 정확히 반영해야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팔고자 하는 </a:t>
            </a:r>
            <a:r>
              <a:rPr lang="ko-KR" altLang="en-US" dirty="0"/>
              <a:t>주식 시세가 현재 시세가 아닌 몇 분 전의 과거 시세라면 </a:t>
            </a:r>
            <a:r>
              <a:rPr lang="ko-KR" altLang="en-US" dirty="0" smtClean="0"/>
              <a:t>곤란함</a:t>
            </a:r>
            <a:endParaRPr lang="ko-KR" altLang="en-US" dirty="0"/>
          </a:p>
          <a:p>
            <a:r>
              <a:rPr lang="ko-KR" altLang="en-US" dirty="0"/>
              <a:t>동시 공용</a:t>
            </a:r>
            <a:r>
              <a:rPr lang="en-US" altLang="ko-KR" dirty="0"/>
              <a:t>(concurrent sharing)</a:t>
            </a:r>
            <a:endParaRPr lang="ko-KR" altLang="en-US" dirty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사용자가 동시에 공용할 수 </a:t>
            </a:r>
            <a:r>
              <a:rPr lang="ko-KR" altLang="en-US" dirty="0" smtClean="0"/>
              <a:t>있어 누구나 </a:t>
            </a:r>
            <a:r>
              <a:rPr lang="ko-KR" altLang="en-US" dirty="0"/>
              <a:t>필요할 때 자기가 원하는 데이터를 활용할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 </a:t>
            </a:r>
            <a:r>
              <a:rPr lang="ko-KR" altLang="en-US" dirty="0"/>
              <a:t>수가 많다고 해서 저장소에 접근이 제한되고 순번을 받고 대기하는 일은 없어야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/>
              <a:t>내용 기반 참조</a:t>
            </a:r>
            <a:r>
              <a:rPr lang="en-US" altLang="ko-KR" dirty="0"/>
              <a:t>(content based referencing)</a:t>
            </a:r>
            <a:endParaRPr lang="ko-KR" altLang="en-US" dirty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참조를 위해 데이터의 저장 위치는 알 필요가 없고 오직 찾고자 하는 데이터의 내용 즉</a:t>
            </a:r>
            <a:r>
              <a:rPr lang="en-US" altLang="ko-KR" dirty="0"/>
              <a:t>, </a:t>
            </a:r>
            <a:r>
              <a:rPr lang="ko-KR" altLang="en-US" dirty="0"/>
              <a:t>값을 이용하여 데이터 접근이 가능해야 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검색할 </a:t>
            </a:r>
            <a:r>
              <a:rPr lang="ko-KR" altLang="en-US" dirty="0"/>
              <a:t>학생 이름만 키워드로 입력하면 ‘홍길동’ 학생의 모든 신상 데이터를 확인할 수 </a:t>
            </a:r>
            <a:r>
              <a:rPr lang="ko-KR" altLang="en-US" dirty="0" smtClean="0"/>
              <a:t>있어야 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4885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데이터베이스의 정의와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사용자나 응용 프로그램들이 함께 사용할 목적으로 체계적으로 통합하여 저장한 운영에 꼭 필요한 필수 데이터들의 저장소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4688" y="21797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2276872"/>
            <a:ext cx="6556251" cy="420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36237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  <a:endParaRPr lang="ko-KR" altLang="en-US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일상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속의 데이터베이스를 살펴본다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시스템의 유형과 발전 과정을 이해한다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데이터베이스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시스템의 장단점을 살펴본다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데이터베이스의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정의와 특성을 알아본다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7316" y="2093502"/>
            <a:ext cx="3094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데이터베이스와 정보 시스템 </a:t>
            </a:r>
          </a:p>
          <a:p>
            <a:pPr algn="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데이터베이스의 개념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1. </a:t>
            </a:r>
            <a:r>
              <a:rPr lang="ko-KR" altLang="en-US" b="1" dirty="0"/>
              <a:t>데이터베이스와 정보 </a:t>
            </a:r>
            <a:r>
              <a:rPr lang="ko-KR" altLang="en-US" b="1" dirty="0" smtClean="0"/>
              <a:t>시스템</a:t>
            </a:r>
            <a:r>
              <a:rPr lang="ko-KR" altLang="ko-KR" b="1" dirty="0" smtClean="0"/>
              <a:t> 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일상 속의 데이터베이스</a:t>
            </a:r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/>
              <a:t>가공 처리함으로써 정보를 생성할 목적으로 현재 다양한 정보 시스템이 활용되고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</a:t>
            </a:r>
            <a:r>
              <a:rPr lang="ko-KR" altLang="en-US" dirty="0"/>
              <a:t>시스템 안에는 가공 이전의 데이터나 가공 이후 생성된 </a:t>
            </a:r>
            <a:r>
              <a:rPr lang="ko-KR" altLang="en-US" dirty="0" smtClean="0"/>
              <a:t>정보 저장소가 </a:t>
            </a:r>
            <a:r>
              <a:rPr lang="ko-KR" altLang="en-US" dirty="0"/>
              <a:t>반드시 </a:t>
            </a:r>
            <a:r>
              <a:rPr lang="ko-KR" altLang="en-US" dirty="0" smtClean="0"/>
              <a:t>필요함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 </a:t>
            </a:r>
            <a:r>
              <a:rPr lang="ko-KR" altLang="en-US" dirty="0"/>
              <a:t>생활에서 데이터베이스는 뗄 수 없는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. </a:t>
            </a:r>
            <a:r>
              <a:rPr lang="ko-KR" altLang="en-US" dirty="0"/>
              <a:t>일상생활의 거의 모든 곳에 </a:t>
            </a:r>
            <a:r>
              <a:rPr lang="ko-KR" altLang="en-US" dirty="0" smtClean="0"/>
              <a:t>존재함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7481" y="3129548"/>
            <a:ext cx="7503046" cy="35398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데이터와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데이터베이스를 </a:t>
            </a:r>
            <a:r>
              <a:rPr lang="ko-KR" altLang="en-US" dirty="0"/>
              <a:t>명확히 이해하기 위해 그 차이를 </a:t>
            </a:r>
            <a:r>
              <a:rPr lang="ko-KR" altLang="en-US" dirty="0" smtClean="0"/>
              <a:t>구별</a:t>
            </a:r>
            <a:endParaRPr lang="en-US" altLang="ko-KR" dirty="0" smtClean="0"/>
          </a:p>
          <a:p>
            <a:pPr lvl="1"/>
            <a:r>
              <a:rPr lang="ko-KR" altLang="en-US" dirty="0"/>
              <a:t>보통 일상생활에서는 데이터와 정보를 구별하지 않고 사용</a:t>
            </a:r>
            <a:endParaRPr lang="en-US" altLang="ko-KR" dirty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/>
              <a:t>(data </a:t>
            </a:r>
            <a:r>
              <a:rPr lang="ko-KR" altLang="en-US" dirty="0"/>
              <a:t>또는 자료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현실 </a:t>
            </a:r>
            <a:r>
              <a:rPr lang="ko-KR" altLang="en-US" dirty="0"/>
              <a:t>세계에서 관찰 또는 수집의 결과로 나타난 객관적 사실</a:t>
            </a:r>
            <a:r>
              <a:rPr lang="en-US" altLang="ko-KR" dirty="0"/>
              <a:t>(fact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획득된 </a:t>
            </a:r>
            <a:r>
              <a:rPr lang="ko-KR" altLang="en-US" dirty="0"/>
              <a:t>그대로의 정량적 혹은 정성적 실제 값</a:t>
            </a:r>
            <a:r>
              <a:rPr lang="en-US" altLang="ko-KR" dirty="0"/>
              <a:t>(value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pPr lvl="1"/>
            <a:r>
              <a:rPr lang="ko-KR" altLang="en-US" dirty="0" smtClean="0"/>
              <a:t>정보</a:t>
            </a:r>
            <a:r>
              <a:rPr lang="en-US" altLang="ko-KR" dirty="0"/>
              <a:t>(information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 </a:t>
            </a:r>
            <a:r>
              <a:rPr lang="ko-KR" altLang="en-US" dirty="0"/>
              <a:t>획득된 데이터에 의미를 부여하거나 가공 처리를 통해 의사 결정</a:t>
            </a:r>
            <a:r>
              <a:rPr lang="en-US" altLang="ko-KR" dirty="0"/>
              <a:t>(decision making)</a:t>
            </a:r>
            <a:r>
              <a:rPr lang="ko-KR" altLang="en-US" dirty="0"/>
              <a:t>에 활용하도록 체계적으로 조직한 </a:t>
            </a:r>
            <a:r>
              <a:rPr lang="ko-KR" altLang="en-US" dirty="0" smtClean="0"/>
              <a:t>결과물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5529" y="333184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1013864" descr="EMB00000cd8329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3984049"/>
            <a:ext cx="4939547" cy="244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데이터와 정보의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가공 </a:t>
            </a:r>
            <a:r>
              <a:rPr lang="ko-KR" altLang="en-US" dirty="0"/>
              <a:t>처리된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가공 처리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간단한 데이터의 조건 검색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사칙연산부터 복잡한 업무 처리나 통계 처리 등 다양한 행위를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데이터는 </a:t>
            </a:r>
            <a:r>
              <a:rPr lang="ko-KR" altLang="en-US" dirty="0"/>
              <a:t>현실 세계로부터 상대적으로 쉽게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정보는 </a:t>
            </a:r>
            <a:r>
              <a:rPr lang="ko-KR" altLang="en-US" dirty="0"/>
              <a:t>정보 시스템을 이용하여 특별한 노력의 과정을 통해서 </a:t>
            </a:r>
            <a:r>
              <a:rPr lang="ko-KR" altLang="en-US" dirty="0" smtClean="0"/>
              <a:t>획득됨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4688" y="282778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1018400" descr="EMB00000cd8329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26" y="3056384"/>
            <a:ext cx="5282862" cy="3384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5150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정보의 연쇄적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정보는 정보 시스템을 통해 </a:t>
            </a:r>
            <a:r>
              <a:rPr lang="ko-KR" altLang="en-US" dirty="0" smtClean="0"/>
              <a:t>다른 </a:t>
            </a:r>
            <a:r>
              <a:rPr lang="ko-KR" altLang="en-US" dirty="0"/>
              <a:t>사용자의 입력 데이터로 활용되기도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결국 </a:t>
            </a:r>
            <a:r>
              <a:rPr lang="ko-KR" altLang="en-US" dirty="0"/>
              <a:t>어느 정보 시스템이냐 또는 어느 사용자이냐 등 상황과 관점에 따라 데이터 혹은 정보로 간주된다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보통 정보 시스템의 결과물이 특정 사용자의 의사 결정에 활용될 수 있다면 정보로 </a:t>
            </a:r>
            <a:r>
              <a:rPr lang="ko-KR" altLang="en-US" dirty="0" smtClean="0"/>
              <a:t>간주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75987631"/>
              </p:ext>
            </p:extLst>
          </p:nvPr>
        </p:nvGraphicFramePr>
        <p:xfrm>
          <a:off x="6177136" y="4077072"/>
          <a:ext cx="2784235" cy="792942"/>
        </p:xfrm>
        <a:graphic>
          <a:graphicData uri="http://schemas.openxmlformats.org/drawingml/2006/table">
            <a:tbl>
              <a:tblPr/>
              <a:tblGrid>
                <a:gridCol w="2784235">
                  <a:extLst>
                    <a:ext uri="{9D8B030D-6E8A-4147-A177-3AD203B41FA5}">
                      <a16:colId xmlns="" xmlns:a16="http://schemas.microsoft.com/office/drawing/2014/main" val="54646599"/>
                    </a:ext>
                  </a:extLst>
                </a:gridCol>
              </a:tblGrid>
              <a:tr h="7929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 = P(D)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 = P(P(P(D)))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6522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2564904"/>
            <a:ext cx="4935488" cy="388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62749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 </a:t>
            </a:r>
            <a:r>
              <a:rPr lang="ko-KR" altLang="en-US" b="1" dirty="0"/>
              <a:t>정보 시스템의 </a:t>
            </a:r>
            <a:r>
              <a:rPr lang="ko-KR" altLang="en-US" b="1" dirty="0" smtClean="0"/>
              <a:t>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/>
              <a:t>시스템</a:t>
            </a:r>
            <a:r>
              <a:rPr lang="en-US" altLang="ko-KR" dirty="0"/>
              <a:t>(information system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조직의 활동과 운영에 필요한 데이터를 수집</a:t>
            </a:r>
            <a:r>
              <a:rPr lang="en-US" altLang="ko-KR" dirty="0"/>
              <a:t>, </a:t>
            </a:r>
            <a:r>
              <a:rPr lang="ko-KR" altLang="en-US" dirty="0"/>
              <a:t>저장해 두었다가 다양한 방식으로 처리 및 가공함으로써 의사 결정에 필요한 정보를 생성하는 소프트웨어 </a:t>
            </a:r>
            <a:r>
              <a:rPr lang="ko-KR" altLang="en-US" dirty="0" smtClean="0"/>
              <a:t>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수집된 </a:t>
            </a:r>
            <a:r>
              <a:rPr lang="ko-KR" altLang="en-US" dirty="0"/>
              <a:t>데이터를 저장했다가 필요할 때 제공하는 역할은 정보 시스템의 핵심 요소인 데이터베이스가 </a:t>
            </a:r>
            <a:r>
              <a:rPr lang="ko-KR" altLang="en-US" dirty="0" smtClean="0"/>
              <a:t>담당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정보 </a:t>
            </a:r>
            <a:r>
              <a:rPr lang="ko-KR" altLang="en-US" dirty="0"/>
              <a:t>시스템의 구조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7" name="_x310595192" descr="EMB00000cd832a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3549699"/>
            <a:ext cx="7041846" cy="2687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8852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시스템의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또는 정보</a:t>
            </a:r>
            <a:r>
              <a:rPr lang="en-US" altLang="ko-KR" dirty="0"/>
              <a:t>)</a:t>
            </a:r>
            <a:r>
              <a:rPr lang="ko-KR" altLang="en-US" dirty="0"/>
              <a:t>는 사람</a:t>
            </a:r>
            <a:r>
              <a:rPr lang="en-US" altLang="ko-KR" dirty="0"/>
              <a:t>, </a:t>
            </a:r>
            <a:r>
              <a:rPr lang="ko-KR" altLang="en-US" dirty="0"/>
              <a:t>자본</a:t>
            </a:r>
            <a:r>
              <a:rPr lang="en-US" altLang="ko-KR" dirty="0"/>
              <a:t>, </a:t>
            </a:r>
            <a:r>
              <a:rPr lang="ko-KR" altLang="en-US" dirty="0"/>
              <a:t>기술과 함께 기업의 </a:t>
            </a:r>
            <a:r>
              <a:rPr lang="en-US" altLang="ko-KR" dirty="0"/>
              <a:t>4</a:t>
            </a:r>
            <a:r>
              <a:rPr lang="ko-KR" altLang="en-US" dirty="0"/>
              <a:t>대 요소로 고려될 만큼 중요성이 커지고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책이나 언론 매체</a:t>
            </a:r>
            <a:r>
              <a:rPr lang="en-US" altLang="ko-KR" dirty="0"/>
              <a:t>, </a:t>
            </a:r>
            <a:r>
              <a:rPr lang="ko-KR" altLang="en-US" dirty="0"/>
              <a:t>사람 등의 전통적 방식으로는 불가능했던 대량의 정보 소비는 다양한 정보 시스템을 통해서만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오늘날 </a:t>
            </a:r>
            <a:r>
              <a:rPr lang="ko-KR" altLang="en-US" dirty="0"/>
              <a:t>컴퓨터와 정보 시스템 그리고 그 안의 데이터베이스가 더욱 중요해진 </a:t>
            </a:r>
            <a:r>
              <a:rPr lang="ko-KR" altLang="en-US" dirty="0" smtClean="0"/>
              <a:t>이유임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47609"/>
              </p:ext>
            </p:extLst>
          </p:nvPr>
        </p:nvGraphicFramePr>
        <p:xfrm>
          <a:off x="776536" y="2924944"/>
          <a:ext cx="8635752" cy="3100324"/>
        </p:xfrm>
        <a:graphic>
          <a:graphicData uri="http://schemas.openxmlformats.org/drawingml/2006/table">
            <a:tbl>
              <a:tblPr/>
              <a:tblGrid>
                <a:gridCol w="530602">
                  <a:extLst>
                    <a:ext uri="{9D8B030D-6E8A-4147-A177-3AD203B41FA5}">
                      <a16:colId xmlns="" xmlns:a16="http://schemas.microsoft.com/office/drawing/2014/main" val="1299251246"/>
                    </a:ext>
                  </a:extLst>
                </a:gridCol>
                <a:gridCol w="4293934">
                  <a:extLst>
                    <a:ext uri="{9D8B030D-6E8A-4147-A177-3AD203B41FA5}">
                      <a16:colId xmlns="" xmlns:a16="http://schemas.microsoft.com/office/drawing/2014/main" val="2253807476"/>
                    </a:ext>
                  </a:extLst>
                </a:gridCol>
                <a:gridCol w="3811216">
                  <a:extLst>
                    <a:ext uri="{9D8B030D-6E8A-4147-A177-3AD203B41FA5}">
                      <a16:colId xmlns="" xmlns:a16="http://schemas.microsoft.com/office/drawing/2014/main" val="4170741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시스템 종류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8884569"/>
                  </a:ext>
                </a:extLst>
              </a:tr>
              <a:tr h="29895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업무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생산정보시스템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기계 제어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컴퓨터기반 설계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생산 계획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설비 배치 업무 활용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9207924"/>
                  </a:ext>
                </a:extLst>
              </a:tr>
              <a:tr h="29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마케팅정보시스템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 처리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시장 분석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가격 분석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 예측 업무 활용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9893998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인사정보시스템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훈련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경력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보상 업무 활용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1219278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재무회계정보시스템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재무 흐름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예산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수익 계획 업무 활용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4158785"/>
                  </a:ext>
                </a:extLst>
              </a:tr>
              <a:tr h="298958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거래처리시스템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TPS; Transaction Processing System)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수입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지출 일상 비즈니스거래 내역 처리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2918422"/>
                  </a:ext>
                </a:extLst>
              </a:tr>
              <a:tr h="29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경영정보시스템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MIS; Management Information System)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조직 경영 상태 확인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5354303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전문가시스템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ES; Expert System)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특정 직무관련 전문지식 제공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2610845"/>
                  </a:ext>
                </a:extLst>
              </a:tr>
              <a:tr h="29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의사결정지원시스템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DSS; Decision Support System)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경영자 의사 결정 지원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9855957"/>
                  </a:ext>
                </a:extLst>
              </a:tr>
              <a:tr h="29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전사적자원관리시스템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ERP; Enterprise Resource Planning)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기업 전반의 운영 및 관리 정보를 통합 지원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81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17844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정보 시스템의 발전 </a:t>
            </a:r>
            <a:r>
              <a:rPr lang="ko-KR" altLang="en-US" b="1" dirty="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912" y="996784"/>
            <a:ext cx="9433048" cy="5688632"/>
          </a:xfrm>
        </p:spPr>
        <p:txBody>
          <a:bodyPr/>
          <a:lstStyle/>
          <a:p>
            <a:r>
              <a:rPr lang="ko-KR" altLang="en-US" dirty="0"/>
              <a:t>전통적 파일 정보 시스템의 처리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ko-KR" altLang="en-US" dirty="0"/>
              <a:t>데이터 종속성의 증가</a:t>
            </a:r>
          </a:p>
          <a:p>
            <a:pPr lvl="1"/>
            <a:r>
              <a:rPr lang="ko-KR" altLang="en-US" dirty="0"/>
              <a:t>파일 안의 저장 방식이나 접근 방법을 변경할 경우</a:t>
            </a:r>
            <a:r>
              <a:rPr lang="en-US" altLang="ko-KR" dirty="0"/>
              <a:t>, </a:t>
            </a:r>
            <a:r>
              <a:rPr lang="ko-KR" altLang="en-US" dirty="0"/>
              <a:t>연관된 모든 응용 프로그램도 함께 </a:t>
            </a:r>
            <a:r>
              <a:rPr lang="ko-KR" altLang="en-US" dirty="0" smtClean="0"/>
              <a:t>수정되어야 하는 </a:t>
            </a:r>
            <a:r>
              <a:rPr lang="ko-KR" altLang="en-US" dirty="0"/>
              <a:t>데이터 종속성</a:t>
            </a:r>
            <a:r>
              <a:rPr lang="en-US" altLang="ko-KR" dirty="0"/>
              <a:t>(data dependency) </a:t>
            </a:r>
            <a:r>
              <a:rPr lang="ko-KR" altLang="en-US" dirty="0" smtClean="0"/>
              <a:t>문제 </a:t>
            </a:r>
            <a:r>
              <a:rPr lang="ko-KR" altLang="en-US" dirty="0"/>
              <a:t>발생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9568" y="160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82189872" descr="EMB00000cd832a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39" y="1844824"/>
            <a:ext cx="5027265" cy="2448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6725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1232</Words>
  <Application>Microsoft Office PowerPoint</Application>
  <PresentationFormat>A4 용지(210x297mm)</PresentationFormat>
  <Paragraphs>235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TrendMicroTemplate_ext</vt:lpstr>
      <vt:lpstr>슬라이드 1</vt:lpstr>
      <vt:lpstr>슬라이드 2</vt:lpstr>
      <vt:lpstr>1. 데이터베이스와 정보 시스템 </vt:lpstr>
      <vt:lpstr>1.2 데이터와 정보</vt:lpstr>
      <vt:lpstr>데이터와 정보의 관계</vt:lpstr>
      <vt:lpstr>데이터, 정보의 연쇄적 흐름</vt:lpstr>
      <vt:lpstr>1.3 정보 시스템의 발전</vt:lpstr>
      <vt:lpstr>정보 시스템의 종류</vt:lpstr>
      <vt:lpstr>정보 시스템의 발전 과정</vt:lpstr>
      <vt:lpstr>정보 시스템의 발전 과정</vt:lpstr>
      <vt:lpstr>정보 시스템의 발전 과정</vt:lpstr>
      <vt:lpstr>정보 시스템의 발전 과정</vt:lpstr>
      <vt:lpstr>데이터베이스 시스템의 발전 과정</vt:lpstr>
      <vt:lpstr>1.4 데이터베이스 시스템의 장단점</vt:lpstr>
      <vt:lpstr>2. 데이터베이스의 기본 개념</vt:lpstr>
      <vt:lpstr>2.2 데이터베이스의 정의</vt:lpstr>
      <vt:lpstr>2.3 데이터베이스의 특성</vt:lpstr>
      <vt:lpstr>데이터베이스의 정의와 특성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박성진</cp:lastModifiedBy>
  <cp:revision>307</cp:revision>
  <dcterms:created xsi:type="dcterms:W3CDTF">2003-11-10T10:03:08Z</dcterms:created>
  <dcterms:modified xsi:type="dcterms:W3CDTF">2019-09-03T13:30:22Z</dcterms:modified>
</cp:coreProperties>
</file>