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38" r:id="rId2"/>
    <p:sldId id="373" r:id="rId3"/>
    <p:sldId id="372" r:id="rId4"/>
    <p:sldId id="392" r:id="rId5"/>
    <p:sldId id="389" r:id="rId6"/>
    <p:sldId id="390" r:id="rId7"/>
    <p:sldId id="391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2" r:id="rId17"/>
    <p:sldId id="401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73" d="100"/>
          <a:sy n="73" d="100"/>
        </p:scale>
        <p:origin x="-96" y="-6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데이터베이스 시스템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02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1.4 </a:t>
            </a:r>
            <a:r>
              <a:rPr lang="ko-KR" altLang="en-US" b="1"/>
              <a:t>데이터베이스 관리 </a:t>
            </a:r>
            <a:r>
              <a:rPr lang="ko-KR" altLang="en-US" b="1" smtClean="0"/>
              <a:t>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관리 시스템</a:t>
            </a:r>
            <a:r>
              <a:rPr lang="en-US" altLang="ko-KR"/>
              <a:t>(DBMS: Database Management System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데이터베이스를 </a:t>
            </a:r>
            <a:r>
              <a:rPr lang="ko-KR" altLang="en-US"/>
              <a:t>효율적으로 관리하고 데이터베이스에 대한 데이터 요청을 처리하는 소프트웨어 시스템</a:t>
            </a:r>
          </a:p>
          <a:p>
            <a:r>
              <a:rPr lang="en-US" altLang="ko-KR"/>
              <a:t>DBMS</a:t>
            </a:r>
            <a:r>
              <a:rPr lang="ko-KR" altLang="en-US"/>
              <a:t>의 구성 요소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2639" y="2179712"/>
            <a:ext cx="12466329" cy="55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37053168" descr="EMB000013f440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1031" y="2348880"/>
            <a:ext cx="5369652" cy="4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5566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DBMS</a:t>
            </a:r>
            <a:r>
              <a:rPr lang="ko-KR" altLang="en-US" b="1"/>
              <a:t>의 필수 </a:t>
            </a:r>
            <a:r>
              <a:rPr lang="ko-KR" altLang="en-US" b="1" smtClean="0"/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1) </a:t>
            </a:r>
            <a:r>
              <a:rPr lang="ko-KR" altLang="en-US"/>
              <a:t>정의 기능</a:t>
            </a:r>
          </a:p>
          <a:p>
            <a:pPr lvl="1"/>
            <a:r>
              <a:rPr lang="en-US" altLang="ko-KR"/>
              <a:t>DBMS</a:t>
            </a:r>
            <a:r>
              <a:rPr lang="ko-KR" altLang="en-US"/>
              <a:t>는 필요한 모든 데이터를 저장하는 통합 데이터베이스 구조를 생성하거나 이미 생성된 구조를 삭제 또는 변경할 수 있도록 </a:t>
            </a:r>
            <a:r>
              <a:rPr lang="ko-KR" altLang="en-US" smtClean="0"/>
              <a:t>함</a:t>
            </a:r>
            <a:endParaRPr lang="ko-KR" altLang="en-US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2</a:t>
            </a:r>
            <a:r>
              <a:rPr lang="en-US" altLang="ko-KR"/>
              <a:t>) </a:t>
            </a:r>
            <a:r>
              <a:rPr lang="ko-KR" altLang="en-US"/>
              <a:t>조작 기능</a:t>
            </a:r>
          </a:p>
          <a:p>
            <a:pPr lvl="1"/>
            <a:r>
              <a:rPr lang="en-US" altLang="ko-KR"/>
              <a:t>DBMS</a:t>
            </a:r>
            <a:r>
              <a:rPr lang="ko-KR" altLang="en-US"/>
              <a:t>는 데이터베이스 안에 저장된 데이터에 접근하여 원하는 데이터 조작을 할 수 있도록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en-US" smtClean="0"/>
              <a:t>사용자의 </a:t>
            </a:r>
            <a:r>
              <a:rPr lang="ko-KR" altLang="en-US"/>
              <a:t>다양한 입력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및 검색 요청을 효율적으로 </a:t>
            </a:r>
            <a:r>
              <a:rPr lang="ko-KR" altLang="en-US" smtClean="0"/>
              <a:t>처리</a:t>
            </a:r>
            <a:endParaRPr lang="ko-KR" altLang="en-US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3</a:t>
            </a:r>
            <a:r>
              <a:rPr lang="en-US" altLang="ko-KR"/>
              <a:t>) </a:t>
            </a:r>
            <a:r>
              <a:rPr lang="ko-KR" altLang="en-US"/>
              <a:t>제어 기능</a:t>
            </a:r>
          </a:p>
          <a:p>
            <a:pPr lvl="1"/>
            <a:r>
              <a:rPr lang="en-US" altLang="ko-KR"/>
              <a:t>DBMS</a:t>
            </a:r>
            <a:r>
              <a:rPr lang="ko-KR" altLang="en-US"/>
              <a:t>는 여러 사용자가 동시에 다양한 목적으로 접근하더라도 항상 데이터를 정확하고 안전하게 유지하도록 </a:t>
            </a:r>
            <a:r>
              <a:rPr lang="ko-KR" altLang="en-US" smtClean="0"/>
              <a:t>통제함</a:t>
            </a:r>
            <a:endParaRPr lang="en-US" altLang="ko-KR" smtClean="0"/>
          </a:p>
          <a:p>
            <a:pPr lvl="1"/>
            <a:r>
              <a:rPr lang="ko-KR" altLang="en-US" err="1" smtClean="0"/>
              <a:t>사용자별</a:t>
            </a:r>
            <a:r>
              <a:rPr lang="ko-KR" altLang="en-US" smtClean="0"/>
              <a:t> </a:t>
            </a:r>
            <a:r>
              <a:rPr lang="ko-KR" altLang="en-US"/>
              <a:t>보안과 권한을 설정하고 데이터 조작 과정 중에 높은 동시성과 무결성을 유지하면서도 백업을 통해 장애 발생 시 필요한 회복 조치가 가능하도록 </a:t>
            </a:r>
            <a:r>
              <a:rPr lang="ko-KR" altLang="en-US" smtClean="0"/>
              <a:t>제어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0903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유형별 활용 </a:t>
            </a:r>
            <a:r>
              <a:rPr lang="en-US" altLang="ko-KR"/>
              <a:t>SQL </a:t>
            </a:r>
            <a:r>
              <a:rPr lang="ko-KR" altLang="en-US"/>
              <a:t>및 </a:t>
            </a:r>
            <a:r>
              <a:rPr lang="en-US" altLang="ko-KR"/>
              <a:t>DBMS </a:t>
            </a:r>
            <a:r>
              <a:rPr lang="ko-KR" altLang="en-US" smtClean="0"/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 유형에 따라서 사용하는 </a:t>
            </a:r>
            <a:r>
              <a:rPr lang="en-US" altLang="ko-KR"/>
              <a:t>SQL </a:t>
            </a:r>
            <a:r>
              <a:rPr lang="ko-KR" altLang="en-US"/>
              <a:t>명령어와 이를 해석하고 처리하는 </a:t>
            </a:r>
            <a:r>
              <a:rPr lang="en-US" altLang="ko-KR"/>
              <a:t>DBMS</a:t>
            </a:r>
            <a:r>
              <a:rPr lang="ko-KR" altLang="en-US"/>
              <a:t>의 필수 기능이 밀접하게 관련됨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4651789"/>
              </p:ext>
            </p:extLst>
          </p:nvPr>
        </p:nvGraphicFramePr>
        <p:xfrm>
          <a:off x="1208584" y="2276872"/>
          <a:ext cx="7416825" cy="2232249"/>
        </p:xfrm>
        <a:graphic>
          <a:graphicData uri="http://schemas.openxmlformats.org/drawingml/2006/table">
            <a:tbl>
              <a:tblPr/>
              <a:tblGrid>
                <a:gridCol w="1185351">
                  <a:extLst>
                    <a:ext uri="{9D8B030D-6E8A-4147-A177-3AD203B41FA5}">
                      <a16:colId xmlns:a16="http://schemas.microsoft.com/office/drawing/2014/main" xmlns="" val="244315158"/>
                    </a:ext>
                  </a:extLst>
                </a:gridCol>
                <a:gridCol w="2077158">
                  <a:extLst>
                    <a:ext uri="{9D8B030D-6E8A-4147-A177-3AD203B41FA5}">
                      <a16:colId xmlns:a16="http://schemas.microsoft.com/office/drawing/2014/main" xmlns="" val="3338809497"/>
                    </a:ext>
                  </a:extLst>
                </a:gridCol>
                <a:gridCol w="2077158">
                  <a:extLst>
                    <a:ext uri="{9D8B030D-6E8A-4147-A177-3AD203B41FA5}">
                      <a16:colId xmlns:a16="http://schemas.microsoft.com/office/drawing/2014/main" xmlns="" val="3541736760"/>
                    </a:ext>
                  </a:extLst>
                </a:gridCol>
                <a:gridCol w="2077158">
                  <a:extLst>
                    <a:ext uri="{9D8B030D-6E8A-4147-A177-3AD203B41FA5}">
                      <a16:colId xmlns:a16="http://schemas.microsoft.com/office/drawing/2014/main" xmlns="" val="1773095048"/>
                    </a:ext>
                  </a:extLst>
                </a:gridCol>
              </a:tblGrid>
              <a:tr h="44535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유형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DBMS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750447"/>
                  </a:ext>
                </a:extLst>
              </a:tr>
              <a:tr h="4453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일반 사용자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조작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164066"/>
                  </a:ext>
                </a:extLst>
              </a:tr>
              <a:tr h="45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DML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조작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6797933"/>
                  </a:ext>
                </a:extLst>
              </a:tr>
              <a:tr h="44535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응용 프로그래머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DDL, DML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조작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8070162"/>
                  </a:ext>
                </a:extLst>
              </a:tr>
              <a:tr h="44535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 관리자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DDL, DML, DCL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조작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746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64042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1.5 </a:t>
            </a:r>
            <a:r>
              <a:rPr lang="ko-KR" altLang="en-US" b="1"/>
              <a:t>데이터베이스 </a:t>
            </a:r>
            <a:r>
              <a:rPr lang="ko-KR" altLang="en-US" b="1" smtClean="0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</a:t>
            </a:r>
            <a:r>
              <a:rPr lang="ko-KR" altLang="en-US" smtClean="0"/>
              <a:t>서버</a:t>
            </a:r>
            <a:endParaRPr lang="en-US" altLang="ko-KR" smtClean="0"/>
          </a:p>
          <a:p>
            <a:pPr lvl="1"/>
            <a:r>
              <a:rPr lang="ko-KR" altLang="en-US" smtClean="0"/>
              <a:t>데이터베이스가 </a:t>
            </a:r>
            <a:r>
              <a:rPr lang="ko-KR" altLang="en-US"/>
              <a:t>구동되는 서버</a:t>
            </a:r>
            <a:r>
              <a:rPr lang="en-US" altLang="ko-KR"/>
              <a:t>(server)</a:t>
            </a:r>
            <a:r>
              <a:rPr lang="ko-KR" altLang="en-US"/>
              <a:t>의 역할을 하는 </a:t>
            </a:r>
            <a:r>
              <a:rPr lang="ko-KR" altLang="en-US" smtClean="0"/>
              <a:t>컴퓨터</a:t>
            </a:r>
            <a:endParaRPr lang="en-US" altLang="ko-KR" smtClean="0"/>
          </a:p>
          <a:p>
            <a:pPr lvl="1"/>
            <a:r>
              <a:rPr lang="ko-KR" altLang="en-US" smtClean="0"/>
              <a:t>클라이언트</a:t>
            </a:r>
            <a:r>
              <a:rPr lang="en-US" altLang="ko-KR"/>
              <a:t>/</a:t>
            </a:r>
            <a:r>
              <a:rPr lang="ko-KR" altLang="en-US"/>
              <a:t>서버 컴퓨팅 </a:t>
            </a:r>
            <a:r>
              <a:rPr lang="ko-KR" altLang="en-US" smtClean="0"/>
              <a:t>환경</a:t>
            </a:r>
            <a:endParaRPr lang="en-US" altLang="ko-KR" smtClean="0"/>
          </a:p>
          <a:p>
            <a:pPr lvl="2"/>
            <a:r>
              <a:rPr lang="ko-KR" altLang="en-US" smtClean="0"/>
              <a:t>사용자는 </a:t>
            </a:r>
            <a:r>
              <a:rPr lang="ko-KR" altLang="en-US"/>
              <a:t>클라이언트 컴퓨터를 통해 </a:t>
            </a:r>
            <a:r>
              <a:rPr lang="ko-KR" altLang="en-US" smtClean="0"/>
              <a:t>접근</a:t>
            </a:r>
            <a:endParaRPr lang="en-US" altLang="ko-KR" smtClean="0"/>
          </a:p>
          <a:p>
            <a:pPr lvl="2"/>
            <a:r>
              <a:rPr lang="ko-KR" altLang="en-US" smtClean="0"/>
              <a:t>데이터베이스 </a:t>
            </a:r>
            <a:r>
              <a:rPr lang="ko-KR" altLang="en-US"/>
              <a:t>처리는 시스템 부하가 매우 크므로 보통 데이터베이스 시스템을 독립된 컴퓨터 안에 서버 형태로 </a:t>
            </a:r>
            <a:r>
              <a:rPr lang="ko-KR" altLang="en-US" smtClean="0"/>
              <a:t>운영</a:t>
            </a:r>
            <a:endParaRPr lang="en-US" altLang="ko-KR" smtClean="0"/>
          </a:p>
          <a:p>
            <a:pPr lvl="2"/>
            <a:r>
              <a:rPr lang="ko-KR" altLang="en-US" smtClean="0"/>
              <a:t>데이터베이스 </a:t>
            </a:r>
            <a:r>
              <a:rPr lang="ko-KR" altLang="en-US"/>
              <a:t>서버 안에는 데이터베이스가 물리적으로 저장되며 </a:t>
            </a:r>
            <a:r>
              <a:rPr lang="en-US" altLang="ko-KR"/>
              <a:t>DBMS</a:t>
            </a:r>
            <a:r>
              <a:rPr lang="ko-KR" altLang="en-US"/>
              <a:t>가 설치되어 다양한 요청이 </a:t>
            </a:r>
            <a:r>
              <a:rPr lang="ko-KR" altLang="en-US" smtClean="0"/>
              <a:t>처리됨</a:t>
            </a:r>
            <a:endParaRPr lang="ko-KR" altLang="en-US"/>
          </a:p>
          <a:p>
            <a:endParaRPr lang="en-US" altLang="ko-KR" smtClean="0"/>
          </a:p>
          <a:p>
            <a:r>
              <a:rPr lang="ko-KR" altLang="en-US" smtClean="0"/>
              <a:t>구축하고자 </a:t>
            </a:r>
            <a:r>
              <a:rPr lang="ko-KR" altLang="en-US"/>
              <a:t>하는 정보시스템의 규모와 용도에 맞게 적절한 사양의 컴퓨터를 선택</a:t>
            </a:r>
          </a:p>
          <a:p>
            <a:pPr lvl="1"/>
            <a:r>
              <a:rPr lang="ko-KR" altLang="en-US" smtClean="0"/>
              <a:t>전통적으로 데이터베이스 </a:t>
            </a:r>
            <a:r>
              <a:rPr lang="ko-KR" altLang="en-US"/>
              <a:t>컴퓨터는 고성능의 사양을 </a:t>
            </a:r>
            <a:r>
              <a:rPr lang="ko-KR" altLang="en-US" smtClean="0"/>
              <a:t>요구</a:t>
            </a:r>
            <a:endParaRPr lang="en-US" altLang="ko-KR" smtClean="0"/>
          </a:p>
          <a:p>
            <a:pPr lvl="1"/>
            <a:r>
              <a:rPr lang="ko-KR" altLang="en-US" smtClean="0"/>
              <a:t>점차 </a:t>
            </a:r>
            <a:r>
              <a:rPr lang="ko-KR" altLang="en-US"/>
              <a:t>컴퓨터의 처리 능력과 성능이 크게 발전됨에 따라 현재는 데이터베이스 전용 컴퓨터가 없어도 일반 컴퓨터를 데이터베이스 서버로 활용하는 것이 가능한 환경이 </a:t>
            </a:r>
            <a:r>
              <a:rPr lang="ko-KR" altLang="en-US" smtClean="0"/>
              <a:t>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0763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1.6 </a:t>
            </a:r>
            <a:r>
              <a:rPr lang="ko-KR" altLang="en-US" b="1"/>
              <a:t>데이터 </a:t>
            </a:r>
            <a:r>
              <a:rPr lang="ko-KR" altLang="en-US" b="1" smtClean="0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 smtClean="0"/>
              <a:t>데이터</a:t>
            </a:r>
            <a:r>
              <a:rPr lang="en-US" altLang="ko-KR" smtClean="0"/>
              <a:t> </a:t>
            </a:r>
            <a:r>
              <a:rPr lang="en-US" altLang="ko-KR" err="1"/>
              <a:t>모델</a:t>
            </a:r>
            <a:r>
              <a:rPr lang="en-US" altLang="ko-KR"/>
              <a:t>(data model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err="1"/>
              <a:t>데이터베이스</a:t>
            </a:r>
            <a:r>
              <a:rPr lang="en-US" altLang="ko-KR"/>
              <a:t> </a:t>
            </a:r>
            <a:r>
              <a:rPr lang="en-US" altLang="ko-KR" err="1"/>
              <a:t>종류에</a:t>
            </a:r>
            <a:r>
              <a:rPr lang="en-US" altLang="ko-KR"/>
              <a:t> </a:t>
            </a:r>
            <a:r>
              <a:rPr lang="en-US" altLang="ko-KR" err="1"/>
              <a:t>따라서</a:t>
            </a:r>
            <a:r>
              <a:rPr lang="en-US" altLang="ko-KR"/>
              <a:t> </a:t>
            </a:r>
            <a:r>
              <a:rPr lang="en-US" altLang="ko-KR" err="1"/>
              <a:t>다양한</a:t>
            </a:r>
            <a:r>
              <a:rPr lang="en-US" altLang="ko-KR"/>
              <a:t> </a:t>
            </a:r>
            <a:r>
              <a:rPr lang="en-US" altLang="ko-KR" err="1"/>
              <a:t>저장</a:t>
            </a:r>
            <a:r>
              <a:rPr lang="en-US" altLang="ko-KR"/>
              <a:t> </a:t>
            </a:r>
            <a:r>
              <a:rPr lang="en-US" altLang="ko-KR" err="1"/>
              <a:t>구조를</a:t>
            </a:r>
            <a:r>
              <a:rPr lang="en-US" altLang="ko-KR"/>
              <a:t> </a:t>
            </a:r>
            <a:r>
              <a:rPr lang="en-US" altLang="ko-KR" err="1"/>
              <a:t>갖게</a:t>
            </a:r>
            <a:r>
              <a:rPr lang="en-US" altLang="ko-KR"/>
              <a:t> </a:t>
            </a:r>
            <a:r>
              <a:rPr lang="en-US" altLang="ko-KR" err="1"/>
              <a:t>되는데</a:t>
            </a:r>
            <a:r>
              <a:rPr lang="en-US" altLang="ko-KR"/>
              <a:t> </a:t>
            </a:r>
            <a:r>
              <a:rPr lang="en-US" altLang="ko-KR" err="1"/>
              <a:t>이러한</a:t>
            </a:r>
            <a:r>
              <a:rPr lang="en-US" altLang="ko-KR"/>
              <a:t> </a:t>
            </a:r>
            <a:r>
              <a:rPr lang="en-US" altLang="ko-KR" err="1"/>
              <a:t>데이터베이스</a:t>
            </a:r>
            <a:r>
              <a:rPr lang="en-US" altLang="ko-KR"/>
              <a:t> </a:t>
            </a:r>
            <a:r>
              <a:rPr lang="en-US" altLang="ko-KR" err="1"/>
              <a:t>구조를</a:t>
            </a:r>
            <a:r>
              <a:rPr lang="en-US" altLang="ko-KR"/>
              <a:t> </a:t>
            </a:r>
            <a:r>
              <a:rPr lang="en-US" altLang="ko-KR" err="1"/>
              <a:t>명세하기</a:t>
            </a:r>
            <a:r>
              <a:rPr lang="en-US" altLang="ko-KR"/>
              <a:t> </a:t>
            </a:r>
            <a:r>
              <a:rPr lang="en-US" altLang="ko-KR" err="1"/>
              <a:t>위한</a:t>
            </a:r>
            <a:r>
              <a:rPr lang="en-US" altLang="ko-KR"/>
              <a:t> </a:t>
            </a:r>
            <a:r>
              <a:rPr lang="en-US" altLang="ko-KR" err="1"/>
              <a:t>개념</a:t>
            </a:r>
            <a:r>
              <a:rPr lang="en-US" altLang="ko-KR"/>
              <a:t> 틀(concept framework</a:t>
            </a:r>
            <a:r>
              <a:rPr lang="en-US" altLang="ko-KR" smtClean="0"/>
              <a:t>)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데이터 </a:t>
            </a:r>
            <a:r>
              <a:rPr lang="ko-KR" altLang="en-US"/>
              <a:t>모델의 종류</a:t>
            </a:r>
          </a:p>
          <a:p>
            <a:pPr lvl="1"/>
            <a:r>
              <a:rPr lang="ko-KR" altLang="en-US" err="1"/>
              <a:t>계층형</a:t>
            </a:r>
            <a:r>
              <a:rPr lang="ko-KR" altLang="en-US"/>
              <a:t> 데이터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/>
            <a:r>
              <a:rPr lang="ko-KR" altLang="en-US" err="1" smtClean="0"/>
              <a:t>네트워크형</a:t>
            </a:r>
            <a:r>
              <a:rPr lang="ko-KR" altLang="en-US" smtClean="0"/>
              <a:t> </a:t>
            </a:r>
            <a:r>
              <a:rPr lang="ko-KR" altLang="en-US"/>
              <a:t>데이터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/>
            <a:r>
              <a:rPr lang="ko-KR" altLang="en-US" smtClean="0"/>
              <a:t>관계형 </a:t>
            </a:r>
            <a:r>
              <a:rPr lang="ko-KR" altLang="en-US"/>
              <a:t>데이터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/>
            <a:r>
              <a:rPr lang="ko-KR" altLang="en-US" smtClean="0"/>
              <a:t>객체 </a:t>
            </a:r>
            <a:r>
              <a:rPr lang="ko-KR" altLang="en-US"/>
              <a:t>지향형 데이터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/>
            <a:r>
              <a:rPr lang="ko-KR" altLang="en-US" smtClean="0"/>
              <a:t>객체 </a:t>
            </a:r>
            <a:r>
              <a:rPr lang="ko-KR" altLang="en-US"/>
              <a:t>관계형 데이터 모델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29571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모델의 </a:t>
            </a:r>
            <a:r>
              <a:rPr lang="ko-KR" altLang="en-US" b="1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1) </a:t>
            </a:r>
            <a:r>
              <a:rPr lang="ko-KR" altLang="en-US" err="1" smtClean="0"/>
              <a:t>계층형</a:t>
            </a:r>
            <a:r>
              <a:rPr lang="ko-KR" altLang="en-US" smtClean="0"/>
              <a:t> </a:t>
            </a:r>
            <a:r>
              <a:rPr lang="ko-KR" altLang="en-US"/>
              <a:t>데이터 모델</a:t>
            </a:r>
            <a:r>
              <a:rPr lang="en-US" altLang="ko-KR"/>
              <a:t>(HDM: Hierarchical Data Model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 </a:t>
            </a:r>
            <a:r>
              <a:rPr lang="ko-KR" altLang="en-US"/>
              <a:t>사이의 연관 관계를 물리적 위치 정보인 포인터로 표현하는 저장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트리 </a:t>
            </a:r>
            <a:r>
              <a:rPr lang="ko-KR" altLang="en-US"/>
              <a:t>형태의 계층 </a:t>
            </a:r>
            <a:r>
              <a:rPr lang="ko-KR" altLang="en-US" smtClean="0"/>
              <a:t>구조</a:t>
            </a:r>
            <a:endParaRPr lang="en-US" altLang="ko-KR" smtClean="0"/>
          </a:p>
          <a:p>
            <a:pPr lvl="2"/>
            <a:r>
              <a:rPr lang="ko-KR" altLang="en-US" smtClean="0"/>
              <a:t>각 </a:t>
            </a:r>
            <a:r>
              <a:rPr lang="ko-KR" altLang="en-US"/>
              <a:t>데이터들이 하나의 상위 부모와 여러 개의 하위 자식들을 갖는 </a:t>
            </a:r>
            <a:r>
              <a:rPr lang="ko-KR" altLang="en-US" smtClean="0"/>
              <a:t>구조</a:t>
            </a:r>
            <a:endParaRPr lang="en-US" altLang="ko-KR" smtClean="0"/>
          </a:p>
          <a:p>
            <a:pPr lvl="1"/>
            <a:r>
              <a:rPr lang="ko-KR" altLang="en-US" smtClean="0"/>
              <a:t>장점</a:t>
            </a:r>
            <a:endParaRPr lang="en-US" altLang="ko-KR" smtClean="0"/>
          </a:p>
          <a:p>
            <a:pPr lvl="2"/>
            <a:r>
              <a:rPr lang="ko-KR" altLang="en-US" smtClean="0"/>
              <a:t>검색 </a:t>
            </a:r>
            <a:r>
              <a:rPr lang="ko-KR" altLang="en-US"/>
              <a:t>속도가 빠르기 때문에 일대다</a:t>
            </a:r>
            <a:r>
              <a:rPr lang="en-US" altLang="ko-KR"/>
              <a:t>(1:n) </a:t>
            </a:r>
            <a:r>
              <a:rPr lang="ko-KR" altLang="en-US"/>
              <a:t>관계를 갖는 대용량 데이터베이스 </a:t>
            </a:r>
            <a:r>
              <a:rPr lang="ko-KR" altLang="en-US" smtClean="0"/>
              <a:t>처리 유리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3072" y="25626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38510352" descr="EMB000013f440a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317694"/>
            <a:ext cx="2535832" cy="22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480" y="9494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0208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모델의 </a:t>
            </a:r>
            <a:r>
              <a:rPr lang="ko-KR" altLang="en-US" b="1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2) </a:t>
            </a:r>
            <a:r>
              <a:rPr lang="ko-KR" altLang="en-US" err="1"/>
              <a:t>네트워크형</a:t>
            </a:r>
            <a:r>
              <a:rPr lang="ko-KR" altLang="en-US"/>
              <a:t> 데이터 모델</a:t>
            </a:r>
            <a:r>
              <a:rPr lang="en-US" altLang="ko-KR"/>
              <a:t>(NDM: Network Data Model)</a:t>
            </a:r>
          </a:p>
          <a:p>
            <a:pPr lvl="1"/>
            <a:r>
              <a:rPr lang="ko-KR" altLang="en-US"/>
              <a:t>데이터 사이의 연관 관계를 포인터로 표현하는 저장 방식</a:t>
            </a:r>
            <a:endParaRPr lang="en-US" altLang="ko-KR"/>
          </a:p>
          <a:p>
            <a:pPr lvl="1"/>
            <a:r>
              <a:rPr lang="ko-KR" altLang="en-US" err="1"/>
              <a:t>계층형</a:t>
            </a:r>
            <a:r>
              <a:rPr lang="ko-KR" altLang="en-US"/>
              <a:t> 모델의 단점을 보완하여 트리 구조를 네트워크 형태로 변환한 모델</a:t>
            </a:r>
            <a:endParaRPr lang="en-US" altLang="ko-KR"/>
          </a:p>
          <a:p>
            <a:pPr lvl="1"/>
            <a:r>
              <a:rPr lang="ko-KR" altLang="en-US" smtClean="0"/>
              <a:t>장점</a:t>
            </a:r>
            <a:endParaRPr lang="en-US" altLang="ko-KR" smtClean="0"/>
          </a:p>
          <a:p>
            <a:pPr lvl="2"/>
            <a:r>
              <a:rPr lang="ko-KR" altLang="en-US" smtClean="0"/>
              <a:t>검색 </a:t>
            </a:r>
            <a:r>
              <a:rPr lang="ko-KR" altLang="en-US"/>
              <a:t>속도가 빠르고 다대다</a:t>
            </a:r>
            <a:r>
              <a:rPr lang="en-US" altLang="ko-KR"/>
              <a:t>(</a:t>
            </a:r>
            <a:r>
              <a:rPr lang="en-US" altLang="ko-KR" err="1"/>
              <a:t>m:n</a:t>
            </a:r>
            <a:r>
              <a:rPr lang="en-US" altLang="ko-KR"/>
              <a:t>) </a:t>
            </a:r>
            <a:r>
              <a:rPr lang="ko-KR" altLang="en-US"/>
              <a:t>표현이 </a:t>
            </a:r>
            <a:r>
              <a:rPr lang="ko-KR" altLang="en-US" smtClean="0"/>
              <a:t>용이함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3072" y="25626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480" y="9494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337898184" descr="EMB000013f440a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996952"/>
            <a:ext cx="2808312" cy="229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70273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3) </a:t>
            </a:r>
            <a:r>
              <a:rPr lang="ko-KR" altLang="en-US" smtClean="0"/>
              <a:t>관계형 </a:t>
            </a:r>
            <a:r>
              <a:rPr lang="ko-KR" altLang="en-US"/>
              <a:t>데이터 모델</a:t>
            </a:r>
            <a:r>
              <a:rPr lang="en-US" altLang="ko-KR"/>
              <a:t>(RDM: Relational Data Model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테이블 </a:t>
            </a:r>
            <a:r>
              <a:rPr lang="ko-KR" altLang="en-US"/>
              <a:t>형태의 저장 구조를 가지며 데이터 사이의 연관 관계를 테이블의 키</a:t>
            </a:r>
            <a:r>
              <a:rPr lang="en-US" altLang="ko-KR"/>
              <a:t>(key) </a:t>
            </a:r>
            <a:r>
              <a:rPr lang="ko-KR" altLang="en-US"/>
              <a:t>열</a:t>
            </a:r>
            <a:r>
              <a:rPr lang="en-US" altLang="ko-KR"/>
              <a:t>(column)</a:t>
            </a:r>
            <a:r>
              <a:rPr lang="ko-KR" altLang="en-US"/>
              <a:t>을 통해 표현하는 저장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장점</a:t>
            </a:r>
            <a:endParaRPr lang="en-US" altLang="ko-KR" smtClean="0"/>
          </a:p>
          <a:p>
            <a:pPr lvl="2"/>
            <a:r>
              <a:rPr lang="ko-KR" altLang="en-US" smtClean="0"/>
              <a:t>연관된 </a:t>
            </a:r>
            <a:r>
              <a:rPr lang="ko-KR" altLang="en-US"/>
              <a:t>데이터 사이에 </a:t>
            </a:r>
            <a:r>
              <a:rPr lang="ko-KR" altLang="en-US" err="1"/>
              <a:t>기본키와</a:t>
            </a:r>
            <a:r>
              <a:rPr lang="ko-KR" altLang="en-US"/>
              <a:t> </a:t>
            </a:r>
            <a:r>
              <a:rPr lang="ko-KR" altLang="en-US" err="1"/>
              <a:t>외래키를</a:t>
            </a:r>
            <a:r>
              <a:rPr lang="ko-KR" altLang="en-US"/>
              <a:t> 통해 논리적 관련성을 표현함으로써 유연하고 이해하기 </a:t>
            </a:r>
            <a:r>
              <a:rPr lang="ko-KR" altLang="en-US" smtClean="0"/>
              <a:t>쉬</a:t>
            </a:r>
            <a:r>
              <a:rPr lang="ko-KR" altLang="en-US" smtClean="0"/>
              <a:t>움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84647" y="2611759"/>
            <a:ext cx="16393463" cy="63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35240600" descr="EMB000013f440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648" y="3068960"/>
            <a:ext cx="3168352" cy="26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43712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4) </a:t>
            </a:r>
            <a:r>
              <a:rPr lang="ko-KR" altLang="en-US" smtClean="0"/>
              <a:t>객체 </a:t>
            </a:r>
            <a:r>
              <a:rPr lang="ko-KR" altLang="en-US"/>
              <a:t>지향형 데이터 모델</a:t>
            </a:r>
            <a:r>
              <a:rPr lang="en-US" altLang="ko-KR"/>
              <a:t>(OODM: Object Oriented Data Model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객체 </a:t>
            </a:r>
            <a:r>
              <a:rPr lang="ko-KR" altLang="en-US"/>
              <a:t>단위의 저장 구조를 가지며 연관된 데이터 사이의 관계를 객체 </a:t>
            </a:r>
            <a:r>
              <a:rPr lang="ko-KR" altLang="en-US" err="1"/>
              <a:t>식별자</a:t>
            </a:r>
            <a:r>
              <a:rPr lang="en-US" altLang="ko-KR"/>
              <a:t>(OID: Object </a:t>
            </a:r>
            <a:r>
              <a:rPr lang="en-US" altLang="ko-KR" err="1"/>
              <a:t>IDentifier</a:t>
            </a:r>
            <a:r>
              <a:rPr lang="en-US" altLang="ko-KR"/>
              <a:t>)</a:t>
            </a:r>
            <a:r>
              <a:rPr lang="ko-KR" altLang="en-US"/>
              <a:t>로 표현하는 저장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클래스</a:t>
            </a:r>
            <a:r>
              <a:rPr lang="en-US" altLang="ko-KR"/>
              <a:t>, </a:t>
            </a:r>
            <a:r>
              <a:rPr lang="ko-KR" altLang="en-US"/>
              <a:t>상속</a:t>
            </a:r>
            <a:r>
              <a:rPr lang="en-US" altLang="ko-KR"/>
              <a:t>, </a:t>
            </a:r>
            <a:r>
              <a:rPr lang="ko-KR" altLang="en-US" err="1"/>
              <a:t>자료추상화</a:t>
            </a:r>
            <a:r>
              <a:rPr lang="ko-KR" altLang="en-US"/>
              <a:t> 등의 객체 지향 개념과 데이터베이스 개념을 통합하여 </a:t>
            </a:r>
            <a:r>
              <a:rPr lang="ko-KR" altLang="en-US" err="1"/>
              <a:t>실세계와</a:t>
            </a:r>
            <a:r>
              <a:rPr lang="ko-KR" altLang="en-US"/>
              <a:t> </a:t>
            </a:r>
            <a:r>
              <a:rPr lang="ko-KR" altLang="en-US" smtClean="0"/>
              <a:t>유사하게 </a:t>
            </a:r>
            <a:r>
              <a:rPr lang="ko-KR" altLang="en-US" smtClean="0"/>
              <a:t> 모형화하는 </a:t>
            </a:r>
            <a:r>
              <a:rPr lang="ko-KR" altLang="en-US" smtClean="0"/>
              <a:t>데이터 모델</a:t>
            </a:r>
          </a:p>
          <a:p>
            <a:pPr lvl="2"/>
            <a:r>
              <a:rPr lang="ko-KR" altLang="en-US" smtClean="0"/>
              <a:t>구조적 </a:t>
            </a:r>
            <a:r>
              <a:rPr lang="ko-KR" altLang="en-US" smtClean="0"/>
              <a:t>측면에서는 계층형 또는 네트워크형 데이터 모델과 비슷함</a:t>
            </a:r>
            <a:endParaRPr lang="en-US" altLang="ko-KR" smtClean="0"/>
          </a:p>
          <a:p>
            <a:pPr lvl="2"/>
            <a:r>
              <a:rPr lang="ko-KR" altLang="en-US" smtClean="0"/>
              <a:t>객체 지향 언어의 상속</a:t>
            </a:r>
            <a:r>
              <a:rPr lang="en-US" altLang="ko-KR" smtClean="0"/>
              <a:t>, </a:t>
            </a:r>
            <a:r>
              <a:rPr lang="ko-KR" altLang="en-US" smtClean="0"/>
              <a:t>캡슐화 등의 개념을 저장 </a:t>
            </a:r>
            <a:r>
              <a:rPr lang="ko-KR" altLang="en-US" smtClean="0"/>
              <a:t>구조에 </a:t>
            </a:r>
            <a:r>
              <a:rPr lang="ko-KR" altLang="en-US" smtClean="0"/>
              <a:t>도입</a:t>
            </a:r>
            <a:endParaRPr lang="en-US" altLang="ko-KR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4728" y="3259831"/>
            <a:ext cx="13503526" cy="5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29836712" descr="EMB000013f440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4728" y="3717032"/>
            <a:ext cx="2880320" cy="253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79194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5) </a:t>
            </a:r>
            <a:r>
              <a:rPr lang="ko-KR" altLang="en-US" smtClean="0"/>
              <a:t>객체 </a:t>
            </a:r>
            <a:r>
              <a:rPr lang="ko-KR" altLang="en-US"/>
              <a:t>관계형 데이터 모델</a:t>
            </a:r>
            <a:r>
              <a:rPr lang="en-US" altLang="ko-KR"/>
              <a:t>(ORDM: Object Relational Data Model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관계형 </a:t>
            </a:r>
            <a:r>
              <a:rPr lang="ko-KR" altLang="en-US"/>
              <a:t>데이터 모델을 기본 개념으로 하고 객체 데이터 모델의 객체 특성을 일부 반영한 </a:t>
            </a:r>
            <a:r>
              <a:rPr lang="ko-KR" altLang="en-US" err="1"/>
              <a:t>절충형</a:t>
            </a:r>
            <a:r>
              <a:rPr lang="ko-KR" altLang="en-US"/>
              <a:t>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2"/>
            <a:r>
              <a:rPr lang="ko-KR" altLang="en-US" smtClean="0"/>
              <a:t>객체 </a:t>
            </a:r>
            <a:r>
              <a:rPr lang="ko-KR" altLang="en-US"/>
              <a:t>지향 데이터 모델과 관계형 데이터 모델의 장점을 </a:t>
            </a:r>
            <a:r>
              <a:rPr lang="ko-KR" altLang="en-US" smtClean="0"/>
              <a:t>취해 </a:t>
            </a:r>
            <a:r>
              <a:rPr lang="ko-KR" altLang="en-US"/>
              <a:t>하나의 시스템으로 </a:t>
            </a:r>
            <a:r>
              <a:rPr lang="ko-KR" altLang="en-US" smtClean="0"/>
              <a:t>통합</a:t>
            </a:r>
            <a:endParaRPr lang="en-US" altLang="ko-KR" smtClean="0"/>
          </a:p>
          <a:p>
            <a:pPr lvl="2"/>
            <a:r>
              <a:rPr lang="ko-KR" altLang="en-US" smtClean="0"/>
              <a:t>범용적인 </a:t>
            </a:r>
            <a:r>
              <a:rPr lang="ko-KR" altLang="en-US"/>
              <a:t>관계형 데이터 모델을 기반으로 하고 필요할 경우</a:t>
            </a:r>
            <a:r>
              <a:rPr lang="en-US" altLang="ko-KR"/>
              <a:t>, </a:t>
            </a:r>
            <a:r>
              <a:rPr lang="ko-KR" altLang="en-US"/>
              <a:t>특정한 분야를 위해 객체 개념을 추가로 지원하는 </a:t>
            </a:r>
            <a:r>
              <a:rPr lang="ko-KR" altLang="en-US" smtClean="0"/>
              <a:t>방식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28664" y="2683767"/>
            <a:ext cx="17442932" cy="5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37958032" descr="EMB000013f440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664" y="3178648"/>
            <a:ext cx="3600400" cy="34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28922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사용자의 종류와 역할을 알아본다</a:t>
            </a:r>
            <a:r>
              <a:rPr lang="en-US" altLang="ko-KR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</a:t>
            </a: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언어의 종류를 알아본다</a:t>
            </a:r>
            <a:r>
              <a:rPr lang="en-US" altLang="ko-KR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데이터베이스 </a:t>
            </a: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관리 시스템의 구성요소와 기능을 이해한다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</a:t>
            </a: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모델의 종류와 </a:t>
            </a:r>
            <a:r>
              <a:rPr lang="en-US" altLang="ko-KR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DBMS</a:t>
            </a: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와의 관계를 알아본다</a:t>
            </a:r>
            <a:r>
              <a:rPr lang="en-US" altLang="ko-KR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lang="ko-KR" altLang="en-US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단계 데이터베이스의 구조와 데이터 독립성을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9082" y="2093502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데이터베이스 시스템의 구성요소</a:t>
            </a:r>
          </a:p>
          <a:p>
            <a:pPr algn="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2. 3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단계 데이터베이스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 모델과 </a:t>
            </a:r>
            <a:r>
              <a:rPr lang="en-US" altLang="ko-KR" b="1"/>
              <a:t>DBMS</a:t>
            </a:r>
            <a:r>
              <a:rPr lang="ko-KR" altLang="en-US" b="1"/>
              <a:t>의 </a:t>
            </a:r>
            <a:r>
              <a:rPr lang="ko-KR" altLang="en-US" b="1" smtClean="0"/>
              <a:t>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045" y="980728"/>
            <a:ext cx="9433048" cy="5688632"/>
          </a:xfrm>
        </p:spPr>
        <p:txBody>
          <a:bodyPr/>
          <a:lstStyle/>
          <a:p>
            <a:r>
              <a:rPr lang="ko-KR" altLang="en-US"/>
              <a:t>데이터베이스 또는 </a:t>
            </a:r>
            <a:r>
              <a:rPr lang="en-US" altLang="ko-KR"/>
              <a:t>DBMS</a:t>
            </a:r>
            <a:r>
              <a:rPr lang="ko-KR" altLang="en-US"/>
              <a:t>를 분류하는 가장 중요한 기준은 데이터 모델</a:t>
            </a:r>
          </a:p>
          <a:p>
            <a:r>
              <a:rPr lang="ko-KR" altLang="en-US"/>
              <a:t>데이터 모델에 따른 </a:t>
            </a:r>
            <a:r>
              <a:rPr lang="en-US" altLang="ko-KR"/>
              <a:t>DBMS</a:t>
            </a:r>
            <a:r>
              <a:rPr lang="ko-KR" altLang="en-US"/>
              <a:t>의 역사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7123896"/>
              </p:ext>
            </p:extLst>
          </p:nvPr>
        </p:nvGraphicFramePr>
        <p:xfrm>
          <a:off x="709736" y="1988840"/>
          <a:ext cx="8851776" cy="3504121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12814284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1914934468"/>
                    </a:ext>
                  </a:extLst>
                </a:gridCol>
                <a:gridCol w="769691">
                  <a:extLst>
                    <a:ext uri="{9D8B030D-6E8A-4147-A177-3AD203B41FA5}">
                      <a16:colId xmlns:a16="http://schemas.microsoft.com/office/drawing/2014/main" xmlns="" val="952767529"/>
                    </a:ext>
                  </a:extLst>
                </a:gridCol>
                <a:gridCol w="953293">
                  <a:extLst>
                    <a:ext uri="{9D8B030D-6E8A-4147-A177-3AD203B41FA5}">
                      <a16:colId xmlns:a16="http://schemas.microsoft.com/office/drawing/2014/main" xmlns="" val="300300368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449229961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데이터모델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DBMS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 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0313923"/>
                  </a:ext>
                </a:extLst>
              </a:tr>
              <a:tr h="186055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계층형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Hierarchical)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HDB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8136081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네트워크형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Network)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NDB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IDS,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코다실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CODASYL)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6941480"/>
                  </a:ext>
                </a:extLst>
              </a:tr>
              <a:tr h="5336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관계형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Relational)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RDB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System R,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잉그레스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(Ingres),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포스트그레스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(POSTGRES),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사이베이스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(Sybase),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액세스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(Access),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인포믹스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(Informix), DB2,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오라클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(Oracle), MS SQL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MySQL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3675873"/>
                  </a:ext>
                </a:extLst>
              </a:tr>
              <a:tr h="26949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 지향형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Object)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OODB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OODBMS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O2,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온토스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(ONTOS),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젬스톤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(GemStone),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오브젝트스토어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(ObjectStore)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341144"/>
                  </a:ext>
                </a:extLst>
              </a:tr>
              <a:tr h="3054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 관계형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Object-Relational)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ORDB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ORDBMS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인포믹스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kern="0" spc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유니버셜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서버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Informix Universal Server),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유니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SQL(</a:t>
                      </a:r>
                      <a:r>
                        <a:rPr lang="en-US" sz="1400" kern="0" spc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UniSQL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오라클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Oracle)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841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332388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2. 3</a:t>
            </a:r>
            <a:r>
              <a:rPr lang="ko-KR" altLang="en-US" b="1"/>
              <a:t>단계 </a:t>
            </a:r>
            <a:r>
              <a:rPr lang="ko-KR" altLang="en-US" b="1" smtClean="0"/>
              <a:t>데이터베이스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2.1 </a:t>
            </a:r>
            <a:r>
              <a:rPr lang="ko-KR" altLang="en-US" smtClean="0"/>
              <a:t>스키마</a:t>
            </a:r>
            <a:r>
              <a:rPr lang="en-US" altLang="ko-KR"/>
              <a:t>(schema) 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안에 저장되는 데이터 구조와 제약 조건 등을 정의한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1"/>
            <a:r>
              <a:rPr lang="ko-KR" altLang="en-US" smtClean="0"/>
              <a:t>데이터베이스의 </a:t>
            </a:r>
            <a:r>
              <a:rPr lang="ko-KR" altLang="en-US"/>
              <a:t>정적인 </a:t>
            </a:r>
            <a:r>
              <a:rPr lang="ko-KR" altLang="en-US" err="1"/>
              <a:t>구성뿐만</a:t>
            </a:r>
            <a:r>
              <a:rPr lang="ko-KR" altLang="en-US"/>
              <a:t> 아니라 동적인 유지 </a:t>
            </a:r>
            <a:r>
              <a:rPr lang="ko-KR" altLang="en-US" err="1"/>
              <a:t>조건까지를</a:t>
            </a:r>
            <a:r>
              <a:rPr lang="ko-KR" altLang="en-US"/>
              <a:t> </a:t>
            </a:r>
            <a:r>
              <a:rPr lang="ko-KR" altLang="en-US" smtClean="0"/>
              <a:t>포함</a:t>
            </a:r>
            <a:endParaRPr lang="en-US" altLang="ko-KR" smtClean="0"/>
          </a:p>
          <a:p>
            <a:pPr lvl="1"/>
            <a:r>
              <a:rPr lang="ko-KR" altLang="en-US" smtClean="0"/>
              <a:t>동일한 </a:t>
            </a:r>
            <a:r>
              <a:rPr lang="ko-KR" altLang="en-US"/>
              <a:t>데이터베이스라도 접근 관점에 따라 스키마는 다를 수 </a:t>
            </a:r>
            <a:r>
              <a:rPr lang="ko-KR" altLang="en-US" smtClean="0"/>
              <a:t>있음</a:t>
            </a:r>
            <a:endParaRPr lang="ko-KR" altLang="en-US"/>
          </a:p>
          <a:p>
            <a:endParaRPr lang="en-US" altLang="ko-KR"/>
          </a:p>
          <a:p>
            <a:r>
              <a:rPr lang="ko-KR" altLang="en-US" smtClean="0"/>
              <a:t>스키마의 예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 smtClean="0"/>
              <a:t>주로 </a:t>
            </a:r>
            <a:r>
              <a:rPr lang="ko-KR" altLang="en-US"/>
              <a:t>데이터 구조에 관심을 가지므로 대부분의 경우</a:t>
            </a:r>
            <a:r>
              <a:rPr lang="en-US" altLang="ko-KR"/>
              <a:t>, </a:t>
            </a:r>
            <a:r>
              <a:rPr lang="ko-KR" altLang="en-US"/>
              <a:t>스키마의 세부 제약 조건보다는 </a:t>
            </a:r>
            <a:r>
              <a:rPr lang="ko-KR" altLang="en-US" err="1"/>
              <a:t>릴레이션</a:t>
            </a:r>
            <a:r>
              <a:rPr lang="ko-KR" altLang="en-US"/>
              <a:t> 구조만을 간략히 </a:t>
            </a:r>
            <a:r>
              <a:rPr lang="ko-KR" altLang="en-US" smtClean="0"/>
              <a:t>명세함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다음과 </a:t>
            </a:r>
            <a:r>
              <a:rPr lang="ko-KR" altLang="en-US"/>
              <a:t>같이 테이블 이름과 열 이름으로만 간단히 스키마를 </a:t>
            </a:r>
            <a:r>
              <a:rPr lang="ko-KR" altLang="en-US" smtClean="0"/>
              <a:t>명세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6577" y="2971799"/>
            <a:ext cx="11663204" cy="73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4596414"/>
              </p:ext>
            </p:extLst>
          </p:nvPr>
        </p:nvGraphicFramePr>
        <p:xfrm>
          <a:off x="1640632" y="6021288"/>
          <a:ext cx="5040630" cy="474344"/>
        </p:xfrm>
        <a:graphic>
          <a:graphicData uri="http://schemas.openxmlformats.org/drawingml/2006/table">
            <a:tbl>
              <a:tblPr/>
              <a:tblGrid>
                <a:gridCol w="5040630">
                  <a:extLst>
                    <a:ext uri="{9D8B030D-6E8A-4147-A177-3AD203B41FA5}">
                      <a16:colId xmlns:a16="http://schemas.microsoft.com/office/drawing/2014/main" xmlns="" val="677226061"/>
                    </a:ext>
                  </a:extLst>
                </a:gridCol>
              </a:tblGrid>
              <a:tr h="4743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학생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학번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764189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284984"/>
            <a:ext cx="5810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22850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361040" cy="577850"/>
          </a:xfrm>
        </p:spPr>
        <p:txBody>
          <a:bodyPr/>
          <a:lstStyle/>
          <a:p>
            <a:r>
              <a:rPr lang="en-US" altLang="ko-KR" b="1" smtClean="0"/>
              <a:t>2.2 3</a:t>
            </a:r>
            <a:r>
              <a:rPr lang="ko-KR" altLang="en-US" b="1" smtClean="0"/>
              <a:t>단계 데이터베이스의 구조</a:t>
            </a:r>
            <a:r>
              <a:rPr lang="en-US" altLang="ko-KR"/>
              <a:t> (3-level database architecture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ANSI</a:t>
            </a:r>
            <a:r>
              <a:rPr lang="ko-KR" altLang="en-US"/>
              <a:t>에서 제시한 방법</a:t>
            </a:r>
            <a:r>
              <a:rPr lang="en-US" altLang="ko-KR"/>
              <a:t>(ANSI/SPARC 3</a:t>
            </a:r>
            <a:r>
              <a:rPr lang="ko-KR" altLang="en-US"/>
              <a:t>단계 아키텍처</a:t>
            </a:r>
            <a:r>
              <a:rPr lang="en-US" altLang="ko-KR"/>
              <a:t>, 1978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으로 데이터베이스를 보는 관점을 </a:t>
            </a:r>
            <a:r>
              <a:rPr lang="en-US" altLang="ko-KR"/>
              <a:t>3</a:t>
            </a:r>
            <a:r>
              <a:rPr lang="ko-KR" altLang="en-US"/>
              <a:t>개의 단계로 분리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84647" y="1675656"/>
            <a:ext cx="13176269" cy="57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28958944" descr="EMB000013f440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132855"/>
            <a:ext cx="4968552" cy="402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517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스키마의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1) </a:t>
            </a:r>
            <a:r>
              <a:rPr lang="ko-KR" altLang="en-US" smtClean="0"/>
              <a:t>외부 </a:t>
            </a:r>
            <a:r>
              <a:rPr lang="ko-KR" altLang="en-US"/>
              <a:t>스키마</a:t>
            </a:r>
            <a:r>
              <a:rPr lang="en-US" altLang="ko-KR"/>
              <a:t>(external schema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사용자가 </a:t>
            </a:r>
            <a:r>
              <a:rPr lang="ko-KR" altLang="en-US"/>
              <a:t>외부에서 바라보는 관점에서의 개인적 데이터베이스 구조를 정의한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1"/>
            <a:r>
              <a:rPr lang="ko-KR" altLang="en-US" smtClean="0"/>
              <a:t>일반 </a:t>
            </a:r>
            <a:r>
              <a:rPr lang="ko-KR" altLang="en-US"/>
              <a:t>사용자나 응용 프로그래머 차원에서 접근하는 일부 데이터베이스의 논리적 부분을 </a:t>
            </a:r>
            <a:r>
              <a:rPr lang="ko-KR" altLang="en-US" smtClean="0"/>
              <a:t>표현</a:t>
            </a:r>
            <a:r>
              <a:rPr lang="en-US" altLang="ko-KR" smtClean="0"/>
              <a:t> </a:t>
            </a:r>
            <a:endParaRPr lang="ko-KR" altLang="en-US"/>
          </a:p>
          <a:p>
            <a:pPr lvl="1"/>
            <a:r>
              <a:rPr lang="ko-KR" altLang="en-US"/>
              <a:t>데이터베이스 전체가 아닌 데이터베이스 일부만을 대상으로 한정하여 명세한 구조이므로 서브 스키마</a:t>
            </a:r>
            <a:r>
              <a:rPr lang="en-US" altLang="ko-KR"/>
              <a:t>(sub schema)</a:t>
            </a:r>
            <a:r>
              <a:rPr lang="ko-KR" altLang="en-US"/>
              <a:t>라고도 </a:t>
            </a:r>
            <a:r>
              <a:rPr lang="ko-KR" altLang="en-US" smtClean="0"/>
              <a:t>부름</a:t>
            </a:r>
            <a:endParaRPr lang="en-US" altLang="ko-KR" smtClean="0"/>
          </a:p>
          <a:p>
            <a:pPr lvl="1"/>
            <a:r>
              <a:rPr lang="ko-KR" altLang="en-US" smtClean="0"/>
              <a:t>각 </a:t>
            </a:r>
            <a:r>
              <a:rPr lang="ko-KR" altLang="en-US" err="1"/>
              <a:t>사용자별로</a:t>
            </a:r>
            <a:r>
              <a:rPr lang="ko-KR" altLang="en-US"/>
              <a:t> 외부에서 바라보는 관점은 다양하므로 여러 외부 스키마가 </a:t>
            </a:r>
            <a:r>
              <a:rPr lang="ko-KR" altLang="en-US" smtClean="0"/>
              <a:t>존재</a:t>
            </a:r>
            <a:endParaRPr lang="en-US" altLang="ko-KR"/>
          </a:p>
          <a:p>
            <a:pPr lvl="2"/>
            <a:r>
              <a:rPr lang="ko-KR" altLang="en-US" smtClean="0"/>
              <a:t>예</a:t>
            </a:r>
            <a:r>
              <a:rPr lang="en-US" altLang="ko-KR"/>
              <a:t>) ‘</a:t>
            </a:r>
            <a:r>
              <a:rPr lang="ko-KR" altLang="en-US" err="1"/>
              <a:t>강의정보</a:t>
            </a:r>
            <a:r>
              <a:rPr lang="ko-KR" altLang="en-US"/>
              <a:t>’ 서브 스키마</a:t>
            </a:r>
            <a:r>
              <a:rPr lang="en-US" altLang="ko-KR"/>
              <a:t>(</a:t>
            </a:r>
            <a:r>
              <a:rPr lang="ko-KR" altLang="en-US"/>
              <a:t>교수</a:t>
            </a:r>
            <a:r>
              <a:rPr lang="en-US" altLang="ko-KR"/>
              <a:t>), ‘</a:t>
            </a:r>
            <a:r>
              <a:rPr lang="ko-KR" altLang="en-US" err="1"/>
              <a:t>수강정보</a:t>
            </a:r>
            <a:r>
              <a:rPr lang="ko-KR" altLang="en-US"/>
              <a:t>’ 서브 스키마</a:t>
            </a:r>
            <a:r>
              <a:rPr lang="en-US" altLang="ko-KR"/>
              <a:t>(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3691880"/>
            <a:ext cx="11551504" cy="5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28959808" descr="EMB000013f440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688" y="3861048"/>
            <a:ext cx="3629458" cy="25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222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스키마의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개념 스키마</a:t>
            </a:r>
            <a:r>
              <a:rPr lang="en-US" altLang="ko-KR" smtClean="0"/>
              <a:t>(conceptual schema)</a:t>
            </a:r>
          </a:p>
          <a:p>
            <a:pPr lvl="1"/>
            <a:r>
              <a:rPr lang="ko-KR" altLang="en-US" smtClean="0"/>
              <a:t>모든 사용자들의 관점을 통합하여 전체 조직 관점에서 데이터베이스 구조를 정의한 것</a:t>
            </a:r>
            <a:endParaRPr lang="en-US" altLang="ko-KR" smtClean="0"/>
          </a:p>
          <a:p>
            <a:pPr lvl="1"/>
            <a:r>
              <a:rPr lang="ko-KR" altLang="en-US" smtClean="0"/>
              <a:t>데이터베이스 관리 차원에서 접근하는 통합된 데이터베이스의 논리적 부분을 표현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조직이나 기관의 데이터베이스 전체를 명세한 구조로서 간단히 스키마</a:t>
            </a:r>
            <a:r>
              <a:rPr lang="en-US" altLang="ko-KR" smtClean="0"/>
              <a:t>(schema)</a:t>
            </a:r>
            <a:r>
              <a:rPr lang="ko-KR" altLang="en-US" smtClean="0"/>
              <a:t>라고 </a:t>
            </a:r>
            <a:r>
              <a:rPr lang="ko-KR" altLang="en-US" smtClean="0"/>
              <a:t> 부름</a:t>
            </a:r>
            <a:endParaRPr lang="en-US" altLang="ko-KR" smtClean="0"/>
          </a:p>
          <a:p>
            <a:pPr lvl="1"/>
            <a:r>
              <a:rPr lang="ko-KR" altLang="en-US" smtClean="0"/>
              <a:t>데이터베이스에는 하나의 개념 스키마만 존재</a:t>
            </a:r>
            <a:endParaRPr lang="en-US" altLang="ko-KR" smtClean="0"/>
          </a:p>
          <a:p>
            <a:pPr lvl="1"/>
            <a:r>
              <a:rPr lang="ko-KR" altLang="en-US" smtClean="0"/>
              <a:t>보통 스키마라고 하면 개념 스키마를 </a:t>
            </a:r>
            <a:r>
              <a:rPr lang="ko-KR" altLang="en-US" smtClean="0"/>
              <a:t>의미함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/>
              <a:t>) </a:t>
            </a:r>
            <a:r>
              <a:rPr lang="ko-KR" altLang="en-US" smtClean="0"/>
              <a:t>‘대학정보’ 개념 스키마</a:t>
            </a:r>
            <a:r>
              <a:rPr lang="en-US" altLang="ko-KR" smtClean="0"/>
              <a:t>(</a:t>
            </a:r>
            <a:r>
              <a:rPr lang="ko-KR" altLang="en-US" smtClean="0"/>
              <a:t>대학</a:t>
            </a:r>
            <a:r>
              <a:rPr lang="en-US" altLang="ko-KR" smtClean="0"/>
              <a:t>)</a:t>
            </a:r>
            <a:endParaRPr lang="ko-KR" altLang="en-US" smtClean="0"/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3691880"/>
            <a:ext cx="11551504" cy="5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9257216" descr="EMB000030d05e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3808473"/>
            <a:ext cx="2808312" cy="2857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22284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스키마의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내부 스키마</a:t>
            </a:r>
            <a:r>
              <a:rPr lang="en-US" altLang="ko-KR" smtClean="0"/>
              <a:t>(internal schema)</a:t>
            </a:r>
          </a:p>
          <a:p>
            <a:pPr lvl="1"/>
            <a:r>
              <a:rPr lang="ko-KR" altLang="en-US" smtClean="0"/>
              <a:t>저장 장치의 관점에서 전체 데이터베이스의 내부 구조를 정의</a:t>
            </a:r>
            <a:endParaRPr lang="en-US" altLang="ko-KR" smtClean="0"/>
          </a:p>
          <a:p>
            <a:pPr lvl="1"/>
            <a:r>
              <a:rPr lang="ko-KR" altLang="en-US" smtClean="0"/>
              <a:t>개념 스키마에 대한 시스템 내부의 저장 방식을 표현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내부 레코드의 형식이나 배치 방법</a:t>
            </a:r>
            <a:r>
              <a:rPr lang="en-US" altLang="ko-KR" smtClean="0"/>
              <a:t>, </a:t>
            </a:r>
            <a:r>
              <a:rPr lang="ko-KR" altLang="en-US" smtClean="0"/>
              <a:t>인덱스 등에 대한 명세를 포함</a:t>
            </a:r>
            <a:endParaRPr lang="en-US" altLang="ko-KR" smtClean="0"/>
          </a:p>
          <a:p>
            <a:pPr lvl="1"/>
            <a:r>
              <a:rPr lang="ko-KR" altLang="en-US" smtClean="0"/>
              <a:t>실제 장치의 물리적 저장 방식이나 구조를 명세한 것은 아니며 그보다는 추상화된 상위 </a:t>
            </a:r>
            <a:r>
              <a:rPr lang="ko-KR" altLang="en-US" smtClean="0"/>
              <a:t>표현</a:t>
            </a:r>
            <a:endParaRPr lang="en-US" altLang="ko-KR" smtClean="0"/>
          </a:p>
          <a:p>
            <a:pPr lvl="1"/>
            <a:r>
              <a:rPr lang="ko-KR" altLang="en-US" smtClean="0"/>
              <a:t>내부 스키마도 데이터베이스 당 하나만 존재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/>
              <a:t>) </a:t>
            </a:r>
            <a:r>
              <a:rPr lang="ko-KR" altLang="en-US" smtClean="0"/>
              <a:t>‘대학정보’ 내부 스키마</a:t>
            </a:r>
            <a:r>
              <a:rPr lang="en-US" altLang="ko-KR" smtClean="0"/>
              <a:t>(</a:t>
            </a:r>
            <a:r>
              <a:rPr lang="ko-KR" altLang="en-US" smtClean="0"/>
              <a:t>대학</a:t>
            </a:r>
            <a:r>
              <a:rPr lang="en-US" altLang="ko-KR" smtClean="0"/>
              <a:t>)</a:t>
            </a:r>
            <a:endParaRPr lang="ko-KR" altLang="en-US" smtClean="0"/>
          </a:p>
          <a:p>
            <a:pPr lvl="2"/>
            <a:endParaRPr lang="ko-KR" altLang="en-US" smtClean="0"/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3691880"/>
            <a:ext cx="11551504" cy="5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69256096" descr="EMB000030d05e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3" y="3861048"/>
            <a:ext cx="2960173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22284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en-US" b="1" smtClean="0"/>
              <a:t>데이터 사전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스키마와 스키마 사상 정보를 데이터 사전이라는 별도의 저장소에 관리</a:t>
            </a:r>
          </a:p>
          <a:p>
            <a:r>
              <a:rPr lang="ko-KR" altLang="en-US" smtClean="0"/>
              <a:t>데이터 사전</a:t>
            </a:r>
            <a:r>
              <a:rPr lang="en-US" altLang="ko-KR" smtClean="0"/>
              <a:t>(data dictionary)</a:t>
            </a:r>
          </a:p>
          <a:p>
            <a:pPr lvl="1"/>
            <a:r>
              <a:rPr lang="ko-KR" altLang="en-US" smtClean="0"/>
              <a:t>다양한 데이터베이스 객체</a:t>
            </a:r>
            <a:r>
              <a:rPr lang="en-US" altLang="ko-KR" smtClean="0"/>
              <a:t>(</a:t>
            </a:r>
            <a:r>
              <a:rPr lang="ko-KR" altLang="en-US" smtClean="0"/>
              <a:t>테이블과 열</a:t>
            </a:r>
            <a:r>
              <a:rPr lang="en-US" altLang="ko-KR" smtClean="0"/>
              <a:t>, </a:t>
            </a:r>
            <a:r>
              <a:rPr lang="ko-KR" altLang="en-US" err="1" smtClean="0"/>
              <a:t>뷰</a:t>
            </a:r>
            <a:r>
              <a:rPr lang="en-US" altLang="ko-KR" smtClean="0"/>
              <a:t>, </a:t>
            </a:r>
            <a:r>
              <a:rPr lang="ko-KR" altLang="en-US" smtClean="0"/>
              <a:t>인덱스</a:t>
            </a:r>
            <a:r>
              <a:rPr lang="en-US" altLang="ko-KR" smtClean="0"/>
              <a:t>, </a:t>
            </a:r>
            <a:r>
              <a:rPr lang="ko-KR" altLang="en-US" smtClean="0"/>
              <a:t>사용자 권한 등</a:t>
            </a:r>
            <a:r>
              <a:rPr lang="en-US" altLang="ko-KR" smtClean="0"/>
              <a:t>)</a:t>
            </a:r>
            <a:r>
              <a:rPr lang="ko-KR" altLang="en-US" smtClean="0"/>
              <a:t>에 관한 모든 데이터를 포함</a:t>
            </a:r>
            <a:endParaRPr lang="en-US" altLang="ko-KR" smtClean="0"/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가 스스로 생성하고 유지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사용자뿐만 아니라 시스템 관리를 위해서도 필요한 저장 공간으로 그 자체가 하나의 데이터베이스</a:t>
            </a:r>
            <a:r>
              <a:rPr lang="en-US" altLang="ko-KR" smtClean="0"/>
              <a:t> </a:t>
            </a:r>
          </a:p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69256016" descr="EMB000030d05e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501008"/>
            <a:ext cx="5925527" cy="244827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데이터 사전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사용자 데이터베이스</a:t>
            </a:r>
            <a:r>
              <a:rPr lang="en-US" altLang="ko-KR" smtClean="0"/>
              <a:t>(user database)</a:t>
            </a:r>
          </a:p>
          <a:p>
            <a:pPr lvl="1"/>
            <a:r>
              <a:rPr lang="ko-KR" altLang="en-US" smtClean="0"/>
              <a:t>사용자나 응용 프로그램이 실제로 이용하는 데이터를 저장하는 일반 데이터베이스 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시스템 데이터베이스</a:t>
            </a:r>
            <a:r>
              <a:rPr lang="en-US" altLang="ko-KR" smtClean="0"/>
              <a:t>(system database) </a:t>
            </a:r>
            <a:r>
              <a:rPr lang="ko-KR" altLang="en-US" smtClean="0"/>
              <a:t>또는 시스템 카탈로그</a:t>
            </a:r>
            <a:r>
              <a:rPr lang="en-US" altLang="ko-KR" smtClean="0"/>
              <a:t>(system catalog) </a:t>
            </a:r>
          </a:p>
          <a:p>
            <a:pPr lvl="1"/>
            <a:r>
              <a:rPr lang="ko-KR" altLang="en-US" smtClean="0"/>
              <a:t>데이터 </a:t>
            </a:r>
            <a:r>
              <a:rPr lang="ko-KR" altLang="en-US" err="1" smtClean="0"/>
              <a:t>디렉토리</a:t>
            </a:r>
            <a:r>
              <a:rPr lang="en-US" altLang="ko-KR" smtClean="0"/>
              <a:t>(data directory)</a:t>
            </a:r>
            <a:endParaRPr lang="ko-KR" altLang="en-US" smtClean="0"/>
          </a:p>
          <a:p>
            <a:pPr lvl="2"/>
            <a:r>
              <a:rPr lang="ko-KR" altLang="en-US" smtClean="0"/>
              <a:t>사용자가 접근할 수 없음</a:t>
            </a:r>
            <a:endParaRPr lang="en-US" altLang="ko-KR" smtClean="0"/>
          </a:p>
          <a:p>
            <a:pPr lvl="2"/>
            <a:r>
              <a:rPr lang="ko-KR" altLang="en-US" smtClean="0"/>
              <a:t>데이터 접근에 필요한 위치 정보를 저장하는 저장소</a:t>
            </a:r>
            <a:endParaRPr lang="en-US" altLang="ko-KR" smtClean="0"/>
          </a:p>
          <a:p>
            <a:pPr lvl="1"/>
            <a:r>
              <a:rPr lang="ko-KR" altLang="en-US" smtClean="0"/>
              <a:t>데이터 사전</a:t>
            </a:r>
            <a:r>
              <a:rPr lang="en-US" altLang="ko-KR" smtClean="0"/>
              <a:t>(data dictionary)</a:t>
            </a:r>
          </a:p>
          <a:p>
            <a:pPr lvl="2"/>
            <a:r>
              <a:rPr lang="ko-KR" altLang="en-US" smtClean="0"/>
              <a:t>데이터베이스에 저장된 모든 부가 정보 즉</a:t>
            </a:r>
            <a:r>
              <a:rPr lang="en-US" altLang="ko-KR" smtClean="0"/>
              <a:t>, </a:t>
            </a:r>
            <a:r>
              <a:rPr lang="ko-KR" altLang="en-US" smtClean="0"/>
              <a:t>데이터베이스 정의나 명세뿐만 아니라 스키마와 이들 간의 사상 정보</a:t>
            </a:r>
            <a:r>
              <a:rPr lang="en-US" altLang="ko-KR" smtClean="0"/>
              <a:t>, </a:t>
            </a:r>
            <a:r>
              <a:rPr lang="ko-KR" altLang="en-US" smtClean="0"/>
              <a:t>제약 조건 등을 저장하는 저장소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ko-KR" altLang="en-US" smtClean="0"/>
              <a:t>메타 데이터</a:t>
            </a:r>
          </a:p>
          <a:p>
            <a:pPr lvl="1"/>
            <a:r>
              <a:rPr lang="ko-KR" altLang="en-US" smtClean="0"/>
              <a:t>데이터 사전에 저장된 데이터는 ‘데이터에 관한 데이터</a:t>
            </a:r>
            <a:r>
              <a:rPr lang="en-US" altLang="ko-KR" smtClean="0"/>
              <a:t>(data about data</a:t>
            </a:r>
            <a:r>
              <a:rPr lang="en-US" altLang="ko-KR" smtClean="0"/>
              <a:t>)’</a:t>
            </a:r>
            <a:r>
              <a:rPr lang="ko-KR" altLang="en-US" smtClean="0"/>
              <a:t>임</a:t>
            </a:r>
            <a:endParaRPr lang="en-US" altLang="ko-KR" smtClean="0"/>
          </a:p>
          <a:p>
            <a:pPr lvl="2"/>
            <a:r>
              <a:rPr lang="ko-KR" altLang="en-US" smtClean="0"/>
              <a:t>데이터베이스 자체에 관한 데이터</a:t>
            </a:r>
            <a:endParaRPr lang="en-US" altLang="ko-KR" smtClean="0"/>
          </a:p>
          <a:p>
            <a:pPr lvl="2"/>
            <a:r>
              <a:rPr lang="ko-KR" altLang="en-US" smtClean="0"/>
              <a:t>한 차원 높은 데이터라는 의미에서 메타 데이터</a:t>
            </a:r>
            <a:r>
              <a:rPr lang="en-US" altLang="ko-KR" smtClean="0"/>
              <a:t>(meta data)</a:t>
            </a:r>
            <a:r>
              <a:rPr lang="ko-KR" altLang="en-US" smtClean="0"/>
              <a:t>라고 함</a:t>
            </a:r>
            <a:endParaRPr lang="en-US" altLang="ko-KR" smtClean="0"/>
          </a:p>
          <a:p>
            <a:pPr lvl="2"/>
            <a:r>
              <a:rPr lang="en-US" altLang="ko-KR" smtClean="0"/>
              <a:t>DBMS</a:t>
            </a:r>
            <a:r>
              <a:rPr lang="ko-KR" altLang="en-US" smtClean="0"/>
              <a:t>뿐만 아니라 일반 사용자도 검색할 수 있지만 변경은 </a:t>
            </a:r>
            <a:r>
              <a:rPr lang="en-US" altLang="ko-KR" smtClean="0"/>
              <a:t>DBMS</a:t>
            </a:r>
            <a:r>
              <a:rPr lang="ko-KR" altLang="en-US" smtClean="0"/>
              <a:t>만 가능</a:t>
            </a:r>
            <a:r>
              <a:rPr lang="en-US" altLang="ko-KR" smtClean="0"/>
              <a:t> </a:t>
            </a:r>
          </a:p>
          <a:p>
            <a:endParaRPr lang="ko-KR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 smtClean="0"/>
              <a:t>데이터 독립성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단계 데이터베이스 구조의 특징</a:t>
            </a:r>
            <a:endParaRPr lang="en-US" altLang="ko-KR" smtClean="0"/>
          </a:p>
          <a:p>
            <a:pPr lvl="1"/>
            <a:r>
              <a:rPr lang="ko-KR" altLang="en-US" smtClean="0"/>
              <a:t>응용 프로그램과 데이터 사이의 독립성을 제공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데이터 독립성</a:t>
            </a:r>
            <a:r>
              <a:rPr lang="en-US" altLang="ko-KR" smtClean="0"/>
              <a:t>(data independency)</a:t>
            </a:r>
          </a:p>
          <a:p>
            <a:pPr lvl="1"/>
            <a:r>
              <a:rPr lang="ko-KR" altLang="en-US" smtClean="0"/>
              <a:t>데이터의 논리적 구조나 물리적 구조가 변경되더라도 응용 프로그램이 영향을 직접 받지 않는 특성</a:t>
            </a:r>
            <a:r>
              <a:rPr lang="en-US" altLang="ko-KR" smtClean="0"/>
              <a:t> </a:t>
            </a:r>
            <a:endParaRPr lang="ko-KR" altLang="en-US" smtClean="0"/>
          </a:p>
          <a:p>
            <a:pPr lvl="1"/>
            <a:r>
              <a:rPr lang="ko-KR" altLang="en-US" smtClean="0"/>
              <a:t>기존 응용 프로그램에 영향을 주지 않으면서 데이터베이스 구조를 변경할 수 있고 반대로 데이터베이스에 영향을 미치지 않으면서 응용 프로그램을 수정할 수 있도록 함</a:t>
            </a:r>
            <a:endParaRPr lang="en-US" altLang="ko-KR" smtClean="0"/>
          </a:p>
          <a:p>
            <a:pPr lvl="1"/>
            <a:r>
              <a:rPr lang="ko-KR" altLang="en-US" smtClean="0"/>
              <a:t>각 단계의 스키마 사이에 적절한 내부 사상을 한다면 하위 스키마가 변경되더라도 상위 스키마에 영향을 주지 않지 않도록 변경 내용을 숨길 수 있음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의 데이터 독립성 제공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DBMS</a:t>
            </a:r>
            <a:r>
              <a:rPr lang="ko-KR" altLang="en-US" smtClean="0"/>
              <a:t>의 핵심 역할 중 하나</a:t>
            </a:r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mtClean="0"/>
              <a:t>DBMS</a:t>
            </a:r>
            <a:r>
              <a:rPr lang="ko-KR" altLang="en-US" smtClean="0"/>
              <a:t>는 </a:t>
            </a:r>
            <a:r>
              <a:rPr lang="en-US" altLang="ko-KR" smtClean="0"/>
              <a:t>3</a:t>
            </a:r>
            <a:r>
              <a:rPr lang="ko-KR" altLang="en-US" smtClean="0"/>
              <a:t>단계 데이터베이스 구조의 스키마 간의 적절한 사상을 통하여 데이터 독립성을 지원</a:t>
            </a:r>
            <a:r>
              <a:rPr lang="en-US" altLang="ko-KR" smtClean="0"/>
              <a:t> 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69257776" descr="EMB000030d05e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844824"/>
            <a:ext cx="5673741" cy="47525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 </a:t>
            </a:r>
            <a:r>
              <a:rPr lang="ko-KR" altLang="en-US" b="1"/>
              <a:t>데이터베이스 시스템의 구성요소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1.1 </a:t>
            </a:r>
            <a:r>
              <a:rPr lang="ko-KR" altLang="en-US"/>
              <a:t>데이터베이스 시스템의 개념</a:t>
            </a:r>
          </a:p>
          <a:p>
            <a:pPr lvl="1"/>
            <a:r>
              <a:rPr lang="ko-KR" altLang="en-US"/>
              <a:t>데이터베이스</a:t>
            </a:r>
            <a:r>
              <a:rPr lang="en-US" altLang="ko-KR"/>
              <a:t>(DB: </a:t>
            </a:r>
            <a:r>
              <a:rPr lang="en-US" altLang="ko-KR" err="1"/>
              <a:t>DataBase</a:t>
            </a:r>
            <a:r>
              <a:rPr lang="en-US" altLang="ko-KR" smtClean="0"/>
              <a:t>)</a:t>
            </a:r>
          </a:p>
          <a:p>
            <a:pPr lvl="1">
              <a:buNone/>
            </a:pPr>
            <a:r>
              <a:rPr lang="en-US" altLang="ko-KR" smtClean="0"/>
              <a:t>    : </a:t>
            </a:r>
            <a:r>
              <a:rPr lang="ko-KR" altLang="en-US" smtClean="0"/>
              <a:t>저장소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관리 시스템</a:t>
            </a:r>
            <a:r>
              <a:rPr lang="en-US" altLang="ko-KR"/>
              <a:t>(DBMS: </a:t>
            </a:r>
            <a:r>
              <a:rPr lang="en-US" altLang="ko-KR" err="1"/>
              <a:t>DataBase</a:t>
            </a:r>
            <a:r>
              <a:rPr lang="en-US" altLang="ko-KR"/>
              <a:t> Management System)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 : </a:t>
            </a:r>
            <a:r>
              <a:rPr lang="ko-KR" altLang="en-US" smtClean="0"/>
              <a:t>데이터베이스를 </a:t>
            </a:r>
            <a:r>
              <a:rPr lang="ko-KR" altLang="en-US"/>
              <a:t>관리하는 </a:t>
            </a:r>
            <a:r>
              <a:rPr lang="ko-KR" altLang="en-US" smtClean="0"/>
              <a:t>소프트웨어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시스템</a:t>
            </a:r>
            <a:r>
              <a:rPr lang="en-US" altLang="ko-KR"/>
              <a:t>(DBS: </a:t>
            </a:r>
            <a:r>
              <a:rPr lang="en-US" altLang="ko-KR" err="1"/>
              <a:t>DataBase</a:t>
            </a:r>
            <a:r>
              <a:rPr lang="en-US" altLang="ko-KR"/>
              <a:t> System</a:t>
            </a:r>
            <a:r>
              <a:rPr lang="en-US" altLang="ko-KR" smtClean="0"/>
              <a:t>)</a:t>
            </a:r>
          </a:p>
          <a:p>
            <a:pPr lvl="2">
              <a:buNone/>
            </a:pPr>
            <a:r>
              <a:rPr lang="en-US" altLang="ko-KR" smtClean="0"/>
              <a:t> : </a:t>
            </a:r>
            <a:r>
              <a:rPr lang="ko-KR" altLang="en-US" smtClean="0"/>
              <a:t>데이터베이스와 데이터베이스 관리 시스템들을 </a:t>
            </a:r>
            <a:r>
              <a:rPr lang="ko-KR" altLang="en-US"/>
              <a:t>모두 포함하는 </a:t>
            </a:r>
            <a:r>
              <a:rPr lang="ko-KR" altLang="en-US" smtClean="0"/>
              <a:t>개념</a:t>
            </a:r>
            <a:endParaRPr lang="en-US" altLang="ko-KR" smtClean="0"/>
          </a:p>
          <a:p>
            <a:r>
              <a:rPr lang="ko-KR" altLang="en-US" smtClean="0"/>
              <a:t>데이터베이스 </a:t>
            </a:r>
            <a:r>
              <a:rPr lang="ko-KR" altLang="en-US"/>
              <a:t>시스템의 구성 요소</a:t>
            </a:r>
          </a:p>
          <a:p>
            <a:pPr lvl="1"/>
            <a:endParaRPr lang="en-US" altLang="ko-KR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6616" y="354786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6018528" descr="EMB000013f440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4608" y="3717032"/>
            <a:ext cx="5983448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독립성 제공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외부</a:t>
            </a:r>
            <a:r>
              <a:rPr lang="en-US" altLang="ko-KR" smtClean="0"/>
              <a:t>/</a:t>
            </a:r>
            <a:r>
              <a:rPr lang="ko-KR" altLang="en-US" smtClean="0"/>
              <a:t>개념 사상</a:t>
            </a:r>
          </a:p>
          <a:p>
            <a:pPr lvl="1"/>
            <a:r>
              <a:rPr lang="ko-KR" altLang="en-US" smtClean="0"/>
              <a:t>외부 스키마를 변경하더라도 전체 개념적 스키마는 변경되지 않거나 변경되더라도 변경 내용을 최소화함으로써 다른 응용 프로그램에 주는 영향을 최소화</a:t>
            </a:r>
            <a:endParaRPr lang="en-US" altLang="ko-KR" smtClean="0"/>
          </a:p>
          <a:p>
            <a:pPr lvl="1"/>
            <a:r>
              <a:rPr lang="ko-KR" altLang="en-US" smtClean="0"/>
              <a:t>논리적 데이터 독립성</a:t>
            </a:r>
            <a:r>
              <a:rPr lang="en-US" altLang="ko-KR" smtClean="0"/>
              <a:t>(logical data independency)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2"/>
            <a:r>
              <a:rPr lang="ko-KR" altLang="en-US" smtClean="0"/>
              <a:t>응용 프로그램에 영향을 최소화하면서 데이터베이스의 논리적 구조를 변경 </a:t>
            </a:r>
            <a:endParaRPr lang="en-US" altLang="ko-KR" smtClean="0"/>
          </a:p>
          <a:p>
            <a:pPr lvl="2"/>
            <a:r>
              <a:rPr lang="en-US" altLang="ko-KR" smtClean="0"/>
              <a:t>DBMS</a:t>
            </a:r>
            <a:r>
              <a:rPr lang="ko-KR" altLang="en-US" smtClean="0"/>
              <a:t>에 의해 수행되는 외부</a:t>
            </a:r>
            <a:r>
              <a:rPr lang="en-US" altLang="ko-KR" smtClean="0"/>
              <a:t>/</a:t>
            </a:r>
            <a:r>
              <a:rPr lang="ko-KR" altLang="en-US" smtClean="0"/>
              <a:t>개념 사상 즉</a:t>
            </a:r>
            <a:r>
              <a:rPr lang="en-US" altLang="ko-KR" smtClean="0"/>
              <a:t>, </a:t>
            </a:r>
            <a:r>
              <a:rPr lang="ko-KR" altLang="en-US" smtClean="0"/>
              <a:t>하나의 개념 스키마를 여러 외부 스키마 형태로 사상시킴으로써 가능</a:t>
            </a:r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개념</a:t>
            </a:r>
            <a:r>
              <a:rPr lang="en-US" altLang="ko-KR" smtClean="0"/>
              <a:t>/</a:t>
            </a:r>
            <a:r>
              <a:rPr lang="ko-KR" altLang="en-US" smtClean="0"/>
              <a:t>내부 사상</a:t>
            </a:r>
          </a:p>
          <a:p>
            <a:pPr lvl="1"/>
            <a:r>
              <a:rPr lang="ko-KR" altLang="en-US" smtClean="0"/>
              <a:t>물리적 구조의 변경에 따른 내부 스키마가 수정되더라도 연관된 개념</a:t>
            </a:r>
            <a:r>
              <a:rPr lang="en-US" altLang="ko-KR" smtClean="0"/>
              <a:t>/</a:t>
            </a:r>
            <a:r>
              <a:rPr lang="ko-KR" altLang="en-US" smtClean="0"/>
              <a:t>내부 사상 정보만 수정하면 상위 스키마에 대한 영향을 최소화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물리적 데이터 독립성</a:t>
            </a:r>
            <a:r>
              <a:rPr lang="en-US" altLang="ko-KR" smtClean="0"/>
              <a:t>(physical data independency)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2"/>
            <a:r>
              <a:rPr lang="ko-KR" altLang="en-US" smtClean="0"/>
              <a:t>개념적 스키마에 영향을 최소화하면서 데이터베이스의 물리적 구조를 변경</a:t>
            </a:r>
            <a:endParaRPr lang="en-US" altLang="ko-KR" smtClean="0"/>
          </a:p>
          <a:p>
            <a:pPr lvl="2"/>
            <a:r>
              <a:rPr lang="en-US" altLang="ko-KR" smtClean="0"/>
              <a:t>DBMS</a:t>
            </a:r>
            <a:r>
              <a:rPr lang="ko-KR" altLang="en-US" smtClean="0"/>
              <a:t>에 의해 수행되는 개념</a:t>
            </a:r>
            <a:r>
              <a:rPr lang="en-US" altLang="ko-KR" smtClean="0"/>
              <a:t>/</a:t>
            </a:r>
            <a:r>
              <a:rPr lang="ko-KR" altLang="en-US" smtClean="0"/>
              <a:t>내부 사상 즉</a:t>
            </a:r>
            <a:r>
              <a:rPr lang="en-US" altLang="ko-KR" smtClean="0"/>
              <a:t>, </a:t>
            </a:r>
            <a:r>
              <a:rPr lang="ko-KR" altLang="en-US" smtClean="0"/>
              <a:t>하나의 개념 스키마와 내부 스키마 사이의 사상을 통하여 가능</a:t>
            </a:r>
            <a:r>
              <a:rPr lang="en-US" altLang="ko-KR" smtClean="0"/>
              <a:t> </a:t>
            </a:r>
          </a:p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데이터베이스 </a:t>
            </a:r>
            <a:r>
              <a:rPr lang="ko-KR" altLang="en-US" b="1" smtClean="0"/>
              <a:t>사용자의</a:t>
            </a:r>
            <a:r>
              <a:rPr lang="en-US" altLang="ko-KR" b="1" smtClean="0"/>
              <a:t> </a:t>
            </a:r>
            <a:r>
              <a:rPr lang="ko-KR" altLang="en-US" b="1" smtClean="0"/>
              <a:t>분류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688" y="1459631"/>
            <a:ext cx="13859928" cy="6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04713216" descr="EMB000013f440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052736"/>
            <a:ext cx="541432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62228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1.2 </a:t>
            </a:r>
            <a:r>
              <a:rPr lang="ko-KR" altLang="en-US" b="1"/>
              <a:t>데이터베이스 </a:t>
            </a:r>
            <a:r>
              <a:rPr lang="ko-KR" altLang="en-US" b="1" smtClean="0"/>
              <a:t>사용자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 </a:t>
            </a:r>
            <a:r>
              <a:rPr lang="ko-KR" altLang="en-US" smtClean="0"/>
              <a:t>사용자 </a:t>
            </a:r>
            <a:r>
              <a:rPr lang="en-US" altLang="ko-KR" smtClean="0"/>
              <a:t>=</a:t>
            </a:r>
            <a:r>
              <a:rPr lang="ko-KR" altLang="en-US" smtClean="0"/>
              <a:t> </a:t>
            </a:r>
            <a:r>
              <a:rPr lang="ko-KR" altLang="en-US"/>
              <a:t>최종 사용자</a:t>
            </a:r>
            <a:r>
              <a:rPr lang="en-US" altLang="ko-KR"/>
              <a:t>(end user)</a:t>
            </a:r>
            <a:endParaRPr lang="ko-KR" altLang="en-US"/>
          </a:p>
          <a:p>
            <a:pPr lvl="1"/>
            <a:r>
              <a:rPr lang="ko-KR" altLang="en-US" smtClean="0"/>
              <a:t>컴퓨터나 </a:t>
            </a:r>
            <a:r>
              <a:rPr lang="ko-KR" altLang="en-US"/>
              <a:t>데이터베이스에 대한 전문 지식 없이 데이터베이스를 접근하는 사용자 </a:t>
            </a:r>
            <a:r>
              <a:rPr lang="ko-KR" altLang="en-US" smtClean="0"/>
              <a:t>유형</a:t>
            </a:r>
            <a:endParaRPr lang="en-US" altLang="ko-KR" smtClean="0"/>
          </a:p>
          <a:p>
            <a:pPr lvl="1"/>
            <a:r>
              <a:rPr lang="ko-KR" altLang="en-US" smtClean="0"/>
              <a:t>초급 사용자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데이터베이스나 </a:t>
            </a:r>
            <a:r>
              <a:rPr lang="en-US" altLang="ko-KR"/>
              <a:t>DBMS</a:t>
            </a:r>
            <a:r>
              <a:rPr lang="ko-KR" altLang="en-US"/>
              <a:t>의 존재를 알지 </a:t>
            </a:r>
            <a:r>
              <a:rPr lang="ko-KR" altLang="en-US" smtClean="0"/>
              <a:t>못하는 관련 </a:t>
            </a:r>
            <a:r>
              <a:rPr lang="ko-KR" altLang="en-US"/>
              <a:t>지식이 </a:t>
            </a:r>
            <a:r>
              <a:rPr lang="ko-KR" altLang="en-US" smtClean="0"/>
              <a:t>없는 사용자</a:t>
            </a:r>
            <a:endParaRPr lang="en-US" altLang="ko-KR" smtClean="0"/>
          </a:p>
          <a:p>
            <a:pPr lvl="1"/>
            <a:r>
              <a:rPr lang="ko-KR" altLang="en-US"/>
              <a:t>중급 </a:t>
            </a:r>
            <a:r>
              <a:rPr lang="ko-KR" altLang="en-US" smtClean="0"/>
              <a:t>사용자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데이터베이스 기본 지식을 갖추고 필요할 경우</a:t>
            </a:r>
            <a:r>
              <a:rPr lang="en-US" altLang="ko-KR"/>
              <a:t>, </a:t>
            </a:r>
            <a:r>
              <a:rPr lang="ko-KR" altLang="en-US"/>
              <a:t>데이터 언어를 사용하여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</a:t>
            </a:r>
            <a:r>
              <a:rPr lang="en-US" altLang="ko-KR" smtClean="0"/>
              <a:t>                   </a:t>
            </a:r>
            <a:r>
              <a:rPr lang="ko-KR" altLang="en-US" smtClean="0"/>
              <a:t>데이터에 </a:t>
            </a:r>
            <a:r>
              <a:rPr lang="ko-KR" altLang="en-US"/>
              <a:t>대한 처리를 직접 </a:t>
            </a:r>
            <a:r>
              <a:rPr lang="en-US" altLang="ko-KR"/>
              <a:t>DBMS</a:t>
            </a:r>
            <a:r>
              <a:rPr lang="ko-KR" altLang="en-US"/>
              <a:t>에 </a:t>
            </a:r>
            <a:r>
              <a:rPr lang="ko-KR" altLang="en-US" smtClean="0"/>
              <a:t>요청</a:t>
            </a:r>
            <a:endParaRPr lang="en-US" altLang="ko-KR" smtClean="0"/>
          </a:p>
          <a:p>
            <a:r>
              <a:rPr lang="ko-KR" altLang="en-US"/>
              <a:t>응용 </a:t>
            </a:r>
            <a:r>
              <a:rPr lang="ko-KR" altLang="en-US" smtClean="0"/>
              <a:t>프로그래머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전문 지식을 가지고 응용 프로그램</a:t>
            </a:r>
            <a:r>
              <a:rPr lang="en-US" altLang="ko-KR"/>
              <a:t>(application)</a:t>
            </a:r>
            <a:r>
              <a:rPr lang="ko-KR" altLang="en-US"/>
              <a:t>을 개발할 목적으로 데이터베이스를 접근하는 사용자 </a:t>
            </a:r>
            <a:r>
              <a:rPr lang="ko-KR" altLang="en-US" smtClean="0"/>
              <a:t>유형</a:t>
            </a:r>
            <a:endParaRPr lang="en-US" altLang="ko-KR" smtClean="0"/>
          </a:p>
          <a:p>
            <a:pPr lvl="1"/>
            <a:r>
              <a:rPr lang="ko-KR" altLang="en-US" smtClean="0"/>
              <a:t>프로그램 </a:t>
            </a:r>
            <a:r>
              <a:rPr lang="ko-KR" altLang="en-US"/>
              <a:t>전문 개발자로 </a:t>
            </a:r>
            <a:r>
              <a:rPr lang="en-US" altLang="ko-KR"/>
              <a:t>C, Java, JSP, PHP</a:t>
            </a:r>
            <a:r>
              <a:rPr lang="ko-KR" altLang="en-US"/>
              <a:t>와 같은 프로그래밍 언어를 구사할 수 있고 작성한 응용 프로그램 안에 데이터 언어나 </a:t>
            </a:r>
            <a:r>
              <a:rPr lang="en-US" altLang="ko-KR"/>
              <a:t>DBMS </a:t>
            </a:r>
            <a:r>
              <a:rPr lang="ko-KR" altLang="en-US"/>
              <a:t>실행 명령어 </a:t>
            </a:r>
            <a:r>
              <a:rPr lang="ko-KR" altLang="en-US" smtClean="0"/>
              <a:t>작성 능력을 </a:t>
            </a:r>
            <a:r>
              <a:rPr lang="ko-KR" altLang="en-US"/>
              <a:t>갖춘 사용자</a:t>
            </a:r>
          </a:p>
          <a:p>
            <a:r>
              <a:rPr lang="ko-KR" altLang="en-US"/>
              <a:t>데이터베이스 관리자</a:t>
            </a:r>
            <a:r>
              <a:rPr lang="en-US" altLang="ko-KR"/>
              <a:t>(DBA: </a:t>
            </a:r>
            <a:r>
              <a:rPr lang="en-US" altLang="ko-KR" err="1"/>
              <a:t>DataBase</a:t>
            </a:r>
            <a:r>
              <a:rPr lang="en-US" altLang="ko-KR"/>
              <a:t> Administrator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데이터베이스를 </a:t>
            </a:r>
            <a:r>
              <a:rPr lang="ko-KR" altLang="en-US"/>
              <a:t>구축하고 데이터베이스 시스템을 자체적으로 운영</a:t>
            </a:r>
            <a:r>
              <a:rPr lang="en-US" altLang="ko-KR"/>
              <a:t>·</a:t>
            </a:r>
            <a:r>
              <a:rPr lang="ko-KR" altLang="en-US"/>
              <a:t>통제하는 특별한 소수의 사용자 </a:t>
            </a:r>
            <a:r>
              <a:rPr lang="ko-KR" altLang="en-US" smtClean="0"/>
              <a:t>유형</a:t>
            </a:r>
            <a:endParaRPr lang="en-US" altLang="ko-KR" smtClean="0"/>
          </a:p>
          <a:p>
            <a:pPr lvl="1"/>
            <a:r>
              <a:rPr lang="en-US" altLang="ko-KR" smtClean="0"/>
              <a:t>DBMS</a:t>
            </a:r>
            <a:r>
              <a:rPr lang="ko-KR" altLang="en-US"/>
              <a:t>의 슈퍼 사용자</a:t>
            </a:r>
            <a:r>
              <a:rPr lang="en-US" altLang="ko-KR"/>
              <a:t>(super user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시스템의 관리를 </a:t>
            </a:r>
            <a:r>
              <a:rPr lang="ko-KR" altLang="en-US" smtClean="0"/>
              <a:t>총괄</a:t>
            </a:r>
            <a:r>
              <a:rPr lang="en-US" altLang="ko-KR" smtClean="0"/>
              <a:t>(</a:t>
            </a:r>
            <a:r>
              <a:rPr lang="ko-KR" altLang="en-US" smtClean="0"/>
              <a:t>데이터베이스의 </a:t>
            </a:r>
            <a:r>
              <a:rPr lang="ko-KR" altLang="en-US"/>
              <a:t>설계</a:t>
            </a:r>
            <a:r>
              <a:rPr lang="en-US" altLang="ko-KR"/>
              <a:t>, </a:t>
            </a:r>
            <a:r>
              <a:rPr lang="ko-KR" altLang="en-US"/>
              <a:t>구축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, </a:t>
            </a:r>
            <a:r>
              <a:rPr lang="ko-KR" altLang="en-US"/>
              <a:t>운영 등을 위해 </a:t>
            </a:r>
            <a:r>
              <a:rPr lang="en-US" altLang="ko-KR"/>
              <a:t>DBMS</a:t>
            </a:r>
            <a:r>
              <a:rPr lang="ko-KR" altLang="en-US"/>
              <a:t>의 다양한 기능들을 활용함으로써 데이터베이스 시스템을 </a:t>
            </a:r>
            <a:r>
              <a:rPr lang="ko-KR" altLang="en-US" smtClean="0"/>
              <a:t>제어</a:t>
            </a:r>
            <a:r>
              <a:rPr lang="en-US" altLang="ko-KR" smtClean="0"/>
              <a:t>)</a:t>
            </a:r>
            <a:endParaRPr lang="ko-KR" altLang="en-US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4270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데이터베이스 </a:t>
            </a:r>
            <a:r>
              <a:rPr lang="ko-KR" altLang="en-US" b="1" smtClean="0"/>
              <a:t>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데이터베이스에 대한 모든 권한과 최종 책임을 갖는 전문가</a:t>
            </a:r>
          </a:p>
          <a:p>
            <a:endParaRPr lang="en-US" altLang="ko-KR" smtClean="0"/>
          </a:p>
          <a:p>
            <a:r>
              <a:rPr lang="en-US" altLang="ko-KR" smtClean="0"/>
              <a:t>DBA</a:t>
            </a:r>
            <a:r>
              <a:rPr lang="ko-KR" altLang="en-US"/>
              <a:t>의 주요 역할</a:t>
            </a:r>
          </a:p>
          <a:p>
            <a:pPr lvl="1"/>
            <a:r>
              <a:rPr lang="ko-KR" altLang="en-US"/>
              <a:t>데이터베이스 시스템의 구성 요소 </a:t>
            </a:r>
            <a:r>
              <a:rPr lang="ko-KR" altLang="en-US" smtClean="0"/>
              <a:t>선정</a:t>
            </a:r>
            <a:endParaRPr lang="en-US" altLang="ko-KR" smtClean="0"/>
          </a:p>
          <a:p>
            <a:pPr lvl="1"/>
            <a:r>
              <a:rPr lang="ko-KR" altLang="en-US" smtClean="0"/>
              <a:t>데이터베이스의 </a:t>
            </a:r>
            <a:r>
              <a:rPr lang="ko-KR" altLang="en-US"/>
              <a:t>구조 </a:t>
            </a:r>
            <a:r>
              <a:rPr lang="ko-KR" altLang="en-US" smtClean="0"/>
              <a:t>정의</a:t>
            </a:r>
            <a:endParaRPr lang="en-US" altLang="ko-KR" smtClean="0"/>
          </a:p>
          <a:p>
            <a:pPr lvl="1"/>
            <a:r>
              <a:rPr lang="ko-KR" altLang="en-US" smtClean="0"/>
              <a:t>물리적 </a:t>
            </a:r>
            <a:r>
              <a:rPr lang="ko-KR" altLang="en-US"/>
              <a:t>저장 구조와 접근 방법 </a:t>
            </a:r>
            <a:r>
              <a:rPr lang="ko-KR" altLang="en-US" smtClean="0"/>
              <a:t>결정</a:t>
            </a:r>
            <a:endParaRPr lang="en-US" altLang="ko-KR"/>
          </a:p>
          <a:p>
            <a:pPr lvl="1"/>
            <a:r>
              <a:rPr lang="ko-KR" altLang="en-US" smtClean="0"/>
              <a:t>무결성 </a:t>
            </a:r>
            <a:r>
              <a:rPr lang="ko-KR" altLang="en-US"/>
              <a:t>유지를 위한 제약 조건 </a:t>
            </a:r>
            <a:r>
              <a:rPr lang="ko-KR" altLang="en-US" smtClean="0"/>
              <a:t>정의</a:t>
            </a:r>
            <a:endParaRPr lang="en-US" altLang="ko-KR" smtClean="0"/>
          </a:p>
          <a:p>
            <a:pPr lvl="1"/>
            <a:r>
              <a:rPr lang="ko-KR" altLang="en-US" smtClean="0"/>
              <a:t>보안 </a:t>
            </a:r>
            <a:r>
              <a:rPr lang="ko-KR" altLang="en-US"/>
              <a:t>및 접근 권한 정책 </a:t>
            </a:r>
            <a:r>
              <a:rPr lang="ko-KR" altLang="en-US" smtClean="0"/>
              <a:t>결정</a:t>
            </a:r>
            <a:endParaRPr lang="en-US" altLang="ko-KR" smtClean="0"/>
          </a:p>
          <a:p>
            <a:pPr lvl="1"/>
            <a:r>
              <a:rPr lang="ko-KR" altLang="en-US" smtClean="0"/>
              <a:t>백업 </a:t>
            </a:r>
            <a:r>
              <a:rPr lang="ko-KR" altLang="en-US"/>
              <a:t>및 회복 기법 </a:t>
            </a:r>
            <a:r>
              <a:rPr lang="ko-KR" altLang="en-US" smtClean="0"/>
              <a:t>정의</a:t>
            </a:r>
            <a:endParaRPr lang="en-US" altLang="ko-KR" smtClean="0"/>
          </a:p>
          <a:p>
            <a:pPr lvl="1"/>
            <a:r>
              <a:rPr lang="ko-KR" altLang="en-US" smtClean="0"/>
              <a:t>시스템 </a:t>
            </a:r>
            <a:r>
              <a:rPr lang="ko-KR" altLang="en-US"/>
              <a:t>데이터베이스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r>
              <a:rPr lang="ko-KR" altLang="en-US" smtClean="0"/>
              <a:t>시스템 </a:t>
            </a:r>
            <a:r>
              <a:rPr lang="ko-KR" altLang="en-US"/>
              <a:t>성능 감시 및 성능 </a:t>
            </a:r>
            <a:r>
              <a:rPr lang="ko-KR" altLang="en-US" smtClean="0"/>
              <a:t>분석</a:t>
            </a:r>
            <a:endParaRPr lang="en-US" altLang="ko-KR" smtClean="0"/>
          </a:p>
          <a:p>
            <a:pPr lvl="1"/>
            <a:r>
              <a:rPr lang="ko-KR" altLang="en-US" smtClean="0"/>
              <a:t>데이터베이스의 재구성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관련 의견 조정과 분쟁 해결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8501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</a:t>
            </a:r>
            <a:r>
              <a:rPr lang="ko-KR" altLang="en-US" err="1"/>
              <a:t>사용자별</a:t>
            </a:r>
            <a:r>
              <a:rPr lang="ko-KR" altLang="en-US"/>
              <a:t> 요구 </a:t>
            </a:r>
            <a:r>
              <a:rPr lang="ko-KR" altLang="en-US" smtClean="0"/>
              <a:t>능력</a:t>
            </a:r>
            <a:endParaRPr lang="ko-KR" altLang="en-US" b="1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57098384"/>
              </p:ext>
            </p:extLst>
          </p:nvPr>
        </p:nvGraphicFramePr>
        <p:xfrm>
          <a:off x="740531" y="2060848"/>
          <a:ext cx="8275713" cy="2924154"/>
        </p:xfrm>
        <a:graphic>
          <a:graphicData uri="http://schemas.openxmlformats.org/drawingml/2006/table">
            <a:tbl>
              <a:tblPr/>
              <a:tblGrid>
                <a:gridCol w="1644052">
                  <a:extLst>
                    <a:ext uri="{9D8B030D-6E8A-4147-A177-3AD203B41FA5}">
                      <a16:colId xmlns:a16="http://schemas.microsoft.com/office/drawing/2014/main" xmlns="" val="567361992"/>
                    </a:ext>
                  </a:extLst>
                </a:gridCol>
                <a:gridCol w="1533157">
                  <a:extLst>
                    <a:ext uri="{9D8B030D-6E8A-4147-A177-3AD203B41FA5}">
                      <a16:colId xmlns:a16="http://schemas.microsoft.com/office/drawing/2014/main" xmlns="" val="226472152"/>
                    </a:ext>
                  </a:extLst>
                </a:gridCol>
                <a:gridCol w="1533157">
                  <a:extLst>
                    <a:ext uri="{9D8B030D-6E8A-4147-A177-3AD203B41FA5}">
                      <a16:colId xmlns:a16="http://schemas.microsoft.com/office/drawing/2014/main" xmlns="" val="1405273618"/>
                    </a:ext>
                  </a:extLst>
                </a:gridCol>
                <a:gridCol w="1588604">
                  <a:extLst>
                    <a:ext uri="{9D8B030D-6E8A-4147-A177-3AD203B41FA5}">
                      <a16:colId xmlns:a16="http://schemas.microsoft.com/office/drawing/2014/main" xmlns="" val="214548021"/>
                    </a:ext>
                  </a:extLst>
                </a:gridCol>
                <a:gridCol w="1976743">
                  <a:extLst>
                    <a:ext uri="{9D8B030D-6E8A-4147-A177-3AD203B41FA5}">
                      <a16:colId xmlns:a16="http://schemas.microsoft.com/office/drawing/2014/main" xmlns="" val="282176892"/>
                    </a:ext>
                  </a:extLst>
                </a:gridCol>
              </a:tblGrid>
              <a:tr h="40425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일반 사용자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응용 프로그래머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 관리자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5406123"/>
                  </a:ext>
                </a:extLst>
              </a:tr>
              <a:tr h="404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410862"/>
                  </a:ext>
                </a:extLst>
              </a:tr>
              <a:tr h="481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활용 능력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△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2602927"/>
                  </a:ext>
                </a:extLst>
              </a:tr>
              <a:tr h="481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프로그래밍 능력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△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543600"/>
                  </a:ext>
                </a:extLst>
              </a:tr>
              <a:tr h="481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모델링 능력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△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201528"/>
                  </a:ext>
                </a:extLst>
              </a:tr>
              <a:tr h="4819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DBMS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활용 능력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×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△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△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039477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75402" y="1412776"/>
            <a:ext cx="284084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</a:rPr>
              <a:t>(</a:t>
            </a:r>
            <a:r>
              <a:rPr lang="ko-KR" altLang="en-US" kern="0">
                <a:solidFill>
                  <a:srgbClr val="000000"/>
                </a:solidFill>
              </a:rPr>
              <a:t>○</a:t>
            </a:r>
            <a:r>
              <a:rPr lang="en-US" altLang="ko-KR" kern="0">
                <a:solidFill>
                  <a:srgbClr val="000000"/>
                </a:solidFill>
              </a:rPr>
              <a:t>: </a:t>
            </a:r>
            <a:r>
              <a:rPr lang="ko-KR" altLang="en-US" kern="0">
                <a:solidFill>
                  <a:srgbClr val="000000"/>
                </a:solidFill>
              </a:rPr>
              <a:t>높음</a:t>
            </a:r>
            <a:r>
              <a:rPr lang="en-US" altLang="ko-KR" kern="0">
                <a:solidFill>
                  <a:srgbClr val="000000"/>
                </a:solidFill>
              </a:rPr>
              <a:t>, </a:t>
            </a:r>
            <a:r>
              <a:rPr lang="ko-KR" altLang="en-US" kern="0">
                <a:solidFill>
                  <a:srgbClr val="000000"/>
                </a:solidFill>
              </a:rPr>
              <a:t>△</a:t>
            </a:r>
            <a:r>
              <a:rPr lang="en-US" altLang="ko-KR" kern="0">
                <a:solidFill>
                  <a:srgbClr val="000000"/>
                </a:solidFill>
              </a:rPr>
              <a:t>: </a:t>
            </a:r>
            <a:r>
              <a:rPr lang="ko-KR" altLang="en-US" kern="0">
                <a:solidFill>
                  <a:srgbClr val="000000"/>
                </a:solidFill>
              </a:rPr>
              <a:t>중간</a:t>
            </a:r>
            <a:r>
              <a:rPr lang="en-US" altLang="ko-KR" kern="0">
                <a:solidFill>
                  <a:srgbClr val="000000"/>
                </a:solidFill>
              </a:rPr>
              <a:t>, ×: </a:t>
            </a:r>
            <a:r>
              <a:rPr lang="ko-KR" altLang="en-US" kern="0">
                <a:solidFill>
                  <a:srgbClr val="000000"/>
                </a:solidFill>
              </a:rPr>
              <a:t>없음</a:t>
            </a:r>
            <a:r>
              <a:rPr lang="en-US" altLang="ko-KR" kern="0">
                <a:solidFill>
                  <a:srgbClr val="000000"/>
                </a:solidFill>
              </a:rPr>
              <a:t>)</a:t>
            </a:r>
            <a:endParaRPr lang="ko-KR" alt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8682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1.3 </a:t>
            </a:r>
            <a:r>
              <a:rPr lang="ko-KR" altLang="en-US" b="1"/>
              <a:t>데이터 </a:t>
            </a:r>
            <a:r>
              <a:rPr lang="ko-KR" altLang="en-US" b="1" smtClean="0"/>
              <a:t>언어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 </a:t>
            </a:r>
            <a:r>
              <a:rPr lang="ko-KR" altLang="en-US"/>
              <a:t>언어</a:t>
            </a:r>
            <a:r>
              <a:rPr lang="en-US" altLang="ko-KR"/>
              <a:t>(data language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/>
              <a:t>데이터베이스 사용자와 응용 프로그램은 모두 </a:t>
            </a:r>
            <a:r>
              <a:rPr lang="en-US" altLang="ko-KR"/>
              <a:t>DBMS</a:t>
            </a:r>
            <a:r>
              <a:rPr lang="ko-KR" altLang="en-US"/>
              <a:t>를 통해서만 데이터베이스에 접근할 수 있음 </a:t>
            </a:r>
            <a:endParaRPr lang="en-US" altLang="ko-KR" smtClean="0"/>
          </a:p>
          <a:p>
            <a:pPr lvl="1"/>
            <a:r>
              <a:rPr lang="en-US" altLang="ko-KR" smtClean="0"/>
              <a:t>DBMS</a:t>
            </a:r>
            <a:r>
              <a:rPr lang="ko-KR" altLang="en-US"/>
              <a:t>에 요청 내용을 전달하기 위한 </a:t>
            </a:r>
            <a:r>
              <a:rPr lang="ko-KR" altLang="en-US" smtClean="0"/>
              <a:t>도구</a:t>
            </a:r>
            <a:endParaRPr lang="en-US" altLang="ko-KR" smtClean="0"/>
          </a:p>
          <a:p>
            <a:pPr lvl="1"/>
            <a:r>
              <a:rPr lang="ko-KR" altLang="en-US" smtClean="0"/>
              <a:t>보통 </a:t>
            </a:r>
            <a:r>
              <a:rPr lang="ko-KR" altLang="en-US"/>
              <a:t>데이터 언어는 표준 데이터베이스 언어인 </a:t>
            </a:r>
            <a:r>
              <a:rPr lang="en-US" altLang="ko-KR"/>
              <a:t>SQL(Structured Query Language)</a:t>
            </a:r>
            <a:r>
              <a:rPr lang="ko-KR" altLang="en-US"/>
              <a:t>을 </a:t>
            </a:r>
            <a:r>
              <a:rPr lang="ko-KR" altLang="en-US" smtClean="0"/>
              <a:t>의미함</a:t>
            </a:r>
            <a:endParaRPr lang="ko-KR" altLang="en-US"/>
          </a:p>
          <a:p>
            <a:endParaRPr lang="en-US" altLang="ko-KR" smtClean="0"/>
          </a:p>
          <a:p>
            <a:r>
              <a:rPr lang="ko-KR" altLang="en-US"/>
              <a:t>데이터 언어의 분류</a:t>
            </a:r>
          </a:p>
          <a:p>
            <a:pPr lvl="1"/>
            <a:r>
              <a:rPr lang="ko-KR" altLang="en-US"/>
              <a:t>사용 목적에 </a:t>
            </a:r>
            <a:r>
              <a:rPr lang="en-US" altLang="ko-KR" smtClean="0"/>
              <a:t>3</a:t>
            </a:r>
            <a:r>
              <a:rPr lang="ko-KR" altLang="en-US"/>
              <a:t>가지 명령어 그룹으로 분류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0672" y="3763887"/>
            <a:ext cx="11362366" cy="52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9250112" descr="EMB000013f440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952505"/>
            <a:ext cx="4276736" cy="290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6439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언어의 분류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err="1"/>
              <a:t>정의어</a:t>
            </a:r>
            <a:r>
              <a:rPr lang="en-US" altLang="ko-KR"/>
              <a:t>(DDL: Data Definition Language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새로운 </a:t>
            </a:r>
            <a:r>
              <a:rPr lang="ko-KR" altLang="en-US"/>
              <a:t>데이터베이스 구조를 </a:t>
            </a:r>
            <a:r>
              <a:rPr lang="ko-KR" altLang="en-US" smtClean="0"/>
              <a:t>정의하고 </a:t>
            </a:r>
            <a:r>
              <a:rPr lang="ko-KR" altLang="en-US"/>
              <a:t>기존 데이터베이스 구조를 변경하는 명령어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구조를 표현하는 데이터베이스 스키마를 </a:t>
            </a:r>
            <a:r>
              <a:rPr lang="ko-KR" altLang="en-US" err="1"/>
              <a:t>명세하기</a:t>
            </a:r>
            <a:r>
              <a:rPr lang="ko-KR" altLang="en-US"/>
              <a:t> 위해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/>
              <a:t>데이터 </a:t>
            </a:r>
            <a:r>
              <a:rPr lang="ko-KR" altLang="en-US" err="1"/>
              <a:t>조작어</a:t>
            </a:r>
            <a:r>
              <a:rPr lang="en-US" altLang="ko-KR"/>
              <a:t>(DML: Data Manipulation Language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데이터베이스 </a:t>
            </a:r>
            <a:r>
              <a:rPr lang="ko-KR" altLang="en-US"/>
              <a:t>안의 데이터를 실제 조작하는 명령어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1"/>
            <a:r>
              <a:rPr lang="en-US" altLang="ko-KR" smtClean="0"/>
              <a:t>DBMS</a:t>
            </a:r>
            <a:r>
              <a:rPr lang="ko-KR" altLang="en-US"/>
              <a:t>에게 데이터의 입력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및 검색을 요청하기 위해 사용</a:t>
            </a:r>
          </a:p>
          <a:p>
            <a:pPr lvl="1"/>
            <a:endParaRPr lang="en-US" altLang="ko-KR" smtClean="0"/>
          </a:p>
          <a:p>
            <a:pPr lvl="1"/>
            <a:endParaRPr lang="ko-KR" altLang="en-US"/>
          </a:p>
          <a:p>
            <a:r>
              <a:rPr lang="ko-KR" altLang="en-US"/>
              <a:t>데이터 </a:t>
            </a:r>
            <a:r>
              <a:rPr lang="ko-KR" altLang="en-US" err="1"/>
              <a:t>제어어</a:t>
            </a:r>
            <a:r>
              <a:rPr lang="en-US" altLang="ko-KR"/>
              <a:t>(DCL: Data Control Language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데이터베이스를 </a:t>
            </a:r>
            <a:r>
              <a:rPr lang="ko-KR" altLang="en-US"/>
              <a:t>제어하고 통제하기 위해 사용하는 명령어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1"/>
            <a:r>
              <a:rPr lang="ko-KR" altLang="en-US" smtClean="0"/>
              <a:t>데이터베이스가 </a:t>
            </a:r>
            <a:r>
              <a:rPr lang="ko-KR" altLang="en-US"/>
              <a:t>안전하게 오류 없이 동작하고 성능을 유지하도록 각종 제약이나 옵션을 설정함으로써 </a:t>
            </a:r>
            <a:r>
              <a:rPr lang="en-US" altLang="ko-KR"/>
              <a:t>DBMS</a:t>
            </a:r>
            <a:r>
              <a:rPr lang="ko-KR" altLang="en-US"/>
              <a:t>가 데이터베이스를 올바르게 관리하도록 </a:t>
            </a:r>
            <a:r>
              <a:rPr lang="ko-KR" altLang="en-US" smtClean="0"/>
              <a:t>함</a:t>
            </a:r>
            <a:endParaRPr lang="ko-KR" altLang="en-US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35101"/>
              </p:ext>
            </p:extLst>
          </p:nvPr>
        </p:nvGraphicFramePr>
        <p:xfrm>
          <a:off x="1424608" y="2132856"/>
          <a:ext cx="6840760" cy="402336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xmlns="" val="308935253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baseline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+mn-ea"/>
                        </a:rPr>
                        <a:t> 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DDL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명령어의 예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CREATE, ALTER, DROP 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926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7304381"/>
              </p:ext>
            </p:extLst>
          </p:nvPr>
        </p:nvGraphicFramePr>
        <p:xfrm>
          <a:off x="1496616" y="3832943"/>
          <a:ext cx="6840760" cy="402336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xmlns="" val="19172094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baseline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+mn-ea"/>
                        </a:rPr>
                        <a:t> 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DML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명령어의 예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INSERT, UPDATE, DELETE, SELECT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92974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5270679"/>
              </p:ext>
            </p:extLst>
          </p:nvPr>
        </p:nvGraphicFramePr>
        <p:xfrm>
          <a:off x="1496616" y="5805264"/>
          <a:ext cx="6840760" cy="402336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xmlns="" val="3270760528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baseline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+mn-ea"/>
                        </a:rPr>
                        <a:t> 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DCL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명령어의 예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GRANT, REVOKE, CREATE USER, COMMIT, ROLLBACK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15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04739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2021</Words>
  <Application>Microsoft Office PowerPoint</Application>
  <PresentationFormat>A4 용지(210x297mm)</PresentationFormat>
  <Paragraphs>314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TrendMicroTemplate_ext</vt:lpstr>
      <vt:lpstr>슬라이드 1</vt:lpstr>
      <vt:lpstr>슬라이드 2</vt:lpstr>
      <vt:lpstr>1. 데이터베이스 시스템의 구성요소</vt:lpstr>
      <vt:lpstr>데이터베이스 사용자의 분류</vt:lpstr>
      <vt:lpstr>1.2 데이터베이스 사용자</vt:lpstr>
      <vt:lpstr>데이터베이스 관리자</vt:lpstr>
      <vt:lpstr>데이터베이스 사용자별 요구 능력</vt:lpstr>
      <vt:lpstr>1.3 데이터 언어</vt:lpstr>
      <vt:lpstr>데이터 언어의 분류</vt:lpstr>
      <vt:lpstr>1.4 데이터베이스 관리 시스템</vt:lpstr>
      <vt:lpstr>DBMS의 필수 기능</vt:lpstr>
      <vt:lpstr>사용자 유형별 활용 SQL 및 DBMS 기능</vt:lpstr>
      <vt:lpstr>1.5 데이터베이스 서버</vt:lpstr>
      <vt:lpstr>1.6 데이터 모델</vt:lpstr>
      <vt:lpstr>데이터 모델의 종류</vt:lpstr>
      <vt:lpstr>데이터 모델의 종류</vt:lpstr>
      <vt:lpstr>데이터 모델의 종류</vt:lpstr>
      <vt:lpstr>데이터 모델의 종류</vt:lpstr>
      <vt:lpstr>데이터 모델의 종류</vt:lpstr>
      <vt:lpstr>데이터 모델과 DBMS의 관계</vt:lpstr>
      <vt:lpstr>2. 3단계 데이터베이스</vt:lpstr>
      <vt:lpstr>2.2 3단계 데이터베이스의 구조 (3-level database architecture)</vt:lpstr>
      <vt:lpstr>스키마의 종류</vt:lpstr>
      <vt:lpstr>스키마의 종류</vt:lpstr>
      <vt:lpstr>스키마의 종류</vt:lpstr>
      <vt:lpstr>2.3 데이터 사전</vt:lpstr>
      <vt:lpstr>데이터 사전</vt:lpstr>
      <vt:lpstr>2.4 데이터 독립성</vt:lpstr>
      <vt:lpstr>DBMS의 데이터 독립성 제공</vt:lpstr>
      <vt:lpstr>데이터 독립성 제공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박성진</cp:lastModifiedBy>
  <cp:revision>317</cp:revision>
  <dcterms:created xsi:type="dcterms:W3CDTF">2003-11-10T10:03:08Z</dcterms:created>
  <dcterms:modified xsi:type="dcterms:W3CDTF">2019-08-20T08:11:38Z</dcterms:modified>
</cp:coreProperties>
</file>