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38" r:id="rId2"/>
    <p:sldId id="373" r:id="rId3"/>
    <p:sldId id="372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>
      <p:cViewPr varScale="1">
        <p:scale>
          <a:sx n="83" d="100"/>
          <a:sy n="83" d="100"/>
        </p:scale>
        <p:origin x="750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21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046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000" b="1" dirty="0" err="1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관계형</a:t>
            </a:r>
            <a:r>
              <a:rPr lang="ko-KR" altLang="en-US" sz="4000" b="1" dirty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 데이터 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dirty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03</a:t>
            </a:r>
            <a:endParaRPr lang="ko-KR" altLang="en-US" sz="5400" b="1" cap="all" spc="-200" dirty="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endParaRPr lang="en-US" altLang="ko-KR" dirty="0"/>
          </a:p>
          <a:p>
            <a:pPr lvl="1"/>
            <a:r>
              <a:rPr lang="ko-KR" altLang="en-US" dirty="0" err="1"/>
              <a:t>릴레이션</a:t>
            </a:r>
            <a:r>
              <a:rPr lang="ko-KR" altLang="en-US" dirty="0"/>
              <a:t> 스키마와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요소로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릴레이션의</a:t>
            </a:r>
            <a:r>
              <a:rPr lang="ko-KR" altLang="en-US" dirty="0"/>
              <a:t> 구성</a:t>
            </a:r>
          </a:p>
          <a:p>
            <a:endParaRPr lang="ko-KR" altLang="en-US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09" name="_x169255776" descr="EMB000030d05e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2564904"/>
            <a:ext cx="6840761" cy="237007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스키마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스키마</a:t>
            </a:r>
            <a:r>
              <a:rPr lang="en-US" altLang="ko-KR" dirty="0"/>
              <a:t>(relation schema)</a:t>
            </a:r>
          </a:p>
          <a:p>
            <a:pPr lvl="1"/>
            <a:r>
              <a:rPr lang="ko-KR" altLang="en-US" dirty="0"/>
              <a:t>특정 릴레이션의 논리적 구조를 의미</a:t>
            </a:r>
            <a:endParaRPr lang="en-US" altLang="ko-KR" dirty="0"/>
          </a:p>
          <a:p>
            <a:pPr lvl="1"/>
            <a:r>
              <a:rPr lang="ko-KR" altLang="en-US" dirty="0" err="1"/>
              <a:t>릴레이션의</a:t>
            </a:r>
            <a:r>
              <a:rPr lang="ko-KR" altLang="en-US" dirty="0"/>
              <a:t> 이름과 </a:t>
            </a:r>
            <a:r>
              <a:rPr lang="ko-KR" altLang="en-US" dirty="0" err="1"/>
              <a:t>릴레이션</a:t>
            </a:r>
            <a:r>
              <a:rPr lang="ko-KR" altLang="en-US" dirty="0"/>
              <a:t> 안에 포함된 모든 속성의 이름들로 정의</a:t>
            </a:r>
            <a:endParaRPr lang="en-US" altLang="ko-KR" dirty="0"/>
          </a:p>
          <a:p>
            <a:pPr lvl="1"/>
            <a:r>
              <a:rPr lang="ko-KR" altLang="en-US"/>
              <a:t>테이블의 </a:t>
            </a:r>
            <a:r>
              <a:rPr lang="ko-KR" altLang="en-US" dirty="0"/>
              <a:t>첫 번째 행인 헤더 부분에 표현</a:t>
            </a:r>
            <a:endParaRPr lang="en-US" altLang="ko-KR" dirty="0"/>
          </a:p>
          <a:p>
            <a:pPr lvl="1"/>
            <a:r>
              <a:rPr lang="ko-KR" altLang="en-US" dirty="0" err="1"/>
              <a:t>릴레이션</a:t>
            </a:r>
            <a:r>
              <a:rPr lang="ko-KR" altLang="en-US" dirty="0"/>
              <a:t> 내포</a:t>
            </a:r>
            <a:r>
              <a:rPr lang="en-US" altLang="ko-KR" dirty="0"/>
              <a:t>(relation intension)</a:t>
            </a:r>
            <a:r>
              <a:rPr lang="ko-KR" altLang="en-US" dirty="0"/>
              <a:t>라고도 부름</a:t>
            </a:r>
            <a:endParaRPr lang="en-US" altLang="ko-KR" dirty="0"/>
          </a:p>
          <a:p>
            <a:pPr lvl="1"/>
            <a:r>
              <a:rPr lang="ko-KR" altLang="en-US" dirty="0"/>
              <a:t>시간이 경과해도 좀처럼 변경되지 않는 </a:t>
            </a:r>
            <a:r>
              <a:rPr lang="ko-KR" altLang="en-US"/>
              <a:t>정적인 특성</a:t>
            </a:r>
            <a:endParaRPr lang="en-US" altLang="ko-KR"/>
          </a:p>
          <a:p>
            <a:pPr lvl="1"/>
            <a:endParaRPr lang="en-US" altLang="ko-KR" dirty="0"/>
          </a:p>
          <a:p>
            <a:r>
              <a:rPr lang="ko-KR" altLang="en-US" dirty="0"/>
              <a:t>‘학생’ 릴레이션에 대한 </a:t>
            </a:r>
            <a:r>
              <a:rPr lang="ko-KR" altLang="en-US" dirty="0" err="1"/>
              <a:t>릴레이션</a:t>
            </a:r>
            <a:r>
              <a:rPr lang="ko-KR" altLang="en-US" dirty="0"/>
              <a:t> 스키마</a:t>
            </a:r>
          </a:p>
          <a:p>
            <a:pPr lvl="1"/>
            <a:r>
              <a:rPr lang="ko-KR" altLang="en-US" dirty="0" err="1"/>
              <a:t>릴레이션</a:t>
            </a:r>
            <a:r>
              <a:rPr lang="ko-KR" altLang="en-US" dirty="0"/>
              <a:t> 이름 뒤의 괄호 안에 </a:t>
            </a:r>
            <a:r>
              <a:rPr lang="ko-KR" altLang="en-US" dirty="0" err="1"/>
              <a:t>릴레이션이</a:t>
            </a:r>
            <a:r>
              <a:rPr lang="ko-KR" altLang="en-US" dirty="0"/>
              <a:t> 포함하는 속성들의 이름을 열거</a:t>
            </a:r>
            <a:endParaRPr lang="en-US" altLang="ko-KR" dirty="0"/>
          </a:p>
          <a:p>
            <a:pPr lvl="1"/>
            <a:r>
              <a:rPr lang="ko-KR" altLang="en-US" dirty="0"/>
              <a:t>키 속성은 밑줄 표시</a:t>
            </a:r>
            <a:endParaRPr lang="en-US" altLang="ko-KR" dirty="0"/>
          </a:p>
          <a:p>
            <a:pPr lvl="1"/>
            <a:r>
              <a:rPr lang="ko-KR" altLang="en-US" dirty="0" err="1"/>
              <a:t>릴레이션이름</a:t>
            </a:r>
            <a:r>
              <a:rPr lang="en-US" altLang="ko-KR" dirty="0"/>
              <a:t>(</a:t>
            </a:r>
            <a:r>
              <a:rPr lang="ko-KR" altLang="en-US" dirty="0"/>
              <a:t>속성이름</a:t>
            </a:r>
            <a:r>
              <a:rPr lang="en-US" altLang="ko-KR" dirty="0"/>
              <a:t>1, </a:t>
            </a:r>
            <a:r>
              <a:rPr lang="ko-KR" altLang="en-US" dirty="0"/>
              <a:t>속성이름</a:t>
            </a:r>
            <a:r>
              <a:rPr lang="en-US" altLang="ko-KR" dirty="0"/>
              <a:t>2, · · ·, </a:t>
            </a:r>
            <a:r>
              <a:rPr lang="ko-KR" altLang="en-US" dirty="0"/>
              <a:t>속성이름</a:t>
            </a:r>
            <a:r>
              <a:rPr lang="en-US" altLang="ko-KR" dirty="0"/>
              <a:t>n)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5013176"/>
          <a:ext cx="5328158" cy="576064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학생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ko-KR" altLang="en-US" sz="1600" u="sng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</a:rPr>
                        <a:t>학번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이름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성별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en-US" altLang="ko-KR" dirty="0"/>
              <a:t>(relation instance)</a:t>
            </a:r>
          </a:p>
          <a:p>
            <a:pPr lvl="1"/>
            <a:r>
              <a:rPr lang="ko-KR" altLang="en-US" dirty="0"/>
              <a:t>어느 한 시점에 릴레이션에 존재하는 </a:t>
            </a:r>
            <a:r>
              <a:rPr lang="ko-KR" altLang="en-US" dirty="0" err="1"/>
              <a:t>투플들의</a:t>
            </a:r>
            <a:r>
              <a:rPr lang="ko-KR" altLang="en-US" dirty="0"/>
              <a:t> 집합</a:t>
            </a:r>
            <a:endParaRPr lang="en-US" altLang="ko-KR" dirty="0"/>
          </a:p>
          <a:p>
            <a:pPr lvl="1"/>
            <a:r>
              <a:rPr lang="ko-KR" altLang="en-US" dirty="0"/>
              <a:t>보통 테이블의 첫 번째 행인 헤더 부분을 제외한 나머지 모든 행들의 집합으로 표현</a:t>
            </a:r>
            <a:endParaRPr lang="en-US" altLang="ko-KR" dirty="0"/>
          </a:p>
          <a:p>
            <a:pPr lvl="1"/>
            <a:r>
              <a:rPr lang="ko-KR" altLang="en-US" dirty="0" err="1"/>
              <a:t>릴레이션</a:t>
            </a:r>
            <a:r>
              <a:rPr lang="ko-KR" altLang="en-US" dirty="0"/>
              <a:t> 외연</a:t>
            </a:r>
            <a:r>
              <a:rPr lang="en-US" altLang="ko-KR" dirty="0"/>
              <a:t>(relation extension)</a:t>
            </a:r>
            <a:r>
              <a:rPr lang="ko-KR" altLang="en-US" dirty="0"/>
              <a:t>이라고도 부름</a:t>
            </a:r>
            <a:endParaRPr lang="en-US" altLang="ko-KR" dirty="0"/>
          </a:p>
          <a:p>
            <a:pPr lvl="1"/>
            <a:r>
              <a:rPr lang="ko-KR" altLang="en-US" dirty="0"/>
              <a:t>특정 시점에서의 전체 </a:t>
            </a:r>
            <a:r>
              <a:rPr lang="ko-KR" altLang="en-US" dirty="0" err="1"/>
              <a:t>투플들의</a:t>
            </a:r>
            <a:r>
              <a:rPr lang="ko-KR" altLang="en-US" dirty="0"/>
              <a:t> 내용 즉</a:t>
            </a:r>
            <a:r>
              <a:rPr lang="en-US" altLang="ko-KR" dirty="0"/>
              <a:t>, </a:t>
            </a:r>
            <a:r>
              <a:rPr lang="ko-KR" altLang="en-US" dirty="0" err="1"/>
              <a:t>릴레이션의</a:t>
            </a:r>
            <a:r>
              <a:rPr lang="ko-KR" altLang="en-US" dirty="0"/>
              <a:t> 상태를 의미</a:t>
            </a:r>
            <a:endParaRPr lang="en-US" altLang="ko-KR" dirty="0"/>
          </a:p>
          <a:p>
            <a:pPr lvl="1"/>
            <a:r>
              <a:rPr lang="ko-KR" altLang="en-US" dirty="0"/>
              <a:t>시간에 따라 변하는 동적인 특성이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‘학생’ 릴레이션에 대한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3861048"/>
          <a:ext cx="5328158" cy="1296144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) { &lt;'s001', '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김연아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', 4, '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여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'&gt;,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    &lt;'s002', '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홍길동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', 1, '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남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'&gt;, 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    &lt;'s003', '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이승엽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', 3, '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남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'&gt; }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데이터베이스 스키마와 데이터베이스 </a:t>
            </a:r>
            <a:r>
              <a:rPr lang="ko-KR" altLang="en-US" b="1" dirty="0" err="1"/>
              <a:t>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스키마</a:t>
            </a:r>
            <a:r>
              <a:rPr lang="en-US" altLang="ko-KR" dirty="0"/>
              <a:t>(database schema)</a:t>
            </a:r>
          </a:p>
          <a:p>
            <a:pPr lvl="1"/>
            <a:r>
              <a:rPr lang="ko-KR" altLang="en-US" dirty="0" err="1"/>
              <a:t>릴레이션</a:t>
            </a:r>
            <a:r>
              <a:rPr lang="ko-KR" altLang="en-US" dirty="0"/>
              <a:t> 스키마들의 모임으로 정적임</a:t>
            </a:r>
            <a:endParaRPr lang="en-US" altLang="ko-KR" dirty="0"/>
          </a:p>
          <a:p>
            <a:r>
              <a:rPr lang="ko-KR" altLang="en-US" dirty="0"/>
              <a:t>데이터베이스 </a:t>
            </a:r>
            <a:r>
              <a:rPr lang="ko-KR" altLang="en-US" dirty="0" err="1"/>
              <a:t>인스턴스</a:t>
            </a:r>
            <a:r>
              <a:rPr lang="en-US" altLang="ko-KR" dirty="0"/>
              <a:t>(database instance)</a:t>
            </a:r>
          </a:p>
          <a:p>
            <a:pPr lvl="1"/>
            <a:r>
              <a:rPr lang="ko-KR" altLang="en-US" dirty="0"/>
              <a:t>특정 시점에서의 모든 릴레이션 </a:t>
            </a:r>
            <a:r>
              <a:rPr lang="ko-KR" altLang="en-US" dirty="0" err="1"/>
              <a:t>인스턴스들의</a:t>
            </a:r>
            <a:r>
              <a:rPr lang="ko-KR" altLang="en-US" dirty="0"/>
              <a:t> 모임으로 동적임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관계형</a:t>
            </a:r>
            <a:r>
              <a:rPr lang="ko-KR" altLang="en-US" dirty="0"/>
              <a:t> 데이터베이스의 구성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1" name="_x169256336" descr="EMB000030d05e3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3" y="3284984"/>
            <a:ext cx="8257523" cy="266429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 </a:t>
            </a:r>
            <a:r>
              <a:rPr lang="ko-KR" altLang="en-US" b="1" err="1"/>
              <a:t>릴레이션의</a:t>
            </a:r>
            <a:r>
              <a:rPr lang="ko-KR" altLang="en-US" b="1"/>
              <a:t> 특성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그림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3-7]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1) </a:t>
            </a:r>
            <a:r>
              <a:rPr lang="ko-KR" altLang="en-US" dirty="0" err="1"/>
              <a:t>투플의</a:t>
            </a:r>
            <a:r>
              <a:rPr lang="ko-KR" altLang="en-US" dirty="0"/>
              <a:t> 유일성</a:t>
            </a:r>
            <a:r>
              <a:rPr lang="en-US" altLang="ko-KR" dirty="0"/>
              <a:t>(uniqueness of </a:t>
            </a:r>
            <a:r>
              <a:rPr lang="en-US" altLang="ko-KR" dirty="0" err="1"/>
              <a:t>tuple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err="1"/>
              <a:t>릴레이션</a:t>
            </a:r>
            <a:r>
              <a:rPr lang="ko-KR" altLang="en-US" dirty="0"/>
              <a:t> 안에는 똑같은 </a:t>
            </a:r>
            <a:r>
              <a:rPr lang="ko-KR" altLang="en-US" dirty="0" err="1"/>
              <a:t>투플이</a:t>
            </a:r>
            <a:r>
              <a:rPr lang="ko-KR" altLang="en-US" dirty="0"/>
              <a:t> 존재할 수 없음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하나의 </a:t>
            </a:r>
            <a:r>
              <a:rPr lang="ko-KR" altLang="en-US" dirty="0" err="1"/>
              <a:t>릴레이션은</a:t>
            </a:r>
            <a:r>
              <a:rPr lang="ko-KR" altLang="en-US" dirty="0"/>
              <a:t> </a:t>
            </a:r>
            <a:r>
              <a:rPr lang="ko-KR" altLang="en-US" dirty="0" err="1"/>
              <a:t>투플들의</a:t>
            </a:r>
            <a:r>
              <a:rPr lang="ko-KR" altLang="en-US" dirty="0"/>
              <a:t> 집합이기 때문에 모든 </a:t>
            </a:r>
            <a:r>
              <a:rPr lang="ko-KR" altLang="en-US" dirty="0" err="1"/>
              <a:t>투플은</a:t>
            </a:r>
            <a:r>
              <a:rPr lang="ko-KR" altLang="en-US" dirty="0"/>
              <a:t> 서로 달라야 함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투플은</a:t>
            </a:r>
            <a:r>
              <a:rPr lang="ko-KR" altLang="en-US" dirty="0"/>
              <a:t> 다른 </a:t>
            </a:r>
            <a:r>
              <a:rPr lang="ko-KR" altLang="en-US" dirty="0" err="1"/>
              <a:t>투플과</a:t>
            </a:r>
            <a:r>
              <a:rPr lang="ko-KR" altLang="en-US" dirty="0"/>
              <a:t> 구별되는 유일한 속성 값이 있어야 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집합은 식별할 수 없는 똑같은 원소를 중복해서 포함할 수 없기 때문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 err="1"/>
              <a:t>투플의</a:t>
            </a:r>
            <a:r>
              <a:rPr lang="ko-KR" altLang="en-US" dirty="0"/>
              <a:t> 유일성 예</a:t>
            </a:r>
          </a:p>
          <a:p>
            <a:endParaRPr lang="ko-KR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7105" name="_x169256576" descr="EMB000030d05e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3429000"/>
            <a:ext cx="6188040" cy="194421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2) </a:t>
            </a:r>
            <a:r>
              <a:rPr lang="ko-KR" altLang="en-US" dirty="0" err="1"/>
              <a:t>투플의</a:t>
            </a:r>
            <a:r>
              <a:rPr lang="ko-KR" altLang="en-US" dirty="0"/>
              <a:t> </a:t>
            </a:r>
            <a:r>
              <a:rPr lang="ko-KR" altLang="en-US" dirty="0" err="1"/>
              <a:t>무순서성</a:t>
            </a:r>
            <a:r>
              <a:rPr lang="en-US" altLang="ko-KR" dirty="0"/>
              <a:t>(no ordering of </a:t>
            </a:r>
            <a:r>
              <a:rPr lang="en-US" altLang="ko-KR" dirty="0" err="1"/>
              <a:t>tuple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투플</a:t>
            </a:r>
            <a:r>
              <a:rPr lang="ko-KR" altLang="en-US" dirty="0"/>
              <a:t> 사이에 순서는 의미가 없음</a:t>
            </a:r>
            <a:endParaRPr lang="en-US" altLang="ko-KR" dirty="0"/>
          </a:p>
          <a:p>
            <a:pPr lvl="1"/>
            <a:r>
              <a:rPr lang="ko-KR" altLang="en-US" dirty="0"/>
              <a:t>집합은 포함한 원소들 사이에 순서가 없음</a:t>
            </a:r>
            <a:endParaRPr lang="en-US" altLang="ko-KR" dirty="0"/>
          </a:p>
          <a:p>
            <a:pPr lvl="1"/>
            <a:r>
              <a:rPr lang="ko-KR" altLang="en-US" dirty="0" err="1"/>
              <a:t>투플의</a:t>
            </a:r>
            <a:r>
              <a:rPr lang="ko-KR" altLang="en-US" dirty="0"/>
              <a:t> 집합인 </a:t>
            </a:r>
            <a:r>
              <a:rPr lang="ko-KR" altLang="en-US" dirty="0" err="1"/>
              <a:t>릴레이션</a:t>
            </a:r>
            <a:r>
              <a:rPr lang="ko-KR" altLang="en-US" dirty="0"/>
              <a:t> 역시 </a:t>
            </a:r>
            <a:r>
              <a:rPr lang="ko-KR" altLang="en-US" dirty="0" err="1"/>
              <a:t>투플</a:t>
            </a:r>
            <a:r>
              <a:rPr lang="ko-KR" altLang="en-US" dirty="0"/>
              <a:t> 사이에 순서를 갖지 않음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 err="1"/>
              <a:t>투플의</a:t>
            </a:r>
            <a:r>
              <a:rPr lang="ko-KR" altLang="en-US" dirty="0"/>
              <a:t> </a:t>
            </a:r>
            <a:r>
              <a:rPr lang="ko-KR" altLang="en-US" dirty="0" err="1"/>
              <a:t>무순서성</a:t>
            </a:r>
            <a:r>
              <a:rPr lang="ko-KR" altLang="en-US" dirty="0"/>
              <a:t> 예</a:t>
            </a:r>
          </a:p>
          <a:p>
            <a:pPr lvl="1"/>
            <a:r>
              <a:rPr lang="ko-KR" altLang="en-US" dirty="0" err="1"/>
              <a:t>투플</a:t>
            </a:r>
            <a:r>
              <a:rPr lang="ko-KR" altLang="en-US" dirty="0"/>
              <a:t> 순서만 다른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R2 </a:t>
            </a:r>
            <a:r>
              <a:rPr lang="ko-KR" altLang="en-US" dirty="0"/>
              <a:t>두 </a:t>
            </a:r>
            <a:r>
              <a:rPr lang="ko-KR" altLang="en-US" dirty="0" err="1"/>
              <a:t>릴레이션은</a:t>
            </a:r>
            <a:r>
              <a:rPr lang="ko-KR" altLang="en-US" dirty="0"/>
              <a:t> 같은 </a:t>
            </a:r>
            <a:r>
              <a:rPr lang="ko-KR" altLang="en-US" dirty="0" err="1"/>
              <a:t>릴레이션임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7" name="_x169258176" descr="EMB000030d05e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3717032"/>
            <a:ext cx="5831194" cy="208823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3) </a:t>
            </a:r>
            <a:r>
              <a:rPr lang="ko-KR" altLang="en-US" dirty="0"/>
              <a:t>속성의 </a:t>
            </a:r>
            <a:r>
              <a:rPr lang="ko-KR" altLang="en-US" dirty="0" err="1"/>
              <a:t>무순서성</a:t>
            </a:r>
            <a:r>
              <a:rPr lang="en-US" altLang="ko-KR" dirty="0"/>
              <a:t>(no ordering of attribute)</a:t>
            </a:r>
            <a:endParaRPr lang="ko-KR" altLang="en-US" dirty="0"/>
          </a:p>
          <a:p>
            <a:pPr lvl="1"/>
            <a:r>
              <a:rPr lang="ko-KR" altLang="en-US" dirty="0" err="1"/>
              <a:t>릴레이션의</a:t>
            </a:r>
            <a:r>
              <a:rPr lang="ko-KR" altLang="en-US" dirty="0"/>
              <a:t> 속성 사이에 순서는 의미가 없음</a:t>
            </a:r>
            <a:endParaRPr lang="en-US" altLang="ko-KR" dirty="0"/>
          </a:p>
          <a:p>
            <a:pPr lvl="1"/>
            <a:r>
              <a:rPr lang="ko-KR" altLang="en-US" dirty="0" err="1"/>
              <a:t>릴레이션이</a:t>
            </a:r>
            <a:r>
              <a:rPr lang="ko-KR" altLang="en-US" dirty="0"/>
              <a:t> 속성의 집합이기 때문에 같은 이유로 순서를 갖지 않음</a:t>
            </a:r>
            <a:endParaRPr lang="en-US" altLang="ko-KR" dirty="0"/>
          </a:p>
          <a:p>
            <a:pPr lvl="1"/>
            <a:r>
              <a:rPr lang="ko-KR" altLang="en-US" dirty="0"/>
              <a:t>속성 값은 속성의 순서가 아닌 속성 이름에 의해 참조됨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속성의 </a:t>
            </a:r>
            <a:r>
              <a:rPr lang="ko-KR" altLang="en-US" dirty="0" err="1"/>
              <a:t>무순서성</a:t>
            </a:r>
            <a:r>
              <a:rPr lang="ko-KR" altLang="en-US" dirty="0"/>
              <a:t> 예</a:t>
            </a:r>
          </a:p>
          <a:p>
            <a:pPr lvl="1"/>
            <a:r>
              <a:rPr lang="ko-KR" altLang="en-US" dirty="0"/>
              <a:t>속성 순서만 다른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R2 </a:t>
            </a:r>
            <a:r>
              <a:rPr lang="ko-KR" altLang="en-US" dirty="0"/>
              <a:t>두 </a:t>
            </a:r>
            <a:r>
              <a:rPr lang="ko-KR" altLang="en-US" dirty="0" err="1"/>
              <a:t>릴레이션은</a:t>
            </a:r>
            <a:r>
              <a:rPr lang="ko-KR" altLang="en-US" dirty="0"/>
              <a:t> 같은 </a:t>
            </a:r>
            <a:r>
              <a:rPr lang="ko-KR" altLang="en-US" dirty="0" err="1"/>
              <a:t>릴레이션임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153" name="_x169257856" descr="EMB000030d05e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3717032"/>
            <a:ext cx="5305316" cy="187220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 </a:t>
            </a:r>
            <a:r>
              <a:rPr lang="ko-KR" altLang="en-US" b="1" dirty="0"/>
              <a:t>릴레이션의 특성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4) </a:t>
            </a:r>
            <a:r>
              <a:rPr lang="ko-KR" altLang="en-US" dirty="0"/>
              <a:t>속성의 </a:t>
            </a:r>
            <a:r>
              <a:rPr lang="ko-KR" altLang="en-US" dirty="0" err="1"/>
              <a:t>원자성</a:t>
            </a:r>
            <a:r>
              <a:rPr lang="en-US" altLang="ko-KR" dirty="0"/>
              <a:t>(atomicity of attribute)</a:t>
            </a:r>
            <a:endParaRPr lang="ko-KR" altLang="en-US" dirty="0"/>
          </a:p>
          <a:p>
            <a:pPr lvl="1"/>
            <a:r>
              <a:rPr lang="ko-KR" altLang="en-US" dirty="0" err="1"/>
              <a:t>릴레이션을</a:t>
            </a:r>
            <a:r>
              <a:rPr lang="ko-KR" altLang="en-US" dirty="0"/>
              <a:t> 구성하는 모든 속성 값은 의미적으로 더 이상 분해할 수 없는 하나의 원자 값만을 </a:t>
            </a:r>
            <a:r>
              <a:rPr lang="ko-KR" altLang="en-US" dirty="0" err="1"/>
              <a:t>갖음</a:t>
            </a:r>
            <a:endParaRPr lang="en-US" altLang="ko-KR" dirty="0"/>
          </a:p>
          <a:p>
            <a:pPr lvl="1"/>
            <a:r>
              <a:rPr lang="ko-KR" altLang="en-US" dirty="0"/>
              <a:t>각 속성 값으로 의미적으로 더 쪼개서 사용할 수 있는 값이나 여러 개의 값이 허용되지 않음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릴레이션은</a:t>
            </a:r>
            <a:r>
              <a:rPr lang="ko-KR" altLang="en-US" dirty="0"/>
              <a:t> 다중 값 속성이나 복합 속성을 허용하지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속성의 </a:t>
            </a:r>
            <a:r>
              <a:rPr lang="ko-KR" altLang="en-US" dirty="0" err="1"/>
              <a:t>원자성</a:t>
            </a:r>
            <a:r>
              <a:rPr lang="ko-KR" altLang="en-US" dirty="0"/>
              <a:t> 예</a:t>
            </a:r>
          </a:p>
          <a:p>
            <a:pPr lvl="1"/>
            <a:r>
              <a:rPr lang="ko-KR" altLang="en-US" dirty="0"/>
              <a:t>속성의 원자성을 만족하지 못하는 </a:t>
            </a:r>
            <a:r>
              <a:rPr lang="en-US" altLang="ko-KR" dirty="0"/>
              <a:t>R1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결과적으로  </a:t>
            </a:r>
            <a:r>
              <a:rPr lang="ko-KR" altLang="en-US" dirty="0" err="1"/>
              <a:t>릴레이션이</a:t>
            </a:r>
            <a:r>
              <a:rPr lang="ko-KR" altLang="en-US" dirty="0"/>
              <a:t> 아님</a:t>
            </a:r>
          </a:p>
          <a:p>
            <a:endParaRPr lang="ko-KR" alt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8129" name="_x169257296" descr="EMB000030d05e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4221088"/>
            <a:ext cx="6624736" cy="208823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3.1 </a:t>
            </a:r>
            <a:r>
              <a:rPr lang="ko-KR" altLang="en-US" dirty="0" err="1"/>
              <a:t>릴레이션의</a:t>
            </a:r>
            <a:r>
              <a:rPr lang="ko-KR" altLang="en-US" dirty="0"/>
              <a:t> 키</a:t>
            </a:r>
            <a:r>
              <a:rPr lang="en-US" altLang="ko-KR" dirty="0"/>
              <a:t>(key)</a:t>
            </a:r>
            <a:endParaRPr lang="ko-KR" altLang="en-US" dirty="0"/>
          </a:p>
          <a:p>
            <a:pPr lvl="1"/>
            <a:r>
              <a:rPr lang="ko-KR" altLang="en-US" dirty="0"/>
              <a:t>각 투플을 유일하게 식별할 수 있는 하나 이상의 속성 집합</a:t>
            </a:r>
            <a:endParaRPr lang="en-US" altLang="ko-KR" dirty="0"/>
          </a:p>
          <a:p>
            <a:pPr lvl="2"/>
            <a:r>
              <a:rPr lang="ko-KR" altLang="en-US" dirty="0" err="1"/>
              <a:t>릴레이션은</a:t>
            </a:r>
            <a:r>
              <a:rPr lang="ko-KR" altLang="en-US" dirty="0"/>
              <a:t> 항상 </a:t>
            </a:r>
            <a:r>
              <a:rPr lang="ko-KR" altLang="en-US" dirty="0" err="1"/>
              <a:t>투플의</a:t>
            </a:r>
            <a:r>
              <a:rPr lang="ko-KR" altLang="en-US" dirty="0"/>
              <a:t> 유일성 규칙을 충족하므로 중복 </a:t>
            </a:r>
            <a:r>
              <a:rPr lang="ko-KR" altLang="en-US" dirty="0" err="1"/>
              <a:t>투플을</a:t>
            </a:r>
            <a:r>
              <a:rPr lang="ko-KR" altLang="en-US" dirty="0"/>
              <a:t> 허용하지 않음</a:t>
            </a:r>
            <a:endParaRPr lang="en-US" altLang="ko-KR" dirty="0"/>
          </a:p>
          <a:p>
            <a:pPr lvl="2"/>
            <a:r>
              <a:rPr lang="ko-KR" altLang="en-US" dirty="0"/>
              <a:t>결과적으로 모든 </a:t>
            </a:r>
            <a:r>
              <a:rPr lang="ko-KR" altLang="en-US" dirty="0" err="1"/>
              <a:t>투플은</a:t>
            </a:r>
            <a:r>
              <a:rPr lang="ko-KR" altLang="en-US" dirty="0"/>
              <a:t> 속성 값이 하나 이상이 서로 다름</a:t>
            </a:r>
            <a:endParaRPr lang="en-US" altLang="ko-KR" dirty="0"/>
          </a:p>
          <a:p>
            <a:pPr lvl="1"/>
            <a:r>
              <a:rPr lang="ko-KR" altLang="en-US"/>
              <a:t>모든 </a:t>
            </a:r>
            <a:r>
              <a:rPr lang="ko-KR" altLang="en-US" dirty="0" err="1"/>
              <a:t>릴레이션은</a:t>
            </a:r>
            <a:r>
              <a:rPr lang="ko-KR" altLang="en-US" dirty="0"/>
              <a:t> </a:t>
            </a:r>
            <a:r>
              <a:rPr lang="ko-KR" altLang="en-US"/>
              <a:t>키를 갖음</a:t>
            </a:r>
            <a:endParaRPr lang="en-US" altLang="ko-KR"/>
          </a:p>
          <a:p>
            <a:pPr lvl="2"/>
            <a:r>
              <a:rPr lang="ko-KR" altLang="en-US"/>
              <a:t>키에 속하는 속성 집합은 반드시 그 속성 값의 조합이 투플마다 달라야 함</a:t>
            </a:r>
            <a:endParaRPr lang="en-US" altLang="ko-KR"/>
          </a:p>
          <a:p>
            <a:pPr lvl="1"/>
            <a:r>
              <a:rPr lang="ko-KR" altLang="en-US"/>
              <a:t>키는 </a:t>
            </a:r>
            <a:r>
              <a:rPr lang="ko-KR" altLang="en-US" dirty="0" err="1"/>
              <a:t>릴레이션이</a:t>
            </a:r>
            <a:r>
              <a:rPr lang="ko-KR" altLang="en-US" dirty="0"/>
              <a:t> 단순한 테이블이 아님을 보여주는 대표적 개념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조건과 관련하여 중요한 역할을 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</a:p>
          <a:p>
            <a:r>
              <a:rPr lang="ko-KR" altLang="en-US" dirty="0"/>
              <a:t>키 선정</a:t>
            </a:r>
            <a:endParaRPr lang="en-US" altLang="ko-KR" dirty="0"/>
          </a:p>
          <a:p>
            <a:pPr lvl="1"/>
            <a:r>
              <a:rPr lang="ko-KR" altLang="en-US" dirty="0"/>
              <a:t>현재의 </a:t>
            </a:r>
            <a:r>
              <a:rPr lang="ko-KR" altLang="en-US" dirty="0" err="1"/>
              <a:t>릴레이션</a:t>
            </a:r>
            <a:r>
              <a:rPr lang="ko-KR" altLang="en-US" dirty="0"/>
              <a:t> 데이터 값만으로 결정하지 않아야 함</a:t>
            </a:r>
            <a:endParaRPr lang="en-US" altLang="ko-KR" dirty="0"/>
          </a:p>
          <a:p>
            <a:pPr lvl="1"/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인스턴스는</a:t>
            </a:r>
            <a:r>
              <a:rPr lang="ko-KR" altLang="en-US" dirty="0"/>
              <a:t> 계속 변화하므로 미래의 입력 값까지를 포함한 속성의 본질적인 의미를 고려하여 키 지정 여부를 결정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키 종류</a:t>
            </a:r>
            <a:endParaRPr lang="en-US" altLang="ko-KR" dirty="0"/>
          </a:p>
          <a:p>
            <a:pPr lvl="1"/>
            <a:r>
              <a:rPr lang="ko-KR" altLang="en-US" dirty="0" err="1"/>
              <a:t>후보키</a:t>
            </a:r>
            <a:r>
              <a:rPr lang="en-US" altLang="ko-KR" dirty="0"/>
              <a:t>, </a:t>
            </a:r>
            <a:r>
              <a:rPr lang="ko-KR" altLang="en-US" dirty="0" err="1"/>
              <a:t>슈퍼키</a:t>
            </a:r>
            <a:r>
              <a:rPr lang="en-US" altLang="ko-KR" dirty="0"/>
              <a:t>, </a:t>
            </a:r>
            <a:r>
              <a:rPr lang="ko-KR" altLang="en-US" dirty="0" err="1"/>
              <a:t>기본키</a:t>
            </a:r>
            <a:r>
              <a:rPr lang="en-US" altLang="ko-KR" dirty="0"/>
              <a:t>, </a:t>
            </a:r>
            <a:r>
              <a:rPr lang="ko-KR" altLang="en-US" dirty="0"/>
              <a:t>대체키</a:t>
            </a:r>
            <a:r>
              <a:rPr lang="en-US" altLang="ko-KR" dirty="0"/>
              <a:t>, </a:t>
            </a:r>
            <a:r>
              <a:rPr lang="ko-KR" altLang="en-US" dirty="0" err="1"/>
              <a:t>외래키</a:t>
            </a:r>
            <a:r>
              <a:rPr lang="ko-KR" altLang="en-US" dirty="0"/>
              <a:t> 등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후보키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후보키</a:t>
            </a:r>
            <a:r>
              <a:rPr lang="en-US" altLang="ko-KR" dirty="0"/>
              <a:t>(CK: Candidate Key)</a:t>
            </a:r>
          </a:p>
          <a:p>
            <a:pPr lvl="1"/>
            <a:r>
              <a:rPr lang="ko-KR" altLang="en-US" dirty="0" err="1"/>
              <a:t>투플을</a:t>
            </a:r>
            <a:r>
              <a:rPr lang="ko-KR" altLang="en-US" dirty="0"/>
              <a:t> 유일하게 식별할 수 있는 속성들의 최소 집합</a:t>
            </a:r>
            <a:endParaRPr lang="en-US" altLang="ko-KR" dirty="0"/>
          </a:p>
          <a:p>
            <a:pPr lvl="1"/>
            <a:r>
              <a:rPr lang="ko-KR" altLang="en-US" dirty="0"/>
              <a:t>유일성</a:t>
            </a:r>
            <a:r>
              <a:rPr lang="en-US" altLang="ko-KR" dirty="0"/>
              <a:t>(uniqueness)</a:t>
            </a:r>
            <a:r>
              <a:rPr lang="ko-KR" altLang="en-US" dirty="0"/>
              <a:t>과 최소성</a:t>
            </a:r>
            <a:r>
              <a:rPr lang="en-US" altLang="ko-KR" dirty="0"/>
              <a:t>(</a:t>
            </a:r>
            <a:r>
              <a:rPr lang="en-US" altLang="ko-KR" dirty="0" err="1"/>
              <a:t>minimality</a:t>
            </a:r>
            <a:r>
              <a:rPr lang="en-US" altLang="ko-KR" dirty="0"/>
              <a:t>) </a:t>
            </a:r>
            <a:r>
              <a:rPr lang="ko-KR" altLang="en-US" dirty="0"/>
              <a:t>조건을 모두 만족해야 함</a:t>
            </a:r>
            <a:endParaRPr lang="en-US" altLang="ko-KR" dirty="0"/>
          </a:p>
          <a:p>
            <a:pPr lvl="1"/>
            <a:r>
              <a:rPr lang="ko-KR" altLang="en-US" dirty="0"/>
              <a:t>키 속성 중에서 속성을 하나라도 생략하면 </a:t>
            </a:r>
            <a:r>
              <a:rPr lang="ko-KR" altLang="en-US" dirty="0" err="1"/>
              <a:t>투플을</a:t>
            </a:r>
            <a:r>
              <a:rPr lang="ko-KR" altLang="en-US" dirty="0"/>
              <a:t> 유일하게 식별할 수 없게 되는</a:t>
            </a:r>
            <a:r>
              <a:rPr lang="en-US" altLang="ko-KR" dirty="0"/>
              <a:t>, </a:t>
            </a:r>
            <a:r>
              <a:rPr lang="ko-KR" altLang="en-US" dirty="0"/>
              <a:t>꼭 필요한 최소한의 속성만으로 구성된 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유일성 조건</a:t>
            </a:r>
          </a:p>
          <a:p>
            <a:pPr lvl="1"/>
            <a:r>
              <a:rPr lang="ko-KR" altLang="en-US" dirty="0" err="1"/>
              <a:t>릴레이션에서</a:t>
            </a:r>
            <a:r>
              <a:rPr lang="ko-KR" altLang="en-US" dirty="0"/>
              <a:t> 키로 지정한 속성 값의 조합은 </a:t>
            </a:r>
            <a:r>
              <a:rPr lang="ko-KR" altLang="en-US" dirty="0" err="1"/>
              <a:t>투플마다</a:t>
            </a:r>
            <a:r>
              <a:rPr lang="ko-KR" altLang="en-US" dirty="0"/>
              <a:t> 모두 달라야 한다는 의미</a:t>
            </a:r>
            <a:endParaRPr lang="en-US" altLang="ko-KR" dirty="0"/>
          </a:p>
          <a:p>
            <a:r>
              <a:rPr lang="ko-KR" altLang="en-US" dirty="0" err="1"/>
              <a:t>최소성</a:t>
            </a:r>
            <a:r>
              <a:rPr lang="ko-KR" altLang="en-US" dirty="0"/>
              <a:t> 조건</a:t>
            </a:r>
          </a:p>
          <a:p>
            <a:pPr lvl="1"/>
            <a:r>
              <a:rPr lang="ko-KR" altLang="en-US" dirty="0" err="1"/>
              <a:t>릴레이션에서</a:t>
            </a:r>
            <a:r>
              <a:rPr lang="ko-KR" altLang="en-US" dirty="0"/>
              <a:t> 키로 지정한 속성의 개수를 최소화해야 한다는 의미</a:t>
            </a:r>
            <a:endParaRPr lang="en-US" altLang="ko-KR" dirty="0"/>
          </a:p>
          <a:p>
            <a:pPr lvl="1"/>
            <a:r>
              <a:rPr lang="ko-KR" altLang="en-US" dirty="0"/>
              <a:t>둘 이상의 속성으로 이루어진 </a:t>
            </a:r>
            <a:r>
              <a:rPr lang="ko-KR" altLang="en-US" dirty="0" err="1"/>
              <a:t>복합키</a:t>
            </a:r>
            <a:r>
              <a:rPr lang="en-US" altLang="ko-KR" dirty="0"/>
              <a:t>(composite key)</a:t>
            </a:r>
            <a:r>
              <a:rPr lang="ko-KR" altLang="en-US" dirty="0"/>
              <a:t>가 아니라면 최소성 조건은 항상 충족함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결과적으로 모든 </a:t>
            </a:r>
            <a:r>
              <a:rPr lang="ko-KR" altLang="en-US" dirty="0" err="1"/>
              <a:t>릴레이션은</a:t>
            </a:r>
            <a:r>
              <a:rPr lang="ko-KR" altLang="en-US" dirty="0"/>
              <a:t> 최소 하나 이상의 </a:t>
            </a:r>
            <a:r>
              <a:rPr lang="ko-KR" altLang="en-US" dirty="0" err="1"/>
              <a:t>후보키를</a:t>
            </a:r>
            <a:r>
              <a:rPr lang="ko-KR" altLang="en-US" dirty="0"/>
              <a:t> 가짐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관계형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데이터 모델을 중심으로 데이터 모델의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요소를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관계형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데이터 구조의 개념과 용어를 이해한다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릴레이션의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개념과 키의 종류를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무결성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제약 조건의 종류와 역할을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관계 연산의 기본 개념을 살펴본다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34253" y="1772816"/>
            <a:ext cx="22012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데이터 모델</a:t>
            </a: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데이터 구조</a:t>
            </a: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제약 조건</a:t>
            </a: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관계 연산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후보키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ko-KR" altLang="en-US" dirty="0" err="1"/>
              <a:t>학원생</a:t>
            </a:r>
            <a:r>
              <a:rPr lang="ko-KR" altLang="en-US" dirty="0"/>
              <a:t>’ </a:t>
            </a:r>
            <a:r>
              <a:rPr lang="ko-KR" altLang="en-US" dirty="0" err="1"/>
              <a:t>릴레이션의</a:t>
            </a:r>
            <a:r>
              <a:rPr lang="ko-KR" altLang="en-US" dirty="0"/>
              <a:t>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후보키의</a:t>
            </a:r>
            <a:r>
              <a:rPr lang="ko-KR" altLang="en-US" dirty="0"/>
              <a:t>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옳지 않은 </a:t>
            </a:r>
            <a:r>
              <a:rPr lang="ko-KR" altLang="en-US" dirty="0" err="1"/>
              <a:t>후보키의</a:t>
            </a:r>
            <a:r>
              <a:rPr lang="ko-KR" altLang="en-US" dirty="0"/>
              <a:t> 예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80592" y="3946764"/>
          <a:ext cx="7272808" cy="562356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폰번호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유일성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 )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 )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학교이름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반번호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유일성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 )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 )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600" y="5085184"/>
          <a:ext cx="7200800" cy="1124712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학원생이름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유일성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× )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- )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학원생이름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폰번호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유일성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O )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× )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학원생이름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학교이름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유일성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× )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- )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반번호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유일성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× )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- 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1" y="1340768"/>
            <a:ext cx="5184576" cy="219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슈퍼키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슈퍼키</a:t>
            </a:r>
            <a:r>
              <a:rPr lang="en-US" altLang="ko-KR" dirty="0"/>
              <a:t>(SK; Super Key)</a:t>
            </a:r>
          </a:p>
          <a:p>
            <a:pPr lvl="1"/>
            <a:r>
              <a:rPr lang="ko-KR" altLang="en-US" dirty="0" err="1"/>
              <a:t>투플을</a:t>
            </a:r>
            <a:r>
              <a:rPr lang="ko-KR" altLang="en-US" dirty="0"/>
              <a:t> 유일하게 식별할 수 있는 속성 집합</a:t>
            </a:r>
            <a:endParaRPr lang="en-US" altLang="ko-KR" dirty="0"/>
          </a:p>
          <a:p>
            <a:pPr lvl="2"/>
            <a:r>
              <a:rPr lang="ko-KR" altLang="en-US" dirty="0"/>
              <a:t>식별을 위해 꼭 필요한 속성이 아니어도 포함할 수 있음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 err="1"/>
              <a:t>슈퍼키는</a:t>
            </a:r>
            <a:r>
              <a:rPr lang="ko-KR" altLang="en-US" dirty="0"/>
              <a:t> </a:t>
            </a:r>
            <a:r>
              <a:rPr lang="ko-KR" altLang="en-US" dirty="0" err="1"/>
              <a:t>최소성</a:t>
            </a:r>
            <a:r>
              <a:rPr lang="ko-KR" altLang="en-US" dirty="0"/>
              <a:t> 충족 여부는 관련이 없고</a:t>
            </a:r>
            <a:r>
              <a:rPr lang="en-US" altLang="ko-KR" dirty="0"/>
              <a:t> </a:t>
            </a:r>
            <a:r>
              <a:rPr lang="ko-KR" altLang="en-US" dirty="0" err="1"/>
              <a:t>후보키의</a:t>
            </a:r>
            <a:r>
              <a:rPr lang="ko-KR" altLang="en-US" dirty="0"/>
              <a:t> 유일성 조건만 만족하면 됨</a:t>
            </a:r>
            <a:endParaRPr lang="en-US" altLang="ko-KR" dirty="0"/>
          </a:p>
          <a:p>
            <a:pPr lvl="1"/>
            <a:r>
              <a:rPr lang="ko-KR" altLang="en-US" dirty="0" err="1"/>
              <a:t>릴레이션</a:t>
            </a:r>
            <a:r>
              <a:rPr lang="ko-KR" altLang="en-US" dirty="0"/>
              <a:t> 안에는 여러 </a:t>
            </a:r>
            <a:r>
              <a:rPr lang="ko-KR" altLang="en-US" dirty="0" err="1"/>
              <a:t>후보키가</a:t>
            </a:r>
            <a:r>
              <a:rPr lang="ko-KR" altLang="en-US" dirty="0"/>
              <a:t> 있을 수 있고 모든 </a:t>
            </a:r>
            <a:r>
              <a:rPr lang="ko-KR" altLang="en-US" dirty="0" err="1"/>
              <a:t>후보키는</a:t>
            </a:r>
            <a:r>
              <a:rPr lang="ko-KR" altLang="en-US" dirty="0"/>
              <a:t> </a:t>
            </a:r>
            <a:r>
              <a:rPr lang="ko-KR" altLang="en-US" dirty="0" err="1"/>
              <a:t>슈퍼키임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후보키를</a:t>
            </a:r>
            <a:r>
              <a:rPr lang="ko-KR" altLang="en-US" dirty="0"/>
              <a:t> 포함하는 속성 집합도 모두 </a:t>
            </a:r>
            <a:r>
              <a:rPr lang="ko-KR" altLang="en-US" dirty="0" err="1"/>
              <a:t>슈퍼키가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슈퍼키의</a:t>
            </a:r>
            <a:r>
              <a:rPr lang="ko-KR" altLang="en-US" dirty="0"/>
              <a:t> 예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3933056"/>
          <a:ext cx="7632848" cy="1288036"/>
        </p:xfrm>
        <a:graphic>
          <a:graphicData uri="http://schemas.openxmlformats.org/drawingml/2006/table">
            <a:tbl>
              <a:tblPr/>
              <a:tblGrid>
                <a:gridCol w="3919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폰번호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유일성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 )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 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학원생이름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폰번호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유일성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O )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× 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학원생이름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학교이름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반번호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유일성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O )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× 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학교이름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반번호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폰번호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유일성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O )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× 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기본키</a:t>
            </a:r>
            <a:r>
              <a:rPr lang="en-US" altLang="ko-KR" dirty="0"/>
              <a:t>(PK: Primary Key)</a:t>
            </a:r>
          </a:p>
          <a:p>
            <a:pPr lvl="1"/>
            <a:r>
              <a:rPr lang="ko-KR" altLang="en-US" dirty="0" err="1"/>
              <a:t>투플을</a:t>
            </a:r>
            <a:r>
              <a:rPr lang="ko-KR" altLang="en-US" dirty="0"/>
              <a:t> 대표하도록 선정된 </a:t>
            </a:r>
            <a:r>
              <a:rPr lang="ko-KR" altLang="en-US" dirty="0" err="1"/>
              <a:t>후보키</a:t>
            </a:r>
            <a:endParaRPr lang="en-US" altLang="ko-KR" dirty="0"/>
          </a:p>
          <a:p>
            <a:pPr lvl="2"/>
            <a:r>
              <a:rPr lang="ko-KR" altLang="en-US" dirty="0"/>
              <a:t>여러 </a:t>
            </a:r>
            <a:r>
              <a:rPr lang="ko-KR" altLang="en-US" dirty="0" err="1"/>
              <a:t>후보키</a:t>
            </a:r>
            <a:r>
              <a:rPr lang="ko-KR" altLang="en-US" dirty="0"/>
              <a:t> 중에서 하나를 </a:t>
            </a:r>
            <a:r>
              <a:rPr lang="ko-KR" altLang="en-US" dirty="0" err="1"/>
              <a:t>기본키로</a:t>
            </a:r>
            <a:r>
              <a:rPr lang="ko-KR" altLang="en-US" dirty="0"/>
              <a:t> </a:t>
            </a:r>
            <a:r>
              <a:rPr lang="ko-KR" altLang="en-US"/>
              <a:t>선택하여 지정</a:t>
            </a:r>
            <a:endParaRPr lang="en-US" altLang="ko-KR" dirty="0"/>
          </a:p>
          <a:p>
            <a:pPr lvl="2"/>
            <a:r>
              <a:rPr lang="ko-KR" altLang="en-US"/>
              <a:t>의미적으로 </a:t>
            </a:r>
            <a:r>
              <a:rPr lang="ko-KR" altLang="en-US" dirty="0" err="1"/>
              <a:t>투플을</a:t>
            </a:r>
            <a:r>
              <a:rPr lang="ko-KR" altLang="en-US" dirty="0"/>
              <a:t> 가장 대표할 수 있고 또한 식별 수단으로도 적합한 </a:t>
            </a:r>
            <a:r>
              <a:rPr lang="ko-KR" altLang="en-US" dirty="0" err="1"/>
              <a:t>후보키를</a:t>
            </a:r>
            <a:r>
              <a:rPr lang="ko-KR" altLang="en-US" dirty="0"/>
              <a:t> </a:t>
            </a:r>
            <a:r>
              <a:rPr lang="ko-KR" altLang="en-US" dirty="0" err="1"/>
              <a:t>기본키로</a:t>
            </a:r>
            <a:r>
              <a:rPr lang="ko-KR" altLang="en-US" dirty="0"/>
              <a:t> 선정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기본키의</a:t>
            </a:r>
            <a:r>
              <a:rPr lang="ko-KR" altLang="en-US" dirty="0"/>
              <a:t>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기본키</a:t>
            </a:r>
            <a:r>
              <a:rPr lang="ko-KR" altLang="en-US" dirty="0"/>
              <a:t> 선정 기준</a:t>
            </a:r>
          </a:p>
          <a:p>
            <a:pPr lvl="1"/>
            <a:r>
              <a:rPr lang="ko-KR" altLang="en-US" dirty="0" err="1"/>
              <a:t>후보키가</a:t>
            </a:r>
            <a:r>
              <a:rPr lang="ko-KR" altLang="en-US" dirty="0"/>
              <a:t> 하나일 경우</a:t>
            </a:r>
            <a:r>
              <a:rPr lang="en-US" altLang="ko-KR" dirty="0"/>
              <a:t>, </a:t>
            </a:r>
            <a:r>
              <a:rPr lang="ko-KR" altLang="en-US" dirty="0"/>
              <a:t>바로 </a:t>
            </a:r>
            <a:r>
              <a:rPr lang="ko-KR" altLang="en-US" dirty="0" err="1"/>
              <a:t>기본키가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/>
            <a:r>
              <a:rPr lang="ko-KR" altLang="en-US" dirty="0" err="1"/>
              <a:t>후보키가</a:t>
            </a:r>
            <a:r>
              <a:rPr lang="ko-KR" altLang="en-US" dirty="0"/>
              <a:t> 여러 개일 경우</a:t>
            </a:r>
            <a:r>
              <a:rPr lang="en-US" altLang="ko-KR" dirty="0"/>
              <a:t>, </a:t>
            </a:r>
            <a:r>
              <a:rPr lang="ko-KR" altLang="en-US" dirty="0"/>
              <a:t>다음 기준을 충족하는 </a:t>
            </a:r>
            <a:r>
              <a:rPr lang="ko-KR" altLang="en-US" dirty="0" err="1"/>
              <a:t>후보키를</a:t>
            </a:r>
            <a:r>
              <a:rPr lang="ko-KR" altLang="en-US" dirty="0"/>
              <a:t> 우선적으로 고려</a:t>
            </a:r>
            <a:endParaRPr lang="en-US" altLang="ko-KR" dirty="0"/>
          </a:p>
          <a:p>
            <a:pPr lvl="2"/>
            <a:r>
              <a:rPr lang="ko-KR" altLang="en-US" dirty="0"/>
              <a:t>값이 자주 변경되지 않는 정적인 속성으로 구성된 </a:t>
            </a:r>
            <a:r>
              <a:rPr lang="ko-KR" altLang="en-US" dirty="0" err="1"/>
              <a:t>후보키</a:t>
            </a:r>
            <a:endParaRPr lang="ko-KR" altLang="en-US" dirty="0"/>
          </a:p>
          <a:p>
            <a:pPr lvl="2"/>
            <a:r>
              <a:rPr lang="ko-KR" altLang="en-US" dirty="0"/>
              <a:t>널 값을 가질 수 없는 속성으로 구성된 </a:t>
            </a:r>
            <a:r>
              <a:rPr lang="ko-KR" altLang="en-US" dirty="0" err="1"/>
              <a:t>후보키</a:t>
            </a:r>
            <a:endParaRPr lang="ko-KR" altLang="en-US" dirty="0"/>
          </a:p>
          <a:p>
            <a:pPr lvl="2"/>
            <a:r>
              <a:rPr lang="ko-KR" altLang="en-US" dirty="0"/>
              <a:t>속성 개수가 작은 </a:t>
            </a:r>
            <a:r>
              <a:rPr lang="ko-KR" altLang="en-US" dirty="0" err="1"/>
              <a:t>후보키</a:t>
            </a:r>
            <a:endParaRPr lang="ko-KR" altLang="en-US" dirty="0"/>
          </a:p>
          <a:p>
            <a:pPr lvl="2"/>
            <a:r>
              <a:rPr lang="ko-KR" altLang="en-US" dirty="0"/>
              <a:t>속성 값의 물리적 크기가 작은</a:t>
            </a:r>
            <a:r>
              <a:rPr lang="en-US" altLang="ko-KR" dirty="0"/>
              <a:t>(</a:t>
            </a:r>
            <a:r>
              <a:rPr lang="ko-KR" altLang="en-US" dirty="0"/>
              <a:t>숫자 크기가 작거나 문자열 길이가 짧은</a:t>
            </a:r>
            <a:r>
              <a:rPr lang="en-US" altLang="ko-KR" dirty="0"/>
              <a:t>) </a:t>
            </a:r>
            <a:r>
              <a:rPr lang="ko-KR" altLang="en-US" dirty="0" err="1"/>
              <a:t>후보키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4608" y="3429000"/>
          <a:ext cx="5328158" cy="644018"/>
        </p:xfrm>
        <a:graphic>
          <a:graphicData uri="http://schemas.openxmlformats.org/drawingml/2006/table">
            <a:tbl>
              <a:tblPr/>
              <a:tblGrid>
                <a:gridCol w="2735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폰번호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유일성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 )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 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학교이름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학년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반번호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유일성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 )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최소성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 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대체키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대체키</a:t>
            </a:r>
            <a:r>
              <a:rPr lang="en-US" altLang="ko-KR" dirty="0"/>
              <a:t>(AK: Alternate Key)</a:t>
            </a:r>
          </a:p>
          <a:p>
            <a:pPr lvl="1"/>
            <a:r>
              <a:rPr lang="ko-KR" altLang="en-US" dirty="0" err="1"/>
              <a:t>기본키로</a:t>
            </a:r>
            <a:r>
              <a:rPr lang="ko-KR" altLang="en-US" dirty="0"/>
              <a:t> 선정되지 못한 </a:t>
            </a:r>
            <a:r>
              <a:rPr lang="ko-KR" altLang="en-US" dirty="0" err="1"/>
              <a:t>후보키</a:t>
            </a:r>
            <a:endParaRPr lang="en-US" altLang="ko-KR" dirty="0"/>
          </a:p>
          <a:p>
            <a:pPr lvl="2"/>
            <a:r>
              <a:rPr lang="ko-KR" altLang="en-US" dirty="0"/>
              <a:t>둘 이상의 </a:t>
            </a:r>
            <a:r>
              <a:rPr lang="ko-KR" altLang="en-US" dirty="0" err="1"/>
              <a:t>후보키</a:t>
            </a:r>
            <a:r>
              <a:rPr lang="ko-KR" altLang="en-US" dirty="0"/>
              <a:t> 중에서 하나를 </a:t>
            </a:r>
            <a:r>
              <a:rPr lang="ko-KR" altLang="en-US" dirty="0" err="1"/>
              <a:t>기본키로</a:t>
            </a:r>
            <a:r>
              <a:rPr lang="ko-KR" altLang="en-US" dirty="0"/>
              <a:t> 지정하면 </a:t>
            </a:r>
            <a:r>
              <a:rPr lang="ko-KR" altLang="en-US" dirty="0" err="1"/>
              <a:t>기본키로</a:t>
            </a:r>
            <a:r>
              <a:rPr lang="ko-KR" altLang="en-US" dirty="0"/>
              <a:t> 지정되지 않은 나머지 </a:t>
            </a:r>
            <a:r>
              <a:rPr lang="ko-KR" altLang="en-US" dirty="0" err="1"/>
              <a:t>후보키들은</a:t>
            </a:r>
            <a:r>
              <a:rPr lang="ko-KR" altLang="en-US" dirty="0"/>
              <a:t> 대체키가 됨</a:t>
            </a:r>
            <a:endParaRPr lang="en-US" altLang="ko-KR" dirty="0"/>
          </a:p>
          <a:p>
            <a:pPr lvl="1"/>
            <a:r>
              <a:rPr lang="ko-KR" altLang="en-US" dirty="0" err="1"/>
              <a:t>릴레이션</a:t>
            </a:r>
            <a:r>
              <a:rPr lang="ko-KR" altLang="en-US" dirty="0"/>
              <a:t> 안에서 </a:t>
            </a:r>
            <a:r>
              <a:rPr lang="ko-KR" altLang="en-US" dirty="0" err="1"/>
              <a:t>기본키는</a:t>
            </a:r>
            <a:r>
              <a:rPr lang="ko-KR" altLang="en-US" dirty="0"/>
              <a:t> 하나이지만 대체키는 여러 개 존재할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후보키</a:t>
            </a:r>
            <a:r>
              <a:rPr lang="en-US" altLang="ko-KR" dirty="0"/>
              <a:t>, </a:t>
            </a:r>
            <a:r>
              <a:rPr lang="ko-KR" altLang="en-US" dirty="0" err="1"/>
              <a:t>기본키</a:t>
            </a:r>
            <a:r>
              <a:rPr lang="en-US" altLang="ko-KR" dirty="0"/>
              <a:t>, </a:t>
            </a:r>
            <a:r>
              <a:rPr lang="ko-KR" altLang="en-US" dirty="0"/>
              <a:t>대체키 선정 예</a:t>
            </a:r>
          </a:p>
          <a:p>
            <a:endParaRPr lang="ko-KR" altLang="en-US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3501008"/>
            <a:ext cx="53054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키의 포함 관계</a:t>
            </a: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1484784"/>
            <a:ext cx="633037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en-US" altLang="ko-KR" dirty="0"/>
              <a:t>(FK: Foreign Key)</a:t>
            </a:r>
          </a:p>
          <a:p>
            <a:pPr lvl="1"/>
            <a:r>
              <a:rPr lang="ko-KR" altLang="en-US" dirty="0"/>
              <a:t>특정 릴레이션의 </a:t>
            </a:r>
            <a:r>
              <a:rPr lang="ko-KR" altLang="en-US" dirty="0" err="1"/>
              <a:t>기본키를</a:t>
            </a:r>
            <a:r>
              <a:rPr lang="ko-KR" altLang="en-US" dirty="0"/>
              <a:t> 참조하는 </a:t>
            </a:r>
            <a:r>
              <a:rPr lang="ko-KR" altLang="en-US"/>
              <a:t>속성 집합</a:t>
            </a:r>
            <a:endParaRPr lang="en-US" altLang="ko-KR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외래키의</a:t>
            </a:r>
            <a:r>
              <a:rPr lang="ko-KR" altLang="en-US" dirty="0"/>
              <a:t> 값은 참조되는 </a:t>
            </a:r>
            <a:r>
              <a:rPr lang="ko-KR" altLang="en-US" dirty="0" err="1"/>
              <a:t>기본키</a:t>
            </a:r>
            <a:r>
              <a:rPr lang="ko-KR" altLang="en-US" dirty="0"/>
              <a:t> 값 중에서 값 하나를 참조하여 취함</a:t>
            </a:r>
            <a:endParaRPr lang="en-US" altLang="ko-KR" dirty="0"/>
          </a:p>
          <a:p>
            <a:pPr lvl="1"/>
            <a:r>
              <a:rPr lang="ko-KR" altLang="en-US" dirty="0" err="1"/>
              <a:t>외래키</a:t>
            </a:r>
            <a:r>
              <a:rPr lang="ko-KR" altLang="en-US" dirty="0"/>
              <a:t> 값은 동일한 값을 </a:t>
            </a:r>
            <a:r>
              <a:rPr lang="ko-KR" altLang="en-US" dirty="0" err="1"/>
              <a:t>기본키</a:t>
            </a:r>
            <a:r>
              <a:rPr lang="ko-KR" altLang="en-US" dirty="0"/>
              <a:t> 값으로 갖는 </a:t>
            </a:r>
            <a:r>
              <a:rPr lang="ko-KR" altLang="en-US" dirty="0" err="1"/>
              <a:t>투플과의</a:t>
            </a:r>
            <a:r>
              <a:rPr lang="ko-KR" altLang="en-US" dirty="0"/>
              <a:t> 관계를 자연스럽게 표현</a:t>
            </a:r>
            <a:endParaRPr lang="en-US" altLang="ko-KR" dirty="0"/>
          </a:p>
          <a:p>
            <a:pPr lvl="2"/>
            <a:r>
              <a:rPr lang="ko-KR" altLang="en-US" dirty="0" err="1"/>
              <a:t>기본키와</a:t>
            </a:r>
            <a:r>
              <a:rPr lang="ko-KR" altLang="en-US" dirty="0"/>
              <a:t> </a:t>
            </a:r>
            <a:r>
              <a:rPr lang="ko-KR" altLang="en-US" dirty="0" err="1"/>
              <a:t>외래키는</a:t>
            </a:r>
            <a:r>
              <a:rPr lang="ko-KR" altLang="en-US" dirty="0"/>
              <a:t> </a:t>
            </a:r>
            <a:r>
              <a:rPr lang="ko-KR" altLang="en-US" dirty="0" err="1"/>
              <a:t>릴레이션</a:t>
            </a:r>
            <a:r>
              <a:rPr lang="ko-KR" altLang="en-US" dirty="0"/>
              <a:t> 간의 연관성을 표현</a:t>
            </a:r>
            <a:endParaRPr lang="en-US" altLang="ko-KR" dirty="0"/>
          </a:p>
          <a:p>
            <a:pPr lvl="2"/>
            <a:r>
              <a:rPr lang="ko-KR" altLang="en-US" dirty="0"/>
              <a:t>의미적 연관성이 있음에도 다른 </a:t>
            </a:r>
            <a:r>
              <a:rPr lang="ko-KR" altLang="en-US" dirty="0" err="1"/>
              <a:t>릴레이션으로</a:t>
            </a:r>
            <a:r>
              <a:rPr lang="ko-KR" altLang="en-US" dirty="0"/>
              <a:t> 분리된 </a:t>
            </a:r>
            <a:r>
              <a:rPr lang="ko-KR" altLang="en-US" dirty="0" err="1"/>
              <a:t>투플</a:t>
            </a:r>
            <a:r>
              <a:rPr lang="ko-KR" altLang="en-US" dirty="0"/>
              <a:t> 사이의 연결 고리 역할</a:t>
            </a:r>
            <a:endParaRPr lang="en-US" altLang="ko-KR" dirty="0"/>
          </a:p>
          <a:p>
            <a:pPr lvl="1"/>
            <a:endParaRPr lang="en-US" altLang="ko-KR"/>
          </a:p>
          <a:p>
            <a:pPr lvl="1"/>
            <a:r>
              <a:rPr lang="ko-KR" altLang="en-US"/>
              <a:t>기본키와 </a:t>
            </a:r>
            <a:r>
              <a:rPr lang="ko-KR" altLang="en-US" dirty="0" err="1"/>
              <a:t>외래키는</a:t>
            </a:r>
            <a:r>
              <a:rPr lang="ko-KR" altLang="en-US" dirty="0"/>
              <a:t> </a:t>
            </a:r>
            <a:r>
              <a:rPr lang="ko-KR" altLang="en-US" dirty="0" err="1"/>
              <a:t>관계형</a:t>
            </a:r>
            <a:r>
              <a:rPr lang="ko-KR" altLang="en-US" dirty="0"/>
              <a:t> 데이터 모델의 핵심 개념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선정 예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908720"/>
            <a:ext cx="4752528" cy="347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6776" y="4221088"/>
            <a:ext cx="6560443" cy="22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무결성</a:t>
            </a:r>
            <a:r>
              <a:rPr lang="ko-KR" altLang="en-US" b="1" dirty="0"/>
              <a:t>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r>
              <a:rPr lang="en-US" altLang="ko-KR" dirty="0"/>
              <a:t>(integrity constraint)</a:t>
            </a:r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데이터 모델에서 </a:t>
            </a:r>
            <a:r>
              <a:rPr lang="ko-KR" altLang="en-US" dirty="0" err="1"/>
              <a:t>릴레이션</a:t>
            </a:r>
            <a:r>
              <a:rPr lang="ko-KR" altLang="en-US" dirty="0"/>
              <a:t> 안의 모든 데이터들을 의미적으로 흠 없이 항상 정확하고 완전한 상태로 유지하기 위해 </a:t>
            </a:r>
            <a:r>
              <a:rPr lang="ko-KR" altLang="en-US" dirty="0" err="1"/>
              <a:t>적용해야할</a:t>
            </a:r>
            <a:r>
              <a:rPr lang="ko-KR" altLang="en-US" dirty="0"/>
              <a:t> 제약 사항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무결성</a:t>
            </a:r>
            <a:r>
              <a:rPr lang="en-US" altLang="ko-KR" dirty="0"/>
              <a:t>(data integrity)</a:t>
            </a:r>
          </a:p>
          <a:p>
            <a:pPr lvl="2"/>
            <a:r>
              <a:rPr lang="ko-KR" altLang="en-US" dirty="0"/>
              <a:t>데이터의 일관성과 정확성에 손상이 없도록 유지되는 특성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무결성을</a:t>
            </a:r>
            <a:r>
              <a:rPr lang="ko-KR" altLang="en-US" dirty="0"/>
              <a:t> 유지하는 </a:t>
            </a:r>
            <a:r>
              <a:rPr lang="en-US" altLang="ko-KR" dirty="0"/>
              <a:t>2</a:t>
            </a:r>
            <a:r>
              <a:rPr lang="ko-KR" altLang="en-US" dirty="0"/>
              <a:t>가지 구현 방식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방법 </a:t>
            </a:r>
            <a:r>
              <a:rPr lang="en-US" altLang="ko-KR" dirty="0"/>
              <a:t>1] </a:t>
            </a:r>
            <a:r>
              <a:rPr lang="ko-KR" altLang="en-US" dirty="0"/>
              <a:t>개별 응용 프로그램 안에 코드를 추가하여 구현</a:t>
            </a:r>
          </a:p>
          <a:p>
            <a:pPr lvl="2"/>
            <a:r>
              <a:rPr lang="ko-KR" altLang="en-US" dirty="0"/>
              <a:t>데이터 </a:t>
            </a:r>
            <a:r>
              <a:rPr lang="ko-KR" altLang="en-US" dirty="0" err="1"/>
              <a:t>무결성</a:t>
            </a:r>
            <a:r>
              <a:rPr lang="ko-KR" altLang="en-US" dirty="0"/>
              <a:t> 유지를 위해 각 프로그램마다 제약 사항을 점검하는 프로그램 코드를 추가하는 방법</a:t>
            </a:r>
            <a:endParaRPr lang="en-US" altLang="ko-KR" dirty="0"/>
          </a:p>
          <a:p>
            <a:pPr lvl="2"/>
            <a:r>
              <a:rPr lang="ko-KR" altLang="en-US" dirty="0"/>
              <a:t>구현하기도 부담스럽고 비효율적이며 향후 유지하기도 어려움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방법 </a:t>
            </a:r>
            <a:r>
              <a:rPr lang="en-US" altLang="ko-KR" dirty="0"/>
              <a:t>2] DBMS </a:t>
            </a:r>
            <a:r>
              <a:rPr lang="ko-KR" altLang="en-US" dirty="0"/>
              <a:t>안의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조건을 설정하여 구현</a:t>
            </a:r>
          </a:p>
          <a:p>
            <a:pPr lvl="2"/>
            <a:r>
              <a:rPr lang="ko-KR" altLang="en-US"/>
              <a:t>데이터 </a:t>
            </a:r>
            <a:r>
              <a:rPr lang="ko-KR" altLang="en-US" dirty="0" err="1"/>
              <a:t>무결성</a:t>
            </a:r>
            <a:r>
              <a:rPr lang="ko-KR" altLang="en-US" dirty="0"/>
              <a:t> 유지를 위해 </a:t>
            </a:r>
            <a:r>
              <a:rPr lang="ko-KR" altLang="en-US" dirty="0" err="1"/>
              <a:t>준수되어야할</a:t>
            </a:r>
            <a:r>
              <a:rPr lang="ko-KR" altLang="en-US" dirty="0"/>
              <a:t> 공통 제약 사항을 </a:t>
            </a:r>
            <a:r>
              <a:rPr lang="en-US" altLang="ko-KR" dirty="0"/>
              <a:t>DBMS</a:t>
            </a:r>
            <a:r>
              <a:rPr lang="ko-KR" altLang="en-US" dirty="0"/>
              <a:t>의 무결성 제약 조건으로 </a:t>
            </a:r>
            <a:r>
              <a:rPr lang="ko-KR" altLang="en-US" dirty="0" err="1"/>
              <a:t>명세하는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2"/>
            <a:r>
              <a:rPr lang="ko-KR" altLang="en-US" dirty="0"/>
              <a:t>별도 구현 없이 간단한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 설정만으로 가능하여 부담도 적고 효율적임</a:t>
            </a:r>
            <a:endParaRPr lang="en-US" altLang="ko-KR" dirty="0"/>
          </a:p>
          <a:p>
            <a:pPr lvl="2"/>
            <a:r>
              <a:rPr lang="en-US" altLang="ko-KR" dirty="0"/>
              <a:t>DBMS</a:t>
            </a:r>
            <a:r>
              <a:rPr lang="ko-KR" altLang="en-US" dirty="0"/>
              <a:t>는 이를 해석하여 데이터를 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삭제할 때마다 제약 조건을 자동적으로 검사하여 적용시킴</a:t>
            </a:r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개체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r>
              <a:rPr lang="en-US" altLang="ko-KR" dirty="0"/>
              <a:t>(entity integrity constraint)</a:t>
            </a:r>
          </a:p>
          <a:p>
            <a:pPr lvl="1"/>
            <a:r>
              <a:rPr lang="ko-KR" altLang="en-US" dirty="0" err="1"/>
              <a:t>기본키로</a:t>
            </a:r>
            <a:r>
              <a:rPr lang="ko-KR" altLang="en-US" dirty="0"/>
              <a:t> 지정한 모든 속성은 널 값을 가질 수 없고 </a:t>
            </a:r>
            <a:r>
              <a:rPr lang="ko-KR" altLang="en-US" dirty="0" err="1"/>
              <a:t>릴레이션</a:t>
            </a:r>
            <a:r>
              <a:rPr lang="ko-KR" altLang="en-US" dirty="0"/>
              <a:t> 안에서 중복되지 않는 유일한 값을 가져야 한다는 제약 사항</a:t>
            </a:r>
            <a:endParaRPr lang="en-US" altLang="ko-KR" dirty="0"/>
          </a:p>
          <a:p>
            <a:pPr lvl="1"/>
            <a:r>
              <a:rPr lang="ko-KR" altLang="en-US" dirty="0" err="1"/>
              <a:t>기본키</a:t>
            </a:r>
            <a:r>
              <a:rPr lang="ko-KR" altLang="en-US" dirty="0"/>
              <a:t> 제약 조건</a:t>
            </a:r>
            <a:r>
              <a:rPr lang="en-US" altLang="ko-KR" dirty="0"/>
              <a:t>(primary key constraint)</a:t>
            </a:r>
          </a:p>
          <a:p>
            <a:pPr lvl="1"/>
            <a:r>
              <a:rPr lang="ko-KR" altLang="en-US" dirty="0"/>
              <a:t>개체의 유일성을 선언하는 제약 조건</a:t>
            </a:r>
            <a:endParaRPr lang="en-US" altLang="ko-KR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에게 기본키를 선언함으로써 즉시 적용됨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r>
              <a:rPr lang="en-US" altLang="ko-KR" dirty="0"/>
              <a:t>(referential integrity constraint)</a:t>
            </a:r>
          </a:p>
          <a:p>
            <a:pPr lvl="1"/>
            <a:r>
              <a:rPr lang="ko-KR" altLang="en-US" dirty="0" err="1"/>
              <a:t>외래키로</a:t>
            </a:r>
            <a:r>
              <a:rPr lang="ko-KR" altLang="en-US" dirty="0"/>
              <a:t> 지정한 속성은 참조하는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</a:t>
            </a:r>
            <a:r>
              <a:rPr lang="ko-KR" altLang="en-US" dirty="0"/>
              <a:t> 속성 값과 일치하는 값이나 널 값만을 가져야 한다는 제약 사항</a:t>
            </a:r>
            <a:endParaRPr lang="en-US" altLang="ko-KR" dirty="0"/>
          </a:p>
          <a:p>
            <a:pPr lvl="1"/>
            <a:r>
              <a:rPr lang="ko-KR" altLang="en-US" dirty="0" err="1"/>
              <a:t>외래키</a:t>
            </a:r>
            <a:r>
              <a:rPr lang="ko-KR" altLang="en-US" dirty="0"/>
              <a:t> 제약 조건</a:t>
            </a:r>
            <a:r>
              <a:rPr lang="en-US" altLang="ko-KR" dirty="0"/>
              <a:t>(foreign key constraint)</a:t>
            </a:r>
          </a:p>
          <a:p>
            <a:pPr lvl="1"/>
            <a:r>
              <a:rPr lang="ko-KR" altLang="en-US" dirty="0"/>
              <a:t>개체의 참조 관계를 선언하는 제약 조건</a:t>
            </a:r>
            <a:endParaRPr lang="en-US" altLang="ko-KR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에게 외래키를 선언함으로써 즉시 적용됨</a:t>
            </a:r>
            <a:endParaRPr lang="en-US" altLang="ko-KR" dirty="0"/>
          </a:p>
          <a:p>
            <a:pPr lvl="1"/>
            <a:r>
              <a:rPr lang="ko-KR" altLang="en-US" dirty="0"/>
              <a:t>의미적으로 연관된 두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투플</a:t>
            </a:r>
            <a:r>
              <a:rPr lang="ko-KR" altLang="en-US" dirty="0"/>
              <a:t> 사이의 일관성 유지를 위해 사용함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 조건 위반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개체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  <a:p>
            <a:pPr lvl="1"/>
            <a:r>
              <a:rPr lang="ko-KR" altLang="en-US" dirty="0" err="1"/>
              <a:t>기본키는</a:t>
            </a:r>
            <a:r>
              <a:rPr lang="ko-KR" altLang="en-US" dirty="0"/>
              <a:t> 개체 </a:t>
            </a:r>
            <a:r>
              <a:rPr lang="ko-KR" altLang="en-US" dirty="0" err="1"/>
              <a:t>식별자</a:t>
            </a:r>
            <a:r>
              <a:rPr lang="en-US" altLang="ko-KR" dirty="0"/>
              <a:t>(entity identifier)</a:t>
            </a:r>
            <a:r>
              <a:rPr lang="ko-KR" altLang="en-US" dirty="0"/>
              <a:t>의 역할</a:t>
            </a:r>
            <a:endParaRPr lang="en-US" altLang="ko-KR" dirty="0"/>
          </a:p>
          <a:p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  <a:p>
            <a:pPr lvl="1"/>
            <a:r>
              <a:rPr lang="ko-KR" altLang="en-US" dirty="0" err="1"/>
              <a:t>외래키는</a:t>
            </a:r>
            <a:r>
              <a:rPr lang="ko-KR" altLang="en-US" dirty="0"/>
              <a:t> 개체 참조자</a:t>
            </a:r>
            <a:r>
              <a:rPr lang="en-US" altLang="ko-KR" dirty="0"/>
              <a:t>(entity </a:t>
            </a:r>
            <a:r>
              <a:rPr lang="en-US" altLang="ko-KR" dirty="0" err="1"/>
              <a:t>referer</a:t>
            </a:r>
            <a:r>
              <a:rPr lang="en-US" altLang="ko-KR" dirty="0"/>
              <a:t>)</a:t>
            </a:r>
            <a:r>
              <a:rPr lang="ko-KR" altLang="en-US" dirty="0"/>
              <a:t>의 역할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908720"/>
            <a:ext cx="6096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관계형</a:t>
            </a:r>
            <a:r>
              <a:rPr lang="ko-KR" altLang="en-US" b="1" dirty="0"/>
              <a:t>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1.1 </a:t>
            </a:r>
            <a:r>
              <a:rPr lang="ko-KR" altLang="en-US" dirty="0"/>
              <a:t>데이터 모델의 구성 요소</a:t>
            </a:r>
          </a:p>
          <a:p>
            <a:pPr lvl="1"/>
            <a:r>
              <a:rPr lang="ko-KR" altLang="en-US" dirty="0"/>
              <a:t>데이터 모델</a:t>
            </a:r>
            <a:r>
              <a:rPr lang="en-US" altLang="ko-KR" dirty="0"/>
              <a:t>(data model)</a:t>
            </a:r>
          </a:p>
          <a:p>
            <a:pPr lvl="2"/>
            <a:r>
              <a:rPr lang="ko-KR" altLang="en-US" dirty="0"/>
              <a:t>현실 세계의 데이터를 명세하는 고유한 표현 방식이자 데이터 모델링을 위한 도구</a:t>
            </a:r>
            <a:endParaRPr lang="en-US" altLang="ko-KR" dirty="0"/>
          </a:p>
          <a:p>
            <a:pPr lvl="2"/>
            <a:r>
              <a:rPr lang="ko-KR" altLang="en-US" dirty="0"/>
              <a:t>데이터 구조와 연산</a:t>
            </a:r>
            <a:r>
              <a:rPr lang="en-US" altLang="ko-KR" dirty="0"/>
              <a:t>, </a:t>
            </a:r>
            <a:r>
              <a:rPr lang="ko-KR" altLang="en-US" dirty="0"/>
              <a:t>제약 조건 </a:t>
            </a:r>
            <a:r>
              <a:rPr lang="en-US" altLang="ko-KR" dirty="0"/>
              <a:t>3</a:t>
            </a:r>
            <a:r>
              <a:rPr lang="ko-KR" altLang="en-US" dirty="0"/>
              <a:t>가지 요소로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모델의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데이터 구조</a:t>
            </a:r>
            <a:r>
              <a:rPr lang="en-US" altLang="ko-KR" dirty="0"/>
              <a:t>(data structure)</a:t>
            </a:r>
          </a:p>
          <a:p>
            <a:pPr lvl="2"/>
            <a:r>
              <a:rPr lang="ko-KR" altLang="en-US" dirty="0"/>
              <a:t>데이터를 어떤 형태로 저장하는지를 표현하는 추상적 표현</a:t>
            </a:r>
            <a:endParaRPr lang="en-US" altLang="ko-KR" dirty="0"/>
          </a:p>
          <a:p>
            <a:pPr lvl="2"/>
            <a:r>
              <a:rPr lang="ko-KR" altLang="en-US" dirty="0"/>
              <a:t>실제 저장 구조가 아닌 개념상의 저장 구조를 직관적으로 표현</a:t>
            </a:r>
            <a:endParaRPr lang="en-US" altLang="ko-KR" dirty="0"/>
          </a:p>
          <a:p>
            <a:pPr lvl="1"/>
            <a:r>
              <a:rPr lang="ko-KR" altLang="en-US" dirty="0"/>
              <a:t>연산</a:t>
            </a:r>
            <a:r>
              <a:rPr lang="en-US" altLang="ko-KR" dirty="0"/>
              <a:t>(operation)</a:t>
            </a:r>
          </a:p>
          <a:p>
            <a:pPr lvl="2"/>
            <a:r>
              <a:rPr lang="ko-KR" altLang="en-US" dirty="0"/>
              <a:t>개념적인 데이터 구조 안의 데이터를 어떤 방식으로 처리하는지를 표현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제약 조건</a:t>
            </a:r>
            <a:r>
              <a:rPr lang="en-US" altLang="ko-KR" dirty="0"/>
              <a:t>(constraint)</a:t>
            </a:r>
          </a:p>
          <a:p>
            <a:pPr lvl="2"/>
            <a:r>
              <a:rPr lang="ko-KR" altLang="en-US" dirty="0"/>
              <a:t>데이터 구조 안에 데이터를 저장할 때의 구조적 제약 사항과 연산을 적용할 때의 행위적 제약 사항을 표현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96616" y="354786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169258016" descr="EMB000030d05e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4202" y="2276872"/>
            <a:ext cx="2641798" cy="2450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추가적인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도메인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r>
              <a:rPr lang="en-US" altLang="ko-KR" dirty="0"/>
              <a:t>(domain integrity constraint)</a:t>
            </a:r>
          </a:p>
          <a:p>
            <a:pPr lvl="1"/>
            <a:r>
              <a:rPr lang="ko-KR" altLang="en-US" dirty="0" err="1"/>
              <a:t>투플의</a:t>
            </a:r>
            <a:r>
              <a:rPr lang="ko-KR" altLang="en-US" dirty="0"/>
              <a:t> 모든 속성 값이 각 속성의 도메인에 속한 값만을 취해야 한다는 제약 사항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의 </a:t>
            </a:r>
            <a:r>
              <a:rPr lang="en-US" altLang="ko-KR" dirty="0"/>
              <a:t>CREATE TABLE </a:t>
            </a:r>
            <a:r>
              <a:rPr lang="ko-KR" altLang="en-US" dirty="0"/>
              <a:t>명령문 작성 시 </a:t>
            </a:r>
            <a:endParaRPr lang="en-US" altLang="ko-KR" dirty="0"/>
          </a:p>
          <a:p>
            <a:pPr lvl="2"/>
            <a:r>
              <a:rPr lang="ko-KR" altLang="en-US" dirty="0"/>
              <a:t>각 열의 타입</a:t>
            </a:r>
            <a:r>
              <a:rPr lang="en-US" altLang="ko-KR" dirty="0"/>
              <a:t>, NULL/NOT NULL(</a:t>
            </a:r>
            <a:r>
              <a:rPr lang="ko-KR" altLang="en-US" dirty="0"/>
              <a:t>널 값 허용 여부</a:t>
            </a:r>
            <a:r>
              <a:rPr lang="en-US" altLang="ko-KR" dirty="0"/>
              <a:t>), DEFAULT(</a:t>
            </a:r>
            <a:r>
              <a:rPr lang="ko-KR" altLang="en-US" dirty="0"/>
              <a:t>기본 값</a:t>
            </a:r>
            <a:r>
              <a:rPr lang="en-US" altLang="ko-KR" dirty="0"/>
              <a:t>), CHECK(</a:t>
            </a:r>
            <a:r>
              <a:rPr lang="ko-KR" altLang="en-US" dirty="0"/>
              <a:t>값 범위 체크 조건</a:t>
            </a:r>
            <a:r>
              <a:rPr lang="en-US" altLang="ko-KR" dirty="0"/>
              <a:t>) </a:t>
            </a:r>
            <a:r>
              <a:rPr lang="ko-KR" altLang="en-US" dirty="0"/>
              <a:t>등의 키워드 설정을 통해 </a:t>
            </a:r>
            <a:r>
              <a:rPr lang="en-US" altLang="ko-KR" dirty="0"/>
              <a:t>DBMS</a:t>
            </a:r>
            <a:r>
              <a:rPr lang="ko-KR" altLang="en-US" dirty="0"/>
              <a:t>에게 지시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유일성 제약 조건</a:t>
            </a:r>
            <a:r>
              <a:rPr lang="en-US" altLang="ko-KR" dirty="0"/>
              <a:t>(uniqueness constraint)</a:t>
            </a:r>
          </a:p>
          <a:p>
            <a:pPr lvl="1"/>
            <a:r>
              <a:rPr lang="ko-KR" altLang="en-US" dirty="0"/>
              <a:t>모든 키 속성 값이 서로 중복되지 않고 유일해야 한다는 제약 사항</a:t>
            </a:r>
            <a:endParaRPr lang="en-US" altLang="ko-KR" dirty="0"/>
          </a:p>
          <a:p>
            <a:pPr lvl="1"/>
            <a:r>
              <a:rPr lang="ko-KR" altLang="en-US" dirty="0" err="1"/>
              <a:t>대체키와</a:t>
            </a:r>
            <a:r>
              <a:rPr lang="ko-KR" altLang="en-US" dirty="0"/>
              <a:t> 밀접한 연관성이 있으며 키 제약 조건</a:t>
            </a:r>
            <a:r>
              <a:rPr lang="en-US" altLang="ko-KR" dirty="0"/>
              <a:t>(key constraint)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의 </a:t>
            </a:r>
            <a:r>
              <a:rPr lang="en-US" altLang="ko-KR" dirty="0"/>
              <a:t>CREATE TABLE </a:t>
            </a:r>
            <a:r>
              <a:rPr lang="ko-KR" altLang="en-US" dirty="0"/>
              <a:t>명령문 작성 시 </a:t>
            </a:r>
            <a:endParaRPr lang="en-US" altLang="ko-KR" dirty="0"/>
          </a:p>
          <a:p>
            <a:pPr lvl="2"/>
            <a:r>
              <a:rPr lang="en-US" altLang="ko-KR" dirty="0"/>
              <a:t>UNIQUE(</a:t>
            </a:r>
            <a:r>
              <a:rPr lang="ko-KR" altLang="en-US" dirty="0"/>
              <a:t>유일 조건</a:t>
            </a:r>
            <a:r>
              <a:rPr lang="en-US" altLang="ko-KR" dirty="0"/>
              <a:t>) </a:t>
            </a:r>
            <a:r>
              <a:rPr lang="ko-KR" altLang="en-US" dirty="0"/>
              <a:t>키워드 설정을 통해 </a:t>
            </a:r>
            <a:r>
              <a:rPr lang="en-US" altLang="ko-KR" dirty="0"/>
              <a:t>DBMS</a:t>
            </a:r>
            <a:r>
              <a:rPr lang="ko-KR" altLang="en-US" dirty="0"/>
              <a:t>에게 지시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 조건과 적용 </a:t>
            </a:r>
            <a:r>
              <a:rPr lang="en-US" altLang="ko-KR" dirty="0"/>
              <a:t>SQL </a:t>
            </a:r>
            <a:r>
              <a:rPr lang="ko-KR" altLang="en-US" dirty="0"/>
              <a:t>명령어 키워드</a:t>
            </a: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412776"/>
            <a:ext cx="860618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관계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 연산</a:t>
            </a:r>
            <a:r>
              <a:rPr lang="en-US" altLang="ko-KR" dirty="0"/>
              <a:t>(relation operation)</a:t>
            </a:r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데이터 모델에서 </a:t>
            </a:r>
            <a:r>
              <a:rPr lang="ko-KR" altLang="en-US" dirty="0" err="1"/>
              <a:t>릴레이션을</a:t>
            </a:r>
            <a:r>
              <a:rPr lang="ko-KR" altLang="en-US" dirty="0"/>
              <a:t> 조작하기 위한 연산</a:t>
            </a:r>
            <a:endParaRPr lang="en-US" altLang="ko-KR" dirty="0"/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데이터베이스 언어의 명세 형식이나 내부 처리 과정과 밀접한 연관성이 있음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관계 연산의 대표적인 </a:t>
            </a:r>
            <a:r>
              <a:rPr lang="en-US" altLang="ko-KR" dirty="0"/>
              <a:t>2</a:t>
            </a:r>
            <a:r>
              <a:rPr lang="ko-KR" altLang="en-US" dirty="0"/>
              <a:t>가지 표현 방법</a:t>
            </a:r>
            <a:endParaRPr lang="en-US" altLang="ko-KR" dirty="0"/>
          </a:p>
          <a:p>
            <a:pPr lvl="1"/>
            <a:r>
              <a:rPr lang="ko-KR" altLang="en-US" dirty="0"/>
              <a:t>관계 대수</a:t>
            </a:r>
            <a:r>
              <a:rPr lang="en-US" altLang="ko-KR" dirty="0"/>
              <a:t>(relational algebra)</a:t>
            </a:r>
          </a:p>
          <a:p>
            <a:pPr lvl="2"/>
            <a:r>
              <a:rPr lang="ko-KR" altLang="en-US" dirty="0"/>
              <a:t>사용자가 필요로 하는 데이터를 획득하는 절차 즉</a:t>
            </a:r>
            <a:r>
              <a:rPr lang="en-US" altLang="ko-KR" dirty="0"/>
              <a:t>, </a:t>
            </a:r>
            <a:r>
              <a:rPr lang="ko-KR" altLang="en-US" dirty="0"/>
              <a:t>연산들의 적용 순서를 명세</a:t>
            </a:r>
            <a:endParaRPr lang="en-US" altLang="ko-KR" dirty="0"/>
          </a:p>
          <a:p>
            <a:pPr lvl="2"/>
            <a:r>
              <a:rPr lang="ko-KR" altLang="en-US" dirty="0"/>
              <a:t>실행 순서를 순차적으로 </a:t>
            </a:r>
            <a:r>
              <a:rPr lang="ko-KR" altLang="en-US" dirty="0" err="1"/>
              <a:t>명세하는</a:t>
            </a:r>
            <a:r>
              <a:rPr lang="ko-KR" altLang="en-US" dirty="0"/>
              <a:t> 절차적</a:t>
            </a:r>
            <a:r>
              <a:rPr lang="en-US" altLang="ko-KR" dirty="0"/>
              <a:t>(procedural) </a:t>
            </a:r>
            <a:r>
              <a:rPr lang="ko-KR" altLang="en-US" dirty="0"/>
              <a:t>표현 방법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관계 연산의 기본 토대를 제공하고 몇몇 개념은 </a:t>
            </a:r>
            <a:r>
              <a:rPr lang="ko-KR" altLang="en-US" dirty="0" err="1"/>
              <a:t>관계형</a:t>
            </a:r>
            <a:r>
              <a:rPr lang="ko-KR" altLang="en-US" dirty="0"/>
              <a:t> 표준 데이터베이스 언어인 </a:t>
            </a:r>
            <a:r>
              <a:rPr lang="en-US" altLang="ko-KR" dirty="0"/>
              <a:t>SQL</a:t>
            </a:r>
            <a:r>
              <a:rPr lang="ko-KR" altLang="en-US" dirty="0"/>
              <a:t>에 반영되었을 뿐만 아니라 </a:t>
            </a:r>
            <a:r>
              <a:rPr lang="en-US" altLang="ko-KR" dirty="0"/>
              <a:t>DBMS</a:t>
            </a:r>
            <a:r>
              <a:rPr lang="ko-KR" altLang="en-US" dirty="0"/>
              <a:t>가 내부적으로 질의를 구현하고 최적화하기 위한 기반으로도 사용됨</a:t>
            </a:r>
            <a:endParaRPr lang="en-US" altLang="ko-KR" dirty="0"/>
          </a:p>
          <a:p>
            <a:pPr lvl="1"/>
            <a:r>
              <a:rPr lang="ko-KR" altLang="en-US" dirty="0"/>
              <a:t>관계 해석</a:t>
            </a:r>
            <a:r>
              <a:rPr lang="en-US" altLang="ko-KR" dirty="0"/>
              <a:t>(relational calculus)</a:t>
            </a:r>
          </a:p>
          <a:p>
            <a:pPr lvl="2"/>
            <a:r>
              <a:rPr lang="ko-KR" altLang="en-US" dirty="0"/>
              <a:t>사용자가 필요한 데이터가 무엇인지</a:t>
            </a:r>
            <a:r>
              <a:rPr lang="en-US" altLang="ko-KR" dirty="0"/>
              <a:t>, </a:t>
            </a:r>
            <a:r>
              <a:rPr lang="ko-KR" altLang="en-US" dirty="0"/>
              <a:t>연산들의 최종 결과만을 명세</a:t>
            </a:r>
            <a:endParaRPr lang="en-US" altLang="ko-KR" dirty="0"/>
          </a:p>
          <a:p>
            <a:pPr lvl="2"/>
            <a:r>
              <a:rPr lang="ko-KR" altLang="en-US" dirty="0"/>
              <a:t>선언적</a:t>
            </a:r>
            <a:r>
              <a:rPr lang="en-US" altLang="ko-KR" dirty="0"/>
              <a:t>(declarative) </a:t>
            </a:r>
            <a:r>
              <a:rPr lang="ko-KR" altLang="en-US" dirty="0"/>
              <a:t>표현 방법으로 비절차적</a:t>
            </a:r>
            <a:r>
              <a:rPr lang="en-US" altLang="ko-KR" dirty="0"/>
              <a:t>(nonprocedural) </a:t>
            </a:r>
            <a:r>
              <a:rPr lang="ko-KR" altLang="en-US" dirty="0"/>
              <a:t>표현방법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 대수와 관계 해석</a:t>
            </a:r>
          </a:p>
          <a:p>
            <a:pPr lvl="1"/>
            <a:r>
              <a:rPr lang="ko-KR" altLang="en-US" dirty="0"/>
              <a:t>둘 다 기능이나 표현력은 동등함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관계 대수나 관계 해석은 형식 언어로서 둘 다 상용 </a:t>
            </a:r>
            <a:r>
              <a:rPr lang="en-US" altLang="ko-KR" dirty="0"/>
              <a:t>DBMS</a:t>
            </a:r>
            <a:r>
              <a:rPr lang="ko-KR" altLang="en-US" dirty="0"/>
              <a:t>가 직접 지원하지는 않으므로 실제 사용할 수 있는 데이터 언어는 아님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언어의 작성 방법이나 내부 처리 방식의 이론적 </a:t>
            </a:r>
            <a:r>
              <a:rPr lang="ko-KR" altLang="en-US"/>
              <a:t>기반을 제공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37" name="_x169258176" descr="EMB000030d05e4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2852936"/>
            <a:ext cx="5615070" cy="309634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 </a:t>
            </a:r>
            <a:r>
              <a:rPr lang="ko-KR" altLang="en-US" b="1" dirty="0" err="1"/>
              <a:t>관계형</a:t>
            </a:r>
            <a:r>
              <a:rPr lang="ko-KR" altLang="en-US" b="1" dirty="0"/>
              <a:t> 데이터 모델의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 모델</a:t>
            </a:r>
            <a:endParaRPr lang="en-US" altLang="ko-KR" dirty="0"/>
          </a:p>
          <a:p>
            <a:pPr lvl="1"/>
            <a:r>
              <a:rPr lang="ko-KR" altLang="en-US" dirty="0"/>
              <a:t>테이블 </a:t>
            </a:r>
            <a:r>
              <a:rPr lang="ko-KR" altLang="en-US"/>
              <a:t>형태의 </a:t>
            </a:r>
            <a:r>
              <a:rPr lang="en-US" altLang="ko-KR"/>
              <a:t>‘</a:t>
            </a:r>
            <a:r>
              <a:rPr lang="ko-KR" altLang="en-US"/>
              <a:t>릴레이션</a:t>
            </a:r>
            <a:r>
              <a:rPr lang="en-US" altLang="ko-KR"/>
              <a:t>’</a:t>
            </a:r>
            <a:r>
              <a:rPr lang="ko-KR" altLang="en-US"/>
              <a:t>을 </a:t>
            </a:r>
            <a:r>
              <a:rPr lang="ko-KR" altLang="en-US" dirty="0"/>
              <a:t>통해 데이터를 저장하고 데이터 간의 관련성도 표현</a:t>
            </a:r>
            <a:endParaRPr lang="en-US" altLang="ko-KR" dirty="0"/>
          </a:p>
          <a:p>
            <a:pPr lvl="1"/>
            <a:r>
              <a:rPr lang="ko-KR" altLang="en-US" dirty="0"/>
              <a:t>데이터베이스를 논리적 수준에서 이해하고 사용할 수 있도록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관계형</a:t>
            </a:r>
            <a:r>
              <a:rPr lang="ko-KR" altLang="en-US" dirty="0"/>
              <a:t> 데이터 모델의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데이터를 저장하는 기본 데이터 구조는 </a:t>
            </a:r>
            <a:r>
              <a:rPr lang="ko-KR" altLang="en-US" dirty="0" err="1"/>
              <a:t>릴레이션</a:t>
            </a:r>
            <a:endParaRPr lang="en-US" altLang="ko-KR" dirty="0"/>
          </a:p>
          <a:p>
            <a:pPr lvl="1"/>
            <a:r>
              <a:rPr lang="ko-KR" altLang="en-US" dirty="0" err="1"/>
              <a:t>릴레이션의</a:t>
            </a:r>
            <a:r>
              <a:rPr lang="ko-KR" altLang="en-US" dirty="0"/>
              <a:t> 데이터를 처리하는 연산은 관계 대수를 사용</a:t>
            </a:r>
            <a:endParaRPr lang="en-US" altLang="ko-KR" dirty="0"/>
          </a:p>
          <a:p>
            <a:pPr lvl="1"/>
            <a:r>
              <a:rPr lang="ko-KR" altLang="en-US" dirty="0"/>
              <a:t>제약 사항을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조건으로 명세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169255856" descr="EMB000030d05e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40" y="2780928"/>
            <a:ext cx="3483916" cy="252028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관계형</a:t>
            </a:r>
            <a:r>
              <a:rPr lang="ko-KR" altLang="en-US" b="1" dirty="0"/>
              <a:t> 데이터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  <a:r>
              <a:rPr lang="en-US" altLang="ko-KR" dirty="0"/>
              <a:t>(relational database)</a:t>
            </a:r>
          </a:p>
          <a:p>
            <a:pPr lvl="1"/>
            <a:r>
              <a:rPr lang="en-US" altLang="ko-KR" dirty="0"/>
              <a:t>1970</a:t>
            </a:r>
            <a:r>
              <a:rPr lang="ko-KR" altLang="en-US" dirty="0"/>
              <a:t>년대 </a:t>
            </a:r>
            <a:r>
              <a:rPr lang="en-US" altLang="ko-KR" dirty="0"/>
              <a:t>IBM </a:t>
            </a:r>
            <a:r>
              <a:rPr lang="ko-KR" altLang="en-US" dirty="0"/>
              <a:t>연구소의 코드</a:t>
            </a:r>
            <a:r>
              <a:rPr lang="en-US" altLang="ko-KR" dirty="0"/>
              <a:t>(E. F. </a:t>
            </a:r>
            <a:r>
              <a:rPr lang="en-US" altLang="ko-KR" dirty="0" err="1"/>
              <a:t>Codd</a:t>
            </a:r>
            <a:r>
              <a:rPr lang="en-US" altLang="ko-KR" dirty="0"/>
              <a:t>)</a:t>
            </a:r>
            <a:r>
              <a:rPr lang="ko-KR" altLang="en-US" dirty="0"/>
              <a:t>가 제안한 관계형 데이터 모델에 기반</a:t>
            </a:r>
            <a:endParaRPr lang="en-US" altLang="ko-KR" dirty="0"/>
          </a:p>
          <a:p>
            <a:r>
              <a:rPr lang="ko-KR" altLang="en-US" dirty="0" err="1"/>
              <a:t>관계형</a:t>
            </a:r>
            <a:r>
              <a:rPr lang="ko-KR" altLang="en-US" dirty="0"/>
              <a:t> 데이터 모델</a:t>
            </a:r>
            <a:r>
              <a:rPr lang="en-US" altLang="ko-KR" dirty="0"/>
              <a:t>(relational data model)</a:t>
            </a:r>
          </a:p>
          <a:p>
            <a:pPr lvl="1"/>
            <a:r>
              <a:rPr lang="ko-KR" altLang="en-US" dirty="0" err="1"/>
              <a:t>릴레이션으로</a:t>
            </a:r>
            <a:r>
              <a:rPr lang="ko-KR" altLang="en-US" dirty="0"/>
              <a:t> 불리는 </a:t>
            </a:r>
            <a:r>
              <a:rPr lang="en-US" altLang="ko-KR" dirty="0"/>
              <a:t>2</a:t>
            </a:r>
            <a:r>
              <a:rPr lang="ko-KR" altLang="en-US" dirty="0"/>
              <a:t>차원 테이블</a:t>
            </a:r>
            <a:r>
              <a:rPr lang="en-US" altLang="ko-KR" dirty="0"/>
              <a:t>(table) </a:t>
            </a:r>
            <a:r>
              <a:rPr lang="ko-KR" altLang="en-US" dirty="0"/>
              <a:t>형태의 단순 구조에 데이터를 저장하는 방식</a:t>
            </a:r>
            <a:endParaRPr lang="en-US" altLang="ko-KR" dirty="0"/>
          </a:p>
          <a:p>
            <a:pPr lvl="1"/>
            <a:r>
              <a:rPr lang="ko-KR" altLang="en-US" dirty="0"/>
              <a:t>테이블 구조는 </a:t>
            </a:r>
            <a:r>
              <a:rPr lang="ko-KR" altLang="en-US" dirty="0" err="1"/>
              <a:t>릴레이션</a:t>
            </a:r>
            <a:r>
              <a:rPr lang="ko-KR" altLang="en-US" dirty="0"/>
              <a:t> 개념을 직관적으로 쉽게 이해하도록 함</a:t>
            </a:r>
            <a:endParaRPr lang="en-US" altLang="ko-KR" dirty="0"/>
          </a:p>
          <a:p>
            <a:r>
              <a:rPr lang="ko-KR" altLang="en-US" dirty="0" err="1"/>
              <a:t>릴레이션</a:t>
            </a:r>
            <a:r>
              <a:rPr lang="en-US" altLang="ko-KR" dirty="0"/>
              <a:t>(relation)</a:t>
            </a:r>
            <a:endParaRPr lang="ko-KR" altLang="en-US" dirty="0"/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데이터 모델의 핵심 요소로 특별한 의미를 갖는 테이블</a:t>
            </a:r>
            <a:endParaRPr lang="en-US" altLang="ko-KR" dirty="0"/>
          </a:p>
          <a:p>
            <a:pPr lvl="2"/>
            <a:r>
              <a:rPr lang="ko-KR" altLang="en-US" dirty="0"/>
              <a:t>단순 테이블처럼 보이지만 테이블 이상의 많은 의미와 제약 사항이 숨겨져 있음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‘</a:t>
            </a:r>
            <a:r>
              <a:rPr lang="ko-KR" altLang="en-US" dirty="0"/>
              <a:t>학생’ </a:t>
            </a:r>
            <a:r>
              <a:rPr lang="ko-KR" altLang="en-US" dirty="0" err="1"/>
              <a:t>릴레이션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/>
              <a:t>관련된 </a:t>
            </a:r>
            <a:r>
              <a:rPr lang="ko-KR" altLang="en-US" dirty="0"/>
              <a:t>여러 </a:t>
            </a:r>
            <a:r>
              <a:rPr lang="ko-KR" altLang="en-US" dirty="0" err="1"/>
              <a:t>릴레이션들로</a:t>
            </a:r>
            <a:r>
              <a:rPr lang="ko-KR" altLang="en-US" dirty="0"/>
              <a:t> 데이터베이스를 구성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169256336" descr="EMB000030d05e3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4077072"/>
            <a:ext cx="3456384" cy="201622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관련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1) </a:t>
            </a:r>
            <a:r>
              <a:rPr lang="ko-KR" altLang="en-US"/>
              <a:t>속성과 </a:t>
            </a:r>
            <a:r>
              <a:rPr lang="ko-KR" altLang="en-US" dirty="0" err="1"/>
              <a:t>투플</a:t>
            </a:r>
            <a:endParaRPr lang="ko-KR" altLang="en-US" dirty="0"/>
          </a:p>
          <a:p>
            <a:r>
              <a:rPr lang="ko-KR" altLang="en-US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  <a:p>
            <a:pPr lvl="1"/>
            <a:r>
              <a:rPr lang="ko-KR" altLang="en-US" dirty="0"/>
              <a:t>테이블의 열</a:t>
            </a:r>
            <a:r>
              <a:rPr lang="en-US" altLang="ko-KR" dirty="0"/>
              <a:t>(column)</a:t>
            </a:r>
          </a:p>
          <a:p>
            <a:pPr lvl="1"/>
            <a:r>
              <a:rPr lang="ko-KR" altLang="en-US" dirty="0"/>
              <a:t>데이터를 표현하는 가장 작은 논리적 단위</a:t>
            </a:r>
            <a:endParaRPr lang="en-US" altLang="ko-KR" dirty="0"/>
          </a:p>
          <a:p>
            <a:pPr lvl="1"/>
            <a:r>
              <a:rPr lang="ko-KR" altLang="en-US"/>
              <a:t>의미적으로 </a:t>
            </a:r>
            <a:r>
              <a:rPr lang="ko-KR" altLang="en-US" dirty="0"/>
              <a:t>더 이상 분해할 수 없는 원자 값</a:t>
            </a:r>
            <a:r>
              <a:rPr lang="en-US" altLang="ko-KR" dirty="0"/>
              <a:t>(atomic value)</a:t>
            </a:r>
            <a:r>
              <a:rPr lang="ko-KR" altLang="en-US" dirty="0"/>
              <a:t>만 사용</a:t>
            </a:r>
            <a:endParaRPr lang="en-US" altLang="ko-KR" dirty="0"/>
          </a:p>
          <a:p>
            <a:pPr lvl="1"/>
            <a:r>
              <a:rPr lang="ko-KR" altLang="en-US" dirty="0" err="1"/>
              <a:t>릴레이션이</a:t>
            </a:r>
            <a:r>
              <a:rPr lang="ko-KR" altLang="en-US" dirty="0"/>
              <a:t> 표현하는 대상의 주요 특성들을 서로 다른 이름으로 구별하여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투플</a:t>
            </a:r>
            <a:r>
              <a:rPr lang="en-US" altLang="ko-KR" dirty="0"/>
              <a:t>(</a:t>
            </a:r>
            <a:r>
              <a:rPr lang="en-US" altLang="ko-KR" dirty="0" err="1"/>
              <a:t>tuple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테이블의 각 행</a:t>
            </a:r>
            <a:r>
              <a:rPr lang="en-US" altLang="ko-KR" dirty="0"/>
              <a:t>(row)</a:t>
            </a:r>
          </a:p>
          <a:p>
            <a:pPr lvl="1"/>
            <a:r>
              <a:rPr lang="ko-KR" altLang="en-US" dirty="0"/>
              <a:t>현실 세계의 개체</a:t>
            </a:r>
            <a:r>
              <a:rPr lang="en-US" altLang="ko-KR"/>
              <a:t>(entity)</a:t>
            </a:r>
            <a:r>
              <a:rPr lang="ko-KR" altLang="en-US"/>
              <a:t>를 표현</a:t>
            </a:r>
            <a:endParaRPr lang="en-US" altLang="ko-KR" dirty="0"/>
          </a:p>
          <a:p>
            <a:pPr lvl="1"/>
            <a:r>
              <a:rPr lang="ko-KR" altLang="en-US" dirty="0"/>
              <a:t>각 속성 값</a:t>
            </a:r>
            <a:r>
              <a:rPr lang="en-US" altLang="ko-KR" dirty="0"/>
              <a:t>(attribute value)</a:t>
            </a:r>
            <a:r>
              <a:rPr lang="ko-KR" altLang="en-US" dirty="0"/>
              <a:t>들의 조합으로 구성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학생’ </a:t>
            </a:r>
            <a:r>
              <a:rPr lang="ko-KR" altLang="en-US" dirty="0" err="1"/>
              <a:t>릴레이션에서</a:t>
            </a:r>
            <a:r>
              <a:rPr lang="ko-KR" altLang="en-US" dirty="0"/>
              <a:t> 하나의 </a:t>
            </a:r>
            <a:r>
              <a:rPr lang="ko-KR" altLang="en-US" dirty="0" err="1"/>
              <a:t>투플은</a:t>
            </a:r>
            <a:r>
              <a:rPr lang="ko-KR" altLang="en-US" dirty="0"/>
              <a:t> 학생 개체 한 명의 정보를 표현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‘김연아’ 학생의 정보를 표현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5589240"/>
          <a:ext cx="5328158" cy="648072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) &lt;'s001', '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김연아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', 4, '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여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'&gt;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관련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2) </a:t>
            </a:r>
            <a:r>
              <a:rPr lang="ko-KR" altLang="en-US" dirty="0"/>
              <a:t>도메인</a:t>
            </a:r>
            <a:r>
              <a:rPr lang="en-US" altLang="ko-KR" dirty="0"/>
              <a:t>(domain)</a:t>
            </a:r>
          </a:p>
          <a:p>
            <a:pPr lvl="1"/>
            <a:r>
              <a:rPr lang="ko-KR" altLang="en-US" dirty="0"/>
              <a:t>각 속성이 취할 수 있는 모든 값들의 집합을 정의한 것</a:t>
            </a:r>
            <a:endParaRPr lang="en-US" altLang="ko-KR" dirty="0"/>
          </a:p>
          <a:p>
            <a:pPr lvl="1"/>
            <a:r>
              <a:rPr lang="ko-KR" altLang="en-US" dirty="0"/>
              <a:t>데이터 값들의 유형과 크기</a:t>
            </a:r>
            <a:r>
              <a:rPr lang="en-US" altLang="ko-KR" dirty="0"/>
              <a:t>, </a:t>
            </a:r>
            <a:r>
              <a:rPr lang="ko-KR" altLang="en-US" dirty="0"/>
              <a:t>범위를 정의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도메인 정의 예</a:t>
            </a:r>
            <a:endParaRPr lang="en-US" altLang="ko-KR" dirty="0"/>
          </a:p>
          <a:p>
            <a:pPr lvl="1"/>
            <a:r>
              <a:rPr lang="ko-KR" altLang="en-US" dirty="0"/>
              <a:t>각 속성끼리 해당 도메인이 일치할 경우만 그 값을 서로 비교하는 것이 의미가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데이터 모델은 속성 이름과는 별개로 각 도메인을 고유한 이름으로 정의</a:t>
            </a:r>
          </a:p>
          <a:p>
            <a:pPr lvl="1"/>
            <a:r>
              <a:rPr lang="ko-KR" altLang="en-US" dirty="0"/>
              <a:t>속성 이름은 보통 각 도메인이 </a:t>
            </a:r>
            <a:r>
              <a:rPr lang="ko-KR" altLang="en-US" dirty="0" err="1"/>
              <a:t>릴레이션에서</a:t>
            </a:r>
            <a:r>
              <a:rPr lang="ko-KR" altLang="en-US" dirty="0"/>
              <a:t> 담당하는 역할</a:t>
            </a:r>
            <a:r>
              <a:rPr lang="en-US" altLang="ko-KR" dirty="0"/>
              <a:t>(role)</a:t>
            </a:r>
            <a:r>
              <a:rPr lang="ko-KR" altLang="en-US" dirty="0"/>
              <a:t>의 이름을 지정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80592" y="2276872"/>
          <a:ext cx="6192471" cy="864096"/>
        </p:xfrm>
        <a:graphic>
          <a:graphicData uri="http://schemas.openxmlformats.org/drawingml/2006/table">
            <a:tbl>
              <a:tblPr/>
              <a:tblGrid>
                <a:gridCol w="619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) ‘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학년’ 속성의 도메인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{ 1, 2, 3, 4 }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 ‘학번’ 속성의 도메인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{ 's001', s002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', ‘s003', ‘s004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', . . . }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36576" y="4221088"/>
          <a:ext cx="6768535" cy="864096"/>
        </p:xfrm>
        <a:graphic>
          <a:graphicData uri="http://schemas.openxmlformats.org/drawingml/2006/table">
            <a:tbl>
              <a:tblPr/>
              <a:tblGrid>
                <a:gridCol w="6768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) ‘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나이’ 속성의 도메인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AGE: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숫자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(1~150)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로 구성된 정수 값의 집합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 ‘학년’ 속성의 도메인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SYEAR: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숫자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(1~4)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로 구성된 정수 값의 집합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관련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3) </a:t>
            </a:r>
            <a:r>
              <a:rPr lang="ko-KR" altLang="en-US" dirty="0" err="1"/>
              <a:t>카디널리티와</a:t>
            </a:r>
            <a:r>
              <a:rPr lang="ko-KR" altLang="en-US" dirty="0"/>
              <a:t> 차수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릴레이션은</a:t>
            </a:r>
            <a:r>
              <a:rPr lang="ko-KR" altLang="en-US" dirty="0"/>
              <a:t> </a:t>
            </a:r>
            <a:r>
              <a:rPr lang="ko-KR" altLang="en-US" dirty="0" err="1"/>
              <a:t>카디널리티와</a:t>
            </a:r>
            <a:r>
              <a:rPr lang="ko-KR" altLang="en-US" dirty="0"/>
              <a:t> 차수를 통해 그 구성이 정의됨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카디널리티</a:t>
            </a:r>
            <a:r>
              <a:rPr lang="en-US" altLang="ko-KR" dirty="0"/>
              <a:t>(cardinality)</a:t>
            </a:r>
          </a:p>
          <a:p>
            <a:pPr lvl="1"/>
            <a:r>
              <a:rPr lang="ko-KR" altLang="en-US" dirty="0" err="1"/>
              <a:t>릴레이션</a:t>
            </a:r>
            <a:r>
              <a:rPr lang="ko-KR" altLang="en-US" dirty="0"/>
              <a:t> 안의 전체 </a:t>
            </a:r>
            <a:r>
              <a:rPr lang="ko-KR" altLang="en-US" dirty="0" err="1"/>
              <a:t>투플의</a:t>
            </a:r>
            <a:r>
              <a:rPr lang="ko-KR" altLang="en-US" dirty="0"/>
              <a:t> 개수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등을 통해 계속 변화</a:t>
            </a:r>
            <a:endParaRPr lang="en-US" altLang="ko-KR" dirty="0"/>
          </a:p>
          <a:p>
            <a:pPr lvl="1"/>
            <a:r>
              <a:rPr lang="ko-KR" altLang="en-US" dirty="0"/>
              <a:t>동적 특성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차수</a:t>
            </a:r>
            <a:r>
              <a:rPr lang="en-US" altLang="ko-KR" dirty="0"/>
              <a:t>(degree)</a:t>
            </a:r>
          </a:p>
          <a:p>
            <a:pPr lvl="1"/>
            <a:r>
              <a:rPr lang="ko-KR" altLang="en-US" dirty="0" err="1"/>
              <a:t>릴레이션을</a:t>
            </a:r>
            <a:r>
              <a:rPr lang="ko-KR" altLang="en-US" dirty="0"/>
              <a:t> 구성하는 전체 속성의 개수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투플이</a:t>
            </a:r>
            <a:r>
              <a:rPr lang="ko-KR" altLang="en-US" dirty="0"/>
              <a:t> 가지는 속성 값의 개수는 </a:t>
            </a:r>
            <a:r>
              <a:rPr lang="ko-KR" altLang="en-US" dirty="0" err="1"/>
              <a:t>릴레이션의</a:t>
            </a:r>
            <a:r>
              <a:rPr lang="ko-KR" altLang="en-US" dirty="0"/>
              <a:t> 차수와 같음</a:t>
            </a:r>
            <a:endParaRPr lang="en-US" altLang="ko-KR" dirty="0"/>
          </a:p>
          <a:p>
            <a:pPr lvl="1"/>
            <a:r>
              <a:rPr lang="ko-KR" altLang="en-US" dirty="0"/>
              <a:t>정적 특성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관련 용어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61" name="_x169256656" descr="EMB000030d05e3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1556792"/>
            <a:ext cx="8127172" cy="345638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3496</TotalTime>
  <Words>2262</Words>
  <Application>Microsoft Office PowerPoint</Application>
  <PresentationFormat>A4 용지(210x297mm)</PresentationFormat>
  <Paragraphs>365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HY동녘M</vt:lpstr>
      <vt:lpstr>HY얕은샘물M</vt:lpstr>
      <vt:lpstr>HY헤드라인M</vt:lpstr>
      <vt:lpstr>굴림</vt:lpstr>
      <vt:lpstr>맑은 고딕</vt:lpstr>
      <vt:lpstr>Arial</vt:lpstr>
      <vt:lpstr>Times New Roman</vt:lpstr>
      <vt:lpstr>Wingdings</vt:lpstr>
      <vt:lpstr>TrendMicroTemplate_ext</vt:lpstr>
      <vt:lpstr>PowerPoint 프레젠테이션</vt:lpstr>
      <vt:lpstr>PowerPoint 프레젠테이션</vt:lpstr>
      <vt:lpstr>1. 관계형 데이터 모델</vt:lpstr>
      <vt:lpstr>1.2 관계형 데이터 모델의 구성 요소</vt:lpstr>
      <vt:lpstr>2. 관계형 데이터 구조</vt:lpstr>
      <vt:lpstr>릴레이션 관련 용어</vt:lpstr>
      <vt:lpstr>릴레이션 관련 용어</vt:lpstr>
      <vt:lpstr>릴레이션 관련 용어</vt:lpstr>
      <vt:lpstr>릴레이션 관련 용어</vt:lpstr>
      <vt:lpstr>2.2 릴레이션의 구성 요소</vt:lpstr>
      <vt:lpstr>릴레이션 스키마</vt:lpstr>
      <vt:lpstr>릴레이션 인스턴스</vt:lpstr>
      <vt:lpstr>데이터베이스 스키마와 데이터베이스 인스턴스</vt:lpstr>
      <vt:lpstr>2.3 릴레이션의 특성[그림 3-7]</vt:lpstr>
      <vt:lpstr>2.3 릴레이션의 특성</vt:lpstr>
      <vt:lpstr>2.3 릴레이션의 특성</vt:lpstr>
      <vt:lpstr>2.3 릴레이션의 특성</vt:lpstr>
      <vt:lpstr>3. 제약 조건</vt:lpstr>
      <vt:lpstr>후보키</vt:lpstr>
      <vt:lpstr>후보키</vt:lpstr>
      <vt:lpstr>슈퍼키</vt:lpstr>
      <vt:lpstr>기본키</vt:lpstr>
      <vt:lpstr>대체키</vt:lpstr>
      <vt:lpstr>릴레이션 키의 포함 관계</vt:lpstr>
      <vt:lpstr>외래키</vt:lpstr>
      <vt:lpstr>외래키 선정 예</vt:lpstr>
      <vt:lpstr>무결성 제약 조건</vt:lpstr>
      <vt:lpstr>기본 무결성 제약 조건</vt:lpstr>
      <vt:lpstr>무결성 제약 조건 위반 예</vt:lpstr>
      <vt:lpstr>추가적인 제약 조건</vt:lpstr>
      <vt:lpstr>제약 조건과 적용 SQL 명령어 키워드</vt:lpstr>
      <vt:lpstr>4. 관계 연산</vt:lpstr>
      <vt:lpstr>관계 연산의 종류</vt:lpstr>
    </vt:vector>
  </TitlesOfParts>
  <Manager>syhong</Manager>
  <Company>한빛미디어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sj park</cp:lastModifiedBy>
  <cp:revision>345</cp:revision>
  <dcterms:created xsi:type="dcterms:W3CDTF">2003-11-10T10:03:08Z</dcterms:created>
  <dcterms:modified xsi:type="dcterms:W3CDTF">2020-07-29T10:07:44Z</dcterms:modified>
</cp:coreProperties>
</file>