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338" r:id="rId2"/>
    <p:sldId id="373" r:id="rId3"/>
    <p:sldId id="372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 varScale="1">
        <p:scale>
          <a:sx n="83" d="100"/>
          <a:sy n="83" d="100"/>
        </p:scale>
        <p:origin x="75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SQL </a:t>
            </a:r>
            <a:r>
              <a:rPr lang="ko-KR" altLang="en-US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기초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dirty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05</a:t>
            </a:r>
            <a:endParaRPr lang="ko-KR" altLang="en-US" sz="5400" b="1" cap="all" spc="-200" dirty="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3) </a:t>
            </a:r>
            <a:r>
              <a:rPr lang="ko-KR" altLang="en-US" dirty="0"/>
              <a:t>새로운 ‘</a:t>
            </a:r>
            <a:r>
              <a:rPr lang="en-US" altLang="ko-KR" dirty="0"/>
              <a:t>manager’ </a:t>
            </a:r>
            <a:r>
              <a:rPr lang="ko-KR" altLang="en-US" dirty="0"/>
              <a:t>관리자 계정을 생성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4) </a:t>
            </a:r>
            <a:r>
              <a:rPr lang="ko-KR" altLang="en-US" dirty="0"/>
              <a:t>생성한 ‘</a:t>
            </a:r>
            <a:r>
              <a:rPr lang="en-US" altLang="ko-KR" dirty="0"/>
              <a:t>manager’ </a:t>
            </a:r>
            <a:r>
              <a:rPr lang="ko-KR" altLang="en-US" dirty="0"/>
              <a:t>관리자 계정에 권한을 부여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5) ‘manager’ </a:t>
            </a:r>
            <a:r>
              <a:rPr lang="ko-KR" altLang="en-US" dirty="0"/>
              <a:t>관리자 계정으로 접속</a:t>
            </a:r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1412776"/>
            <a:ext cx="7446216" cy="6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2564904"/>
            <a:ext cx="738008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576" y="3717032"/>
            <a:ext cx="7406539" cy="71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6576" y="4581128"/>
            <a:ext cx="735363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6) ‘</a:t>
            </a:r>
            <a:r>
              <a:rPr lang="en-US" altLang="ko-KR" dirty="0" err="1"/>
              <a:t>univDB</a:t>
            </a:r>
            <a:r>
              <a:rPr lang="en-US" altLang="ko-KR" dirty="0"/>
              <a:t>’ </a:t>
            </a:r>
            <a:r>
              <a:rPr lang="ko-KR" altLang="en-US" dirty="0"/>
              <a:t>실습 예제 데이터베이스를 생성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64" y="1412776"/>
            <a:ext cx="65817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856" y="3212976"/>
            <a:ext cx="55911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데이터베이스 선택</a:t>
            </a:r>
          </a:p>
          <a:p>
            <a:endParaRPr lang="ko-KR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1201" name="_x170003528" descr="EMB00002eac0f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631" y="1772816"/>
            <a:ext cx="4120529" cy="2088232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584" y="4365104"/>
            <a:ext cx="761938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SQL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조작문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3.1 </a:t>
            </a:r>
            <a:r>
              <a:rPr lang="ko-KR" altLang="en-US" dirty="0"/>
              <a:t>데이터 검색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  <a:p>
            <a:r>
              <a:rPr lang="ko-KR" altLang="en-US" dirty="0"/>
              <a:t>행 검색</a:t>
            </a:r>
          </a:p>
          <a:p>
            <a:pPr lvl="1"/>
            <a:r>
              <a:rPr lang="ko-KR" altLang="en-US"/>
              <a:t>테이블로부터 </a:t>
            </a:r>
            <a:r>
              <a:rPr lang="ko-KR" altLang="en-US" dirty="0"/>
              <a:t>데이터를 검색하기 위해서는 </a:t>
            </a:r>
            <a:r>
              <a:rPr lang="en-US" altLang="ko-KR"/>
              <a:t>SELECT</a:t>
            </a:r>
            <a:r>
              <a:rPr lang="ko-KR" altLang="en-US"/>
              <a:t>문 사용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SELECT</a:t>
            </a:r>
            <a:r>
              <a:rPr lang="ko-KR" altLang="en-US" dirty="0"/>
              <a:t>문의 형식</a:t>
            </a:r>
            <a:r>
              <a:rPr lang="en-US" altLang="ko-KR" dirty="0"/>
              <a:t>: SELECT</a:t>
            </a:r>
            <a:r>
              <a:rPr lang="ko-KR" altLang="en-US" dirty="0"/>
              <a:t>절</a:t>
            </a:r>
            <a:r>
              <a:rPr lang="en-US" altLang="ko-KR" dirty="0"/>
              <a:t>, FROM</a:t>
            </a:r>
            <a:r>
              <a:rPr lang="ko-KR" altLang="en-US" dirty="0"/>
              <a:t>절</a:t>
            </a:r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명령문의 형식</a:t>
            </a:r>
            <a:endParaRPr lang="en-US" altLang="ko-KR" dirty="0"/>
          </a:p>
          <a:p>
            <a:pPr lvl="1"/>
            <a:r>
              <a:rPr lang="en-US" altLang="ko-KR" dirty="0"/>
              <a:t>[ ]</a:t>
            </a:r>
            <a:r>
              <a:rPr lang="ko-KR" altLang="en-US" dirty="0"/>
              <a:t>로 표시한 부분은 </a:t>
            </a:r>
            <a:r>
              <a:rPr lang="ko-KR" altLang="en-US"/>
              <a:t>생략 가능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dirty="0"/>
              <a:t>{ }</a:t>
            </a:r>
            <a:r>
              <a:rPr lang="ko-KR" altLang="en-US" dirty="0"/>
              <a:t>로 표시한 부분은 반복 가능</a:t>
            </a:r>
            <a:endParaRPr lang="en-US" altLang="ko-KR" dirty="0"/>
          </a:p>
          <a:p>
            <a:pPr lvl="1"/>
            <a:r>
              <a:rPr lang="en-US" altLang="ko-KR" dirty="0"/>
              <a:t>‘|’</a:t>
            </a:r>
            <a:r>
              <a:rPr lang="ko-KR" altLang="en-US" dirty="0"/>
              <a:t>은 선택을</a:t>
            </a:r>
            <a:r>
              <a:rPr lang="en-US" altLang="ko-KR" dirty="0"/>
              <a:t>, ‘+’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번 이상 반복을</a:t>
            </a:r>
            <a:r>
              <a:rPr lang="en-US" altLang="ko-KR" dirty="0"/>
              <a:t>, ‘*’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번 이상 반복을 의미</a:t>
            </a:r>
            <a:endParaRPr lang="en-US" altLang="ko-KR" dirty="0"/>
          </a:p>
          <a:p>
            <a:pPr lvl="1"/>
            <a:r>
              <a:rPr lang="en-US" altLang="ko-KR" dirty="0"/>
              <a:t>①~⑥</a:t>
            </a:r>
            <a:r>
              <a:rPr lang="ko-KR" altLang="en-US" dirty="0"/>
              <a:t>은 </a:t>
            </a:r>
            <a:r>
              <a:rPr lang="en-US" altLang="ko-KR" dirty="0"/>
              <a:t>SELECT </a:t>
            </a:r>
            <a:r>
              <a:rPr lang="ko-KR" altLang="en-US" dirty="0"/>
              <a:t>명령문을 구성하는 </a:t>
            </a:r>
            <a:r>
              <a:rPr lang="en-US" altLang="ko-KR" dirty="0"/>
              <a:t>6</a:t>
            </a:r>
            <a:r>
              <a:rPr lang="ko-KR" altLang="en-US" dirty="0"/>
              <a:t>개의 절의 의미상의 실행 순서를 나타냄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F1F7F-3C57-465C-B332-7BE84674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3" y="4293095"/>
            <a:ext cx="4752529" cy="21197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검색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테이블의 특정 열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테이블의 모든 열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중복 행을 제거하고 검색</a:t>
            </a:r>
            <a:r>
              <a:rPr lang="en-US" altLang="ko-KR" dirty="0"/>
              <a:t>: DISTINCT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340768"/>
            <a:ext cx="75438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3140968"/>
            <a:ext cx="7524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552" y="5600700"/>
            <a:ext cx="75438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검색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조건 검색</a:t>
            </a:r>
            <a:r>
              <a:rPr lang="en-US" altLang="ko-KR" dirty="0"/>
              <a:t>: WHERE</a:t>
            </a:r>
            <a:r>
              <a:rPr lang="ko-KR" altLang="en-US" dirty="0"/>
              <a:t>절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684" y="1973957"/>
            <a:ext cx="7505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3807693"/>
            <a:ext cx="75628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552" y="5607893"/>
            <a:ext cx="75057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0792" y="848891"/>
            <a:ext cx="2924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검색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순서화 검색</a:t>
            </a:r>
            <a:r>
              <a:rPr lang="en-US" altLang="ko-KR" dirty="0"/>
              <a:t>: ORDER BY</a:t>
            </a:r>
            <a:r>
              <a:rPr lang="ko-KR" altLang="en-US" dirty="0"/>
              <a:t>절</a:t>
            </a:r>
          </a:p>
          <a:p>
            <a:endParaRPr lang="ko-KR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2060848"/>
            <a:ext cx="75628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365104"/>
            <a:ext cx="7543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973E2D-B8B2-4E10-92CA-34F88312A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872" y="882174"/>
            <a:ext cx="3744416" cy="10314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집계 함수</a:t>
            </a:r>
            <a:r>
              <a:rPr lang="en-US" altLang="ko-KR" dirty="0"/>
              <a:t>(aggregate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 검색</a:t>
            </a:r>
            <a:endParaRPr lang="en-US" altLang="ko-KR" dirty="0"/>
          </a:p>
          <a:p>
            <a:pPr lvl="1"/>
            <a:r>
              <a:rPr lang="ko-KR" altLang="en-US" dirty="0"/>
              <a:t>실제 테이블 저장 값이 아닌 행의 개수</a:t>
            </a:r>
            <a:r>
              <a:rPr lang="en-US" altLang="ko-KR" dirty="0"/>
              <a:t>(count) </a:t>
            </a:r>
            <a:r>
              <a:rPr lang="ko-KR" altLang="en-US" dirty="0"/>
              <a:t>또는 특정 열의 값 평균</a:t>
            </a:r>
            <a:r>
              <a:rPr lang="en-US" altLang="ko-KR" dirty="0"/>
              <a:t>(average)</a:t>
            </a:r>
            <a:r>
              <a:rPr lang="ko-KR" altLang="en-US" dirty="0"/>
              <a:t>을 구하는 질의가 필요할 경우를 위해 </a:t>
            </a:r>
            <a:r>
              <a:rPr lang="en-US" altLang="ko-KR" dirty="0"/>
              <a:t>SQL</a:t>
            </a:r>
            <a:r>
              <a:rPr lang="ko-KR" altLang="en-US" dirty="0"/>
              <a:t>은 집계 함수를 제공</a:t>
            </a:r>
            <a:endParaRPr lang="en-US" altLang="ko-KR" dirty="0"/>
          </a:p>
          <a:p>
            <a:pPr lvl="1"/>
            <a:r>
              <a:rPr lang="ko-KR" altLang="en-US" dirty="0"/>
              <a:t>집계 함수 </a:t>
            </a:r>
            <a:endParaRPr lang="en-US" altLang="ko-KR" dirty="0"/>
          </a:p>
          <a:p>
            <a:pPr lvl="2"/>
            <a:r>
              <a:rPr lang="ko-KR" altLang="en-US" dirty="0"/>
              <a:t>각 열에 대한 기본 통계 결과를 반환하는 함수</a:t>
            </a:r>
            <a:endParaRPr lang="en-US" altLang="ko-KR" dirty="0"/>
          </a:p>
          <a:p>
            <a:pPr lvl="2"/>
            <a:r>
              <a:rPr lang="en-US" altLang="ko-KR" dirty="0"/>
              <a:t>COUNT( ), MAX( ), MIN( ), SUM( ), AVG( )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기본 집계 함수</a:t>
            </a:r>
          </a:p>
          <a:p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3789040"/>
            <a:ext cx="75247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검색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997471"/>
            <a:ext cx="74961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207" y="2490217"/>
            <a:ext cx="74866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207" y="3354313"/>
            <a:ext cx="75057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0552" y="4437112"/>
            <a:ext cx="74676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그룹화 검색</a:t>
            </a:r>
            <a:r>
              <a:rPr lang="en-US" altLang="ko-KR" b="1" dirty="0"/>
              <a:t>: GROUP BY</a:t>
            </a:r>
            <a:r>
              <a:rPr lang="ko-KR" altLang="en-US" b="1" dirty="0"/>
              <a:t>절</a:t>
            </a:r>
            <a:endParaRPr lang="ko-KR" alt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052736"/>
            <a:ext cx="2962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2564904"/>
            <a:ext cx="7496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560" y="4221088"/>
            <a:ext cx="75247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발전 과정을 이해한다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MySQL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DBMS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 방법을 살펴본다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검색문의 작성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INSERT, UPDATE, DELETE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조작문의 작성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3321" y="2204864"/>
            <a:ext cx="2159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SQL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개요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SQL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 준비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SQL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조작문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그룹 조건 검색</a:t>
            </a:r>
            <a:r>
              <a:rPr lang="en-US" altLang="ko-KR" b="1" dirty="0"/>
              <a:t>: HAVING</a:t>
            </a:r>
            <a:r>
              <a:rPr lang="ko-KR" altLang="en-US" b="1" dirty="0"/>
              <a:t>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HAVING</a:t>
            </a:r>
            <a:r>
              <a:rPr lang="ko-KR" altLang="en-US" dirty="0"/>
              <a:t>절은 그룹이 만족해야 하는 제한 조건을 명세</a:t>
            </a:r>
            <a:endParaRPr lang="en-US" altLang="ko-KR" dirty="0"/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절을 통해 생성된 그룹 중에서도 특정 조건을 만족하는 그룹만으로 검색을 제한</a:t>
            </a:r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절이 행에 대한 ‘검색</a:t>
            </a:r>
            <a:r>
              <a:rPr lang="en-US" altLang="ko-KR" dirty="0"/>
              <a:t>_</a:t>
            </a:r>
            <a:r>
              <a:rPr lang="ko-KR" altLang="en-US" dirty="0" err="1"/>
              <a:t>조건식</a:t>
            </a:r>
            <a:r>
              <a:rPr lang="ko-KR" altLang="en-US" dirty="0"/>
              <a:t>’을 </a:t>
            </a:r>
            <a:r>
              <a:rPr lang="ko-KR" altLang="en-US" dirty="0" err="1"/>
              <a:t>명세한다면</a:t>
            </a:r>
            <a:r>
              <a:rPr lang="ko-KR" altLang="en-US" dirty="0"/>
              <a:t> </a:t>
            </a:r>
            <a:r>
              <a:rPr lang="en-US" altLang="ko-KR" dirty="0"/>
              <a:t>HAVING</a:t>
            </a:r>
            <a:r>
              <a:rPr lang="ko-KR" altLang="en-US" dirty="0"/>
              <a:t>절은 행 그룹에 대한 ‘그룹</a:t>
            </a:r>
            <a:r>
              <a:rPr lang="en-US" altLang="ko-KR" dirty="0"/>
              <a:t>_</a:t>
            </a:r>
            <a:r>
              <a:rPr lang="ko-KR" altLang="en-US" dirty="0" err="1"/>
              <a:t>조건식</a:t>
            </a:r>
            <a:r>
              <a:rPr lang="ko-KR" altLang="en-US" dirty="0"/>
              <a:t>’을 명세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2996952"/>
            <a:ext cx="7515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LIKE </a:t>
            </a:r>
            <a:r>
              <a:rPr lang="ko-KR" altLang="en-US" b="1" dirty="0"/>
              <a:t>문자 연산자 검색</a:t>
            </a:r>
            <a:r>
              <a:rPr lang="en-US" altLang="ko-KR" b="1" dirty="0"/>
              <a:t>: ‘_’, ‘%’ </a:t>
            </a:r>
            <a:r>
              <a:rPr lang="ko-KR" altLang="en-US" b="1" dirty="0"/>
              <a:t>와일드카드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부분 문자열</a:t>
            </a:r>
            <a:r>
              <a:rPr lang="en-US" altLang="ko-KR" dirty="0"/>
              <a:t>(substring) </a:t>
            </a:r>
            <a:r>
              <a:rPr lang="ko-KR" altLang="en-US" dirty="0"/>
              <a:t>포함 여부를 검색하기 위해 </a:t>
            </a:r>
            <a:r>
              <a:rPr lang="en-US" altLang="ko-KR" dirty="0"/>
              <a:t>WHERE</a:t>
            </a:r>
            <a:r>
              <a:rPr lang="ko-KR" altLang="en-US" dirty="0"/>
              <a:t>절 ‘검색</a:t>
            </a:r>
            <a:r>
              <a:rPr lang="en-US" altLang="ko-KR" dirty="0"/>
              <a:t>_</a:t>
            </a:r>
            <a:r>
              <a:rPr lang="ko-KR" altLang="en-US" dirty="0" err="1"/>
              <a:t>조건식</a:t>
            </a:r>
            <a:r>
              <a:rPr lang="ko-KR" altLang="en-US" dirty="0"/>
              <a:t>’에 사용되는 비교 연산자</a:t>
            </a:r>
          </a:p>
          <a:p>
            <a:pPr lvl="1"/>
            <a:r>
              <a:rPr lang="ko-KR" altLang="en-US" dirty="0"/>
              <a:t>검색 문자열 값을 정확히 모르거나 일부만 알고 있는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LIKE </a:t>
            </a:r>
            <a:r>
              <a:rPr lang="ko-KR" altLang="en-US" dirty="0"/>
              <a:t>와일드카드의 적용 예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2060848"/>
            <a:ext cx="7524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4221088"/>
            <a:ext cx="75247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검색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412776"/>
            <a:ext cx="7534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3212976"/>
            <a:ext cx="75152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널 값 검색</a:t>
            </a:r>
            <a:r>
              <a:rPr lang="en-US" altLang="ko-KR" b="1" dirty="0"/>
              <a:t>: IS NULL, IS 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 값으로 </a:t>
            </a:r>
            <a:r>
              <a:rPr lang="en-US" altLang="ko-KR" dirty="0"/>
              <a:t>NULL</a:t>
            </a:r>
            <a:r>
              <a:rPr lang="ko-KR" altLang="en-US" dirty="0"/>
              <a:t>을 갖고 있는 행을 검색할 경우 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=’ </a:t>
            </a:r>
            <a:r>
              <a:rPr lang="ko-KR" altLang="en-US" dirty="0"/>
              <a:t>비교 연산자 사용 불가</a:t>
            </a:r>
            <a:endParaRPr lang="en-US" altLang="ko-KR" dirty="0"/>
          </a:p>
          <a:p>
            <a:pPr lvl="1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772816"/>
            <a:ext cx="7505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3295650"/>
            <a:ext cx="75628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집합 연산자를 이용한 검색</a:t>
            </a:r>
            <a:r>
              <a:rPr lang="en-US" altLang="ko-KR" b="1" dirty="0"/>
              <a:t>: UNION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</a:t>
            </a:r>
            <a:r>
              <a:rPr lang="en-US" altLang="ko-KR" dirty="0"/>
              <a:t>SQL </a:t>
            </a:r>
            <a:r>
              <a:rPr lang="ko-KR" altLang="en-US" dirty="0"/>
              <a:t>검색문의 결과 집합이 의미적으로 또 형식적으로 일치할 경우 관계 대수의 집합 연산자를 적용</a:t>
            </a:r>
            <a:endParaRPr lang="en-US" altLang="ko-KR" dirty="0"/>
          </a:p>
          <a:p>
            <a:pPr lvl="1"/>
            <a:r>
              <a:rPr lang="en-US" altLang="ko-KR" dirty="0"/>
              <a:t>UNION(</a:t>
            </a:r>
            <a:r>
              <a:rPr lang="ko-KR" altLang="en-US" dirty="0"/>
              <a:t>합집합</a:t>
            </a:r>
            <a:r>
              <a:rPr lang="en-US" altLang="ko-KR" dirty="0"/>
              <a:t>)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ko-KR" altLang="en-US" dirty="0"/>
              <a:t>여러 </a:t>
            </a:r>
            <a:r>
              <a:rPr lang="en-US" altLang="ko-KR" dirty="0"/>
              <a:t>SELECT </a:t>
            </a:r>
            <a:r>
              <a:rPr lang="ko-KR" altLang="en-US" dirty="0"/>
              <a:t>명령문의 검색 결과를 결합</a:t>
            </a:r>
            <a:endParaRPr lang="en-US" altLang="ko-KR" dirty="0"/>
          </a:p>
          <a:p>
            <a:pPr lvl="2"/>
            <a:r>
              <a:rPr lang="ko-KR" altLang="en-US" dirty="0"/>
              <a:t>결과 테이블에서 자동으로 중복 행을 제거한 나머지 행들을 반환</a:t>
            </a:r>
            <a:endParaRPr lang="en-US" altLang="ko-KR" dirty="0"/>
          </a:p>
          <a:p>
            <a:pPr lvl="3"/>
            <a:r>
              <a:rPr lang="en-US" altLang="ko-KR" dirty="0" err="1"/>
              <a:t>MySQL</a:t>
            </a:r>
            <a:r>
              <a:rPr lang="en-US" altLang="ko-KR" dirty="0"/>
              <a:t> : INTERSECT(</a:t>
            </a:r>
            <a:r>
              <a:rPr lang="ko-KR" altLang="en-US" dirty="0"/>
              <a:t>교집합</a:t>
            </a:r>
            <a:r>
              <a:rPr lang="en-US" altLang="ko-KR" dirty="0"/>
              <a:t>), EXCEPT </a:t>
            </a:r>
            <a:r>
              <a:rPr lang="ko-KR" altLang="en-US" dirty="0"/>
              <a:t>또는 </a:t>
            </a:r>
            <a:r>
              <a:rPr lang="en-US" altLang="ko-KR" dirty="0"/>
              <a:t>MINUS(</a:t>
            </a:r>
            <a:r>
              <a:rPr lang="ko-KR" altLang="en-US" dirty="0" err="1"/>
              <a:t>차집합</a:t>
            </a:r>
            <a:r>
              <a:rPr lang="en-US" altLang="ko-KR" dirty="0"/>
              <a:t>) </a:t>
            </a:r>
            <a:r>
              <a:rPr lang="ko-KR" altLang="en-US" dirty="0"/>
              <a:t>연산자 등 </a:t>
            </a:r>
            <a:r>
              <a:rPr lang="ko-KR" altLang="en-US" dirty="0" err="1"/>
              <a:t>지원하지않음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356992"/>
            <a:ext cx="75533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부 </a:t>
            </a:r>
            <a:r>
              <a:rPr lang="ko-KR" altLang="en-US" b="1" dirty="0" err="1"/>
              <a:t>질의문을</a:t>
            </a:r>
            <a:r>
              <a:rPr lang="ko-KR" altLang="en-US" b="1" dirty="0"/>
              <a:t> 이용한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 </a:t>
            </a:r>
            <a:r>
              <a:rPr lang="ko-KR" altLang="en-US" dirty="0" err="1"/>
              <a:t>질의문</a:t>
            </a:r>
            <a:r>
              <a:rPr lang="en-US" altLang="ko-KR" dirty="0"/>
              <a:t>(</a:t>
            </a:r>
            <a:r>
              <a:rPr lang="en-US" altLang="ko-KR" dirty="0" err="1"/>
              <a:t>subquery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질의문</a:t>
            </a:r>
            <a:r>
              <a:rPr lang="ko-KR" altLang="en-US" dirty="0"/>
              <a:t> 안에 중첩</a:t>
            </a:r>
            <a:r>
              <a:rPr lang="en-US" altLang="ko-KR" dirty="0"/>
              <a:t>(nested)</a:t>
            </a:r>
            <a:r>
              <a:rPr lang="ko-KR" altLang="en-US" dirty="0"/>
              <a:t>되어 포함된 또 다른 </a:t>
            </a:r>
            <a:r>
              <a:rPr lang="en-US" altLang="ko-KR" dirty="0"/>
              <a:t>SELECT </a:t>
            </a:r>
            <a:r>
              <a:rPr lang="ko-KR" altLang="en-US" dirty="0" err="1"/>
              <a:t>검색문</a:t>
            </a:r>
            <a:endParaRPr lang="en-US" altLang="ko-KR" dirty="0"/>
          </a:p>
          <a:p>
            <a:pPr lvl="1"/>
            <a:r>
              <a:rPr lang="ko-KR" altLang="en-US" dirty="0"/>
              <a:t>괄호 안의 가장 안쪽 부 </a:t>
            </a:r>
            <a:r>
              <a:rPr lang="ko-KR" altLang="en-US" dirty="0" err="1"/>
              <a:t>질의문부터</a:t>
            </a:r>
            <a:r>
              <a:rPr lang="ko-KR" altLang="en-US" dirty="0"/>
              <a:t> 먼저 수행되고 가장 바깥쪽 주 </a:t>
            </a:r>
            <a:r>
              <a:rPr lang="ko-KR" altLang="en-US" dirty="0" err="1"/>
              <a:t>질의문이</a:t>
            </a:r>
            <a:r>
              <a:rPr lang="ko-KR" altLang="en-US" dirty="0"/>
              <a:t> 가장 나중에 수행</a:t>
            </a:r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절의 검색 조건 값을 미리 알지 못하거나 실시간으로 </a:t>
            </a:r>
            <a:r>
              <a:rPr lang="ko-KR" altLang="en-US" dirty="0" err="1"/>
              <a:t>조건식을</a:t>
            </a:r>
            <a:r>
              <a:rPr lang="ko-KR" altLang="en-US" dirty="0"/>
              <a:t> 완성해야 하는 경우 유용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나열된 값들 중에서 하나라도 일치하는 경우 참</a:t>
            </a:r>
            <a:r>
              <a:rPr lang="en-US" altLang="ko-KR" dirty="0"/>
              <a:t>(true)</a:t>
            </a:r>
            <a:r>
              <a:rPr lang="ko-KR" altLang="en-US" dirty="0"/>
              <a:t>을 반환하는 연산자</a:t>
            </a:r>
            <a:endParaRPr lang="en-US" altLang="ko-KR" dirty="0"/>
          </a:p>
          <a:p>
            <a:pPr lvl="1"/>
            <a:r>
              <a:rPr lang="en-US" altLang="ko-KR" dirty="0"/>
              <a:t>NOT IN</a:t>
            </a:r>
            <a:r>
              <a:rPr lang="ko-KR" altLang="en-US" dirty="0"/>
              <a:t>은 나열된 값들 중 어떤 값도 일치하지 않을 경우 </a:t>
            </a:r>
            <a:r>
              <a:rPr lang="ko-KR" altLang="en-US"/>
              <a:t>참을 반환 </a:t>
            </a:r>
            <a:endParaRPr lang="en-US" altLang="ko-KR" dirty="0"/>
          </a:p>
          <a:p>
            <a:pPr lvl="1"/>
            <a:r>
              <a:rPr lang="ko-KR" altLang="en-US" dirty="0"/>
              <a:t>여러 값들과의 반복 비교를 위해 ‘</a:t>
            </a:r>
            <a:r>
              <a:rPr lang="en-US" altLang="ko-KR" dirty="0"/>
              <a:t>=’ </a:t>
            </a:r>
            <a:r>
              <a:rPr lang="ko-KR" altLang="en-US" dirty="0"/>
              <a:t>기호를 나열할 필요 없이 한꺼번에 표현하도록 함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4869160"/>
            <a:ext cx="7496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부 </a:t>
            </a:r>
            <a:r>
              <a:rPr lang="ko-KR" altLang="en-US" b="1" dirty="0" err="1"/>
              <a:t>질의문을</a:t>
            </a:r>
            <a:r>
              <a:rPr lang="ko-KR" altLang="en-US" b="1" dirty="0"/>
              <a:t> 이용한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 </a:t>
            </a:r>
            <a:r>
              <a:rPr lang="ko-KR" altLang="en-US" dirty="0" err="1"/>
              <a:t>질의문</a:t>
            </a:r>
            <a:endParaRPr lang="ko-KR" altLang="en-US" dirty="0"/>
          </a:p>
          <a:p>
            <a:pPr lvl="1"/>
            <a:r>
              <a:rPr lang="ko-KR" altLang="en-US" dirty="0"/>
              <a:t>내부 질의</a:t>
            </a:r>
            <a:r>
              <a:rPr lang="en-US" altLang="ko-KR" dirty="0"/>
              <a:t>(inner query): </a:t>
            </a:r>
            <a:r>
              <a:rPr lang="ko-KR" altLang="en-US" dirty="0"/>
              <a:t>안쪽에 위치한 </a:t>
            </a:r>
            <a:r>
              <a:rPr lang="ko-KR" altLang="en-US"/>
              <a:t>부 질의문 </a:t>
            </a:r>
            <a:endParaRPr lang="en-US" altLang="ko-KR" dirty="0"/>
          </a:p>
          <a:p>
            <a:pPr lvl="1"/>
            <a:r>
              <a:rPr lang="ko-KR" altLang="en-US" dirty="0"/>
              <a:t>외부 질의</a:t>
            </a:r>
            <a:r>
              <a:rPr lang="en-US" altLang="ko-KR" dirty="0"/>
              <a:t>(outer query) </a:t>
            </a:r>
            <a:r>
              <a:rPr lang="ko-KR" altLang="en-US" dirty="0"/>
              <a:t>또는 주 질의</a:t>
            </a:r>
            <a:r>
              <a:rPr lang="en-US" altLang="ko-KR" dirty="0"/>
              <a:t>(main query): </a:t>
            </a:r>
            <a:r>
              <a:rPr lang="ko-KR" altLang="en-US" dirty="0"/>
              <a:t>바깥쪽 주 </a:t>
            </a:r>
            <a:r>
              <a:rPr lang="ko-KR" altLang="en-US" dirty="0" err="1"/>
              <a:t>질의문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중첩 부 </a:t>
            </a:r>
            <a:r>
              <a:rPr lang="ko-KR" altLang="en-US" dirty="0" err="1"/>
              <a:t>질의문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2060848"/>
            <a:ext cx="6632079" cy="174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608" y="4479355"/>
            <a:ext cx="7064127" cy="237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부 </a:t>
            </a:r>
            <a:r>
              <a:rPr lang="ko-KR" altLang="en-US" b="1" dirty="0" err="1"/>
              <a:t>질의문을</a:t>
            </a:r>
            <a:r>
              <a:rPr lang="ko-KR" altLang="en-US" b="1" dirty="0"/>
              <a:t> 이용한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EXISTS </a:t>
            </a:r>
            <a:r>
              <a:rPr lang="ko-KR" altLang="en-US" dirty="0"/>
              <a:t>연산자</a:t>
            </a:r>
          </a:p>
          <a:p>
            <a:pPr lvl="1"/>
            <a:r>
              <a:rPr lang="ko-KR" altLang="en-US" dirty="0"/>
              <a:t>부 질의문의 실행 결과로 반환되는 행이 존재하는지 존재 유무를 확인하는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상호연관</a:t>
            </a:r>
            <a:r>
              <a:rPr lang="en-US" altLang="ko-KR" dirty="0"/>
              <a:t>(</a:t>
            </a:r>
            <a:r>
              <a:rPr lang="ko-KR" altLang="en-US" dirty="0"/>
              <a:t>상관</a:t>
            </a:r>
            <a:r>
              <a:rPr lang="en-US" altLang="ko-KR" dirty="0"/>
              <a:t>) </a:t>
            </a:r>
            <a:r>
              <a:rPr lang="ko-KR" altLang="en-US" dirty="0" err="1"/>
              <a:t>질의문</a:t>
            </a:r>
            <a:r>
              <a:rPr lang="en-US" altLang="ko-KR" dirty="0"/>
              <a:t>(correlated query) </a:t>
            </a:r>
            <a:endParaRPr lang="ko-KR" altLang="en-US" dirty="0"/>
          </a:p>
          <a:p>
            <a:pPr lvl="1"/>
            <a:r>
              <a:rPr lang="ko-KR" altLang="en-US" dirty="0"/>
              <a:t>중첩 질의문 중에서 내부 질의의 </a:t>
            </a:r>
            <a:r>
              <a:rPr lang="en-US" altLang="ko-KR" dirty="0"/>
              <a:t>WHERE</a:t>
            </a:r>
            <a:r>
              <a:rPr lang="ko-KR" altLang="en-US" dirty="0"/>
              <a:t>절 ‘검색</a:t>
            </a:r>
            <a:r>
              <a:rPr lang="en-US" altLang="ko-KR" dirty="0"/>
              <a:t>_</a:t>
            </a:r>
            <a:r>
              <a:rPr lang="ko-KR" altLang="en-US" dirty="0" err="1"/>
              <a:t>조건식</a:t>
            </a:r>
            <a:r>
              <a:rPr lang="ko-KR" altLang="en-US" dirty="0"/>
              <a:t>’이 외부 질의에 선언된 테이블의 일부 열을 참조하는 질의</a:t>
            </a:r>
            <a:endParaRPr lang="en-US" altLang="ko-KR" dirty="0"/>
          </a:p>
          <a:p>
            <a:pPr lvl="1"/>
            <a:r>
              <a:rPr lang="ko-KR" altLang="en-US" dirty="0"/>
              <a:t>안쪽 부 질의문의 </a:t>
            </a:r>
            <a:r>
              <a:rPr lang="en-US" altLang="ko-KR" dirty="0"/>
              <a:t>WHERE</a:t>
            </a:r>
            <a:r>
              <a:rPr lang="ko-KR" altLang="en-US" dirty="0"/>
              <a:t>절 </a:t>
            </a:r>
            <a:r>
              <a:rPr lang="ko-KR" altLang="en-US" dirty="0" err="1"/>
              <a:t>조건식에</a:t>
            </a:r>
            <a:r>
              <a:rPr lang="ko-KR" altLang="en-US" dirty="0"/>
              <a:t> 바깥 주 질의문의 학생 테이블이 사용되어 바깥 질의와 안쪽 질의가 서로 연관되어 실행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표 </a:t>
            </a:r>
            <a:r>
              <a:rPr lang="en-US" altLang="ko-KR" dirty="0"/>
              <a:t>5-6&gt; </a:t>
            </a:r>
            <a:r>
              <a:rPr lang="ko-KR" altLang="en-US" dirty="0"/>
              <a:t>부 </a:t>
            </a:r>
            <a:r>
              <a:rPr lang="ko-KR" altLang="en-US" dirty="0" err="1"/>
              <a:t>질의문</a:t>
            </a:r>
            <a:r>
              <a:rPr lang="ko-KR" altLang="en-US" dirty="0"/>
              <a:t> </a:t>
            </a:r>
            <a:r>
              <a:rPr lang="ko-KR" altLang="en-US" dirty="0" err="1"/>
              <a:t>반환값</a:t>
            </a:r>
            <a:r>
              <a:rPr lang="ko-KR" altLang="en-US" dirty="0"/>
              <a:t> 비교 연산자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844824"/>
            <a:ext cx="75152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조인 검색</a:t>
            </a:r>
            <a:r>
              <a:rPr lang="en-US" altLang="ko-KR" b="1" dirty="0"/>
              <a:t>: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조인 검색은 둘 이상의 테이블로부터 연관된 행들의 결합을 통해서 검색 결과를 생성</a:t>
            </a:r>
          </a:p>
          <a:p>
            <a:endParaRPr lang="ko-KR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916832"/>
            <a:ext cx="7543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크로스 조인</a:t>
            </a:r>
            <a:r>
              <a:rPr lang="en-US" altLang="ko-KR" b="1" dirty="0"/>
              <a:t>(cross join)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‘</a:t>
            </a:r>
            <a:r>
              <a:rPr lang="ko-KR" altLang="en-US" dirty="0"/>
              <a:t>조인</a:t>
            </a:r>
            <a:r>
              <a:rPr lang="en-US" altLang="ko-KR" dirty="0"/>
              <a:t>_</a:t>
            </a:r>
            <a:r>
              <a:rPr lang="ko-KR" altLang="en-US" dirty="0" err="1"/>
              <a:t>조건식</a:t>
            </a:r>
            <a:r>
              <a:rPr lang="ko-KR" altLang="en-US" dirty="0"/>
              <a:t>’ </a:t>
            </a:r>
            <a:r>
              <a:rPr lang="ko-KR" altLang="en-US"/>
              <a:t>없이 이루어진 </a:t>
            </a:r>
            <a:r>
              <a:rPr lang="ko-KR" altLang="en-US" dirty="0"/>
              <a:t>조인</a:t>
            </a:r>
            <a:endParaRPr lang="en-US" altLang="ko-KR" dirty="0"/>
          </a:p>
          <a:p>
            <a:pPr lvl="1"/>
            <a:r>
              <a:rPr lang="ko-KR" altLang="en-US" dirty="0"/>
              <a:t>관계 대수의 </a:t>
            </a:r>
            <a:r>
              <a:rPr lang="ko-KR" altLang="en-US" dirty="0" err="1"/>
              <a:t>카티션</a:t>
            </a:r>
            <a:r>
              <a:rPr lang="ko-KR" altLang="en-US" dirty="0"/>
              <a:t> </a:t>
            </a:r>
            <a:r>
              <a:rPr lang="ko-KR" altLang="en-US" dirty="0" err="1"/>
              <a:t>프로덕트</a:t>
            </a:r>
            <a:r>
              <a:rPr lang="ko-KR" altLang="en-US" dirty="0"/>
              <a:t> 연산을 적용한 결과</a:t>
            </a:r>
            <a:r>
              <a:rPr lang="en-US" altLang="ko-KR" dirty="0"/>
              <a:t>(</a:t>
            </a:r>
            <a:r>
              <a:rPr lang="ko-KR" altLang="en-US" dirty="0"/>
              <a:t>두 테이블을 곱한 결과</a:t>
            </a:r>
            <a:r>
              <a:rPr lang="en-US" altLang="ko-KR" dirty="0"/>
              <a:t>)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r>
              <a:rPr lang="ko-KR" altLang="en-US" dirty="0"/>
              <a:t>대부분의 행이 의미 없는 기계적인 결합임</a:t>
            </a:r>
          </a:p>
          <a:p>
            <a:endParaRPr lang="ko-KR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2204864"/>
            <a:ext cx="75152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SQL </a:t>
            </a:r>
            <a:r>
              <a:rPr lang="ko-KR" altLang="en-US" b="1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SQL(Structured Query Language)</a:t>
            </a:r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데이터베이스 표준 언어로서 가장 많이 사용되는 데이터 언어</a:t>
            </a:r>
          </a:p>
          <a:p>
            <a:pPr lvl="2"/>
            <a:r>
              <a:rPr lang="en-US" altLang="ko-KR" dirty="0"/>
              <a:t>SYSTEM R’</a:t>
            </a:r>
            <a:r>
              <a:rPr lang="ko-KR" altLang="en-US" dirty="0"/>
              <a:t>이라는 실험용 </a:t>
            </a:r>
            <a:r>
              <a:rPr lang="en-US" altLang="ko-KR" dirty="0"/>
              <a:t>DBMS</a:t>
            </a:r>
            <a:r>
              <a:rPr lang="ko-KR" altLang="en-US" dirty="0"/>
              <a:t>를 위한 데이터 언어로 </a:t>
            </a:r>
            <a:r>
              <a:rPr lang="en-US" altLang="ko-KR" dirty="0"/>
              <a:t>IBM </a:t>
            </a:r>
            <a:r>
              <a:rPr lang="ko-KR" altLang="en-US" dirty="0"/>
              <a:t>연구소에서 처음 개발</a:t>
            </a:r>
          </a:p>
          <a:p>
            <a:pPr lvl="2"/>
            <a:r>
              <a:rPr lang="ko-KR" altLang="en-US" dirty="0"/>
              <a:t>현재는 미국 표준</a:t>
            </a:r>
            <a:r>
              <a:rPr lang="en-US" altLang="ko-KR" dirty="0"/>
              <a:t>(ANSI)</a:t>
            </a:r>
            <a:r>
              <a:rPr lang="ko-KR" altLang="en-US" dirty="0"/>
              <a:t>과 국제 표준</a:t>
            </a:r>
            <a:r>
              <a:rPr lang="en-US" altLang="ko-KR" dirty="0"/>
              <a:t>(ISO)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 표준 언어로 승인</a:t>
            </a:r>
            <a:endParaRPr lang="en-US" altLang="ko-KR" dirty="0"/>
          </a:p>
          <a:p>
            <a:pPr lvl="1"/>
            <a:r>
              <a:rPr lang="en-US" altLang="ko-KR" dirty="0"/>
              <a:t>ORACLE, MS SQL-Server,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등 거의 모든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en-US" altLang="ko-KR" dirty="0"/>
              <a:t>DBMS</a:t>
            </a:r>
            <a:r>
              <a:rPr lang="ko-KR" altLang="en-US" dirty="0"/>
              <a:t>가 지원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을 구성하는 </a:t>
            </a:r>
            <a:r>
              <a:rPr lang="en-US" altLang="ko-KR" dirty="0"/>
              <a:t>3</a:t>
            </a:r>
            <a:r>
              <a:rPr lang="ko-KR" altLang="en-US" dirty="0"/>
              <a:t>가지 부속 언어의 분류와 관련 주요 기능</a:t>
            </a:r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96616" y="354786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170002808" descr="EMB00002eac0f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3573016"/>
            <a:ext cx="5935533" cy="237626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동등 조인</a:t>
            </a:r>
            <a:r>
              <a:rPr lang="en-US" altLang="ko-KR" dirty="0"/>
              <a:t>(</a:t>
            </a:r>
            <a:r>
              <a:rPr lang="en-US" altLang="ko-KR" dirty="0" err="1"/>
              <a:t>equi</a:t>
            </a:r>
            <a:r>
              <a:rPr lang="en-US" altLang="ko-KR" dirty="0"/>
              <a:t> 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‘</a:t>
            </a:r>
            <a:r>
              <a:rPr lang="ko-KR" altLang="en-US" dirty="0"/>
              <a:t>조인</a:t>
            </a:r>
            <a:r>
              <a:rPr lang="en-US" altLang="ko-KR" dirty="0"/>
              <a:t>_</a:t>
            </a:r>
            <a:r>
              <a:rPr lang="ko-KR" altLang="en-US" dirty="0" err="1"/>
              <a:t>조건식</a:t>
            </a:r>
            <a:r>
              <a:rPr lang="ko-KR" altLang="en-US" dirty="0"/>
              <a:t>’에 ‘</a:t>
            </a:r>
            <a:r>
              <a:rPr lang="en-US" altLang="ko-KR" dirty="0"/>
              <a:t>=’ </a:t>
            </a:r>
            <a:r>
              <a:rPr lang="ko-KR" altLang="en-US" dirty="0"/>
              <a:t>연산자를 사용하는 동등 조건에 의한 조인 </a:t>
            </a:r>
            <a:endParaRPr lang="en-US" altLang="ko-KR" dirty="0"/>
          </a:p>
          <a:p>
            <a:pPr lvl="1"/>
            <a:r>
              <a:rPr lang="ko-KR" altLang="en-US" dirty="0"/>
              <a:t>두 테이블 행들 사이의 의미 있는 조합만을 검색</a:t>
            </a:r>
            <a:endParaRPr lang="en-US" altLang="ko-KR" dirty="0"/>
          </a:p>
          <a:p>
            <a:pPr lvl="1"/>
            <a:r>
              <a:rPr lang="ko-KR" altLang="en-US" dirty="0"/>
              <a:t>크로스 조인의 결과 테이블 중에서 의미 없는 조합을 제외함으로써 관계 대수의 동등 조인 연산을 적용한 결과를 반환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2636912"/>
            <a:ext cx="7505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검색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908720"/>
            <a:ext cx="75723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6" y="3861048"/>
            <a:ext cx="75247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검색 </a:t>
            </a:r>
            <a:r>
              <a:rPr lang="en-US" altLang="ko-KR" dirty="0"/>
              <a:t>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테이블 별칭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셀프</a:t>
            </a:r>
            <a:r>
              <a:rPr lang="ko-KR" altLang="en-US" dirty="0"/>
              <a:t> 조인</a:t>
            </a:r>
            <a:r>
              <a:rPr lang="en-US" altLang="ko-KR" dirty="0"/>
              <a:t>(self join)</a:t>
            </a:r>
            <a:endParaRPr lang="ko-KR" altLang="en-US" dirty="0"/>
          </a:p>
          <a:p>
            <a:pPr lvl="2"/>
            <a:r>
              <a:rPr lang="ko-KR" altLang="en-US" dirty="0"/>
              <a:t>특정 테이블에 속하는 행들을 같은 테이블에 속하는 행들과 조인하는 것 </a:t>
            </a:r>
            <a:endParaRPr lang="en-US" altLang="ko-KR" dirty="0"/>
          </a:p>
          <a:p>
            <a:pPr lvl="2"/>
            <a:r>
              <a:rPr lang="ko-KR" altLang="en-US" dirty="0"/>
              <a:t>하나의 테이블은 테이블 별칭을 다르게 지정함으로써 마치 복제된 두 테이블이 존재하는 것처럼 조인이 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340768"/>
            <a:ext cx="75342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4653136"/>
            <a:ext cx="75342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조인</a:t>
            </a:r>
            <a:r>
              <a:rPr lang="en-US" altLang="ko-KR" dirty="0"/>
              <a:t>(outer join)</a:t>
            </a:r>
            <a:endParaRPr lang="ko-KR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340768"/>
            <a:ext cx="75342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 조인의 </a:t>
            </a:r>
            <a:r>
              <a:rPr lang="ko-KR" altLang="en-US" dirty="0"/>
              <a:t>종류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840441"/>
            <a:ext cx="7039744" cy="60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3.2 </a:t>
            </a:r>
            <a:r>
              <a:rPr lang="ko-KR" altLang="en-US" b="1" dirty="0"/>
              <a:t>행 삽입 </a:t>
            </a:r>
            <a:r>
              <a:rPr lang="en-US" altLang="ko-KR" b="1" dirty="0"/>
              <a:t>INSERT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1573535"/>
            <a:ext cx="3362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2653655"/>
            <a:ext cx="7524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r>
              <a:rPr lang="ko-KR" altLang="en-US" dirty="0"/>
              <a:t>문의 형식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기본 값 혹은 널 값 입력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268760"/>
            <a:ext cx="75152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6" y="2780928"/>
            <a:ext cx="7543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3861048"/>
            <a:ext cx="75247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행 수정 </a:t>
            </a:r>
            <a:r>
              <a:rPr lang="en-US" altLang="ko-KR" b="1" dirty="0"/>
              <a:t>UPDATE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r>
              <a:rPr lang="ko-KR" altLang="en-US" dirty="0"/>
              <a:t>문의 형식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단일 행</a:t>
            </a:r>
            <a:r>
              <a:rPr lang="en-US" altLang="ko-KR" dirty="0"/>
              <a:t>, </a:t>
            </a:r>
            <a:r>
              <a:rPr lang="ko-KR" altLang="en-US" dirty="0"/>
              <a:t>단일 열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복수 행</a:t>
            </a:r>
            <a:r>
              <a:rPr lang="en-US" altLang="ko-KR" dirty="0"/>
              <a:t>, </a:t>
            </a:r>
            <a:r>
              <a:rPr lang="ko-KR" altLang="en-US" dirty="0"/>
              <a:t>복수 열 수정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768" y="764704"/>
            <a:ext cx="3409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2204864"/>
            <a:ext cx="75057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576" y="4772025"/>
            <a:ext cx="75628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부 </a:t>
            </a:r>
            <a:r>
              <a:rPr lang="ko-KR" altLang="en-US" b="1" dirty="0" err="1"/>
              <a:t>질의문을</a:t>
            </a:r>
            <a:r>
              <a:rPr lang="ko-KR" altLang="en-US" b="1" dirty="0"/>
              <a:t> 이용한 수정</a:t>
            </a:r>
            <a:endParaRPr lang="ko-KR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196752"/>
            <a:ext cx="75438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3573016"/>
            <a:ext cx="75152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행 삭제 </a:t>
            </a:r>
            <a:r>
              <a:rPr lang="en-US" altLang="ko-KR" b="1" dirty="0"/>
              <a:t>DELETE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r>
              <a:rPr lang="ko-KR" altLang="en-US" dirty="0"/>
              <a:t>문의 형식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단일 행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복수 행 삭제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768" y="836712"/>
            <a:ext cx="2219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338" y="2543175"/>
            <a:ext cx="75533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2666" y="4797152"/>
            <a:ext cx="7524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SQL</a:t>
            </a:r>
            <a:r>
              <a:rPr lang="ko-KR" altLang="en-US" b="1" dirty="0"/>
              <a:t>의 발전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표준의 역사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1484784"/>
          <a:ext cx="8280920" cy="3346137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표준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승인연도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특징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최초 안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SQL-86)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1986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기본 기능인 데이터 정의어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조작어 그리고 무결성을 포함한 표준 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미국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ANSI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표준 채택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(1986),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국제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ISO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표준 채택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(1987)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SQL1(SQL-89)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1989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ANSI/ISO SQL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표준을 보안 및 확장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SQL2(SQL-92)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1992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SQL-89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대폭 보완 및 확장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단계의 표준 준수 수준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도입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중간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완전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을 제시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SQL3(SQL-1999)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1999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SQL-92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확장 및 보완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객체지향 개념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재귀 쿼리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데이터베이스 트리거 등을 도입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SQL-2003 4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차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2003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XML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관련 개념 및 특징 지원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SQL-2006 5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차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2006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XML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데이터 처리 지원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SQL-2008 6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차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2008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커서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트리거 개념 확장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SQL-2011 7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차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2011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임시 데이터베이스 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행 삭제 </a:t>
            </a:r>
            <a:r>
              <a:rPr lang="en-US" altLang="ko-KR" b="1" dirty="0"/>
              <a:t>DELETE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부 </a:t>
            </a:r>
            <a:r>
              <a:rPr lang="ko-KR" altLang="en-US" dirty="0" err="1"/>
              <a:t>질의문을</a:t>
            </a:r>
            <a:r>
              <a:rPr lang="ko-KR" altLang="en-US" dirty="0"/>
              <a:t> 이용한 삭제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모든 행 삭제</a:t>
            </a:r>
          </a:p>
          <a:p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412776"/>
            <a:ext cx="75247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5085184"/>
            <a:ext cx="75152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SQL </a:t>
            </a:r>
            <a:r>
              <a:rPr lang="ko-KR" altLang="en-US" dirty="0"/>
              <a:t>실습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2.1 </a:t>
            </a:r>
            <a:r>
              <a:rPr lang="ko-KR" altLang="en-US" dirty="0"/>
              <a:t>예제 데이터베이스 </a:t>
            </a:r>
            <a:r>
              <a:rPr lang="en-US" altLang="ko-KR" dirty="0" err="1"/>
              <a:t>univDB</a:t>
            </a:r>
            <a:endParaRPr lang="ko-KR" altLang="en-US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실습을 위해서 먼저</a:t>
            </a:r>
            <a:r>
              <a:rPr lang="en-US" altLang="ko-KR" dirty="0"/>
              <a:t>, </a:t>
            </a:r>
            <a:r>
              <a:rPr lang="ko-KR" altLang="en-US" dirty="0"/>
              <a:t>‘</a:t>
            </a:r>
            <a:r>
              <a:rPr lang="en-US" altLang="ko-KR" dirty="0" err="1"/>
              <a:t>univDB</a:t>
            </a:r>
            <a:r>
              <a:rPr lang="en-US" altLang="ko-KR" dirty="0"/>
              <a:t>’ </a:t>
            </a:r>
            <a:r>
              <a:rPr lang="ko-KR" altLang="en-US" dirty="0"/>
              <a:t>예제 데이터베이스를 구성</a:t>
            </a:r>
            <a:endParaRPr lang="en-US" altLang="ko-KR" dirty="0"/>
          </a:p>
          <a:p>
            <a:pPr lvl="1"/>
            <a:r>
              <a:rPr lang="ko-KR" altLang="en-US" dirty="0"/>
              <a:t>수강 관련 정보를 저장할 ‘학생’</a:t>
            </a:r>
            <a:r>
              <a:rPr lang="en-US" altLang="ko-KR" dirty="0"/>
              <a:t>, ‘</a:t>
            </a:r>
            <a:r>
              <a:rPr lang="ko-KR" altLang="en-US" dirty="0"/>
              <a:t>수강’</a:t>
            </a:r>
            <a:r>
              <a:rPr lang="en-US" altLang="ko-KR" dirty="0"/>
              <a:t>, ‘</a:t>
            </a:r>
            <a:r>
              <a:rPr lang="ko-KR" altLang="en-US" dirty="0"/>
              <a:t>과목’ </a:t>
            </a:r>
            <a:r>
              <a:rPr lang="en-US" altLang="ko-KR" dirty="0"/>
              <a:t>3</a:t>
            </a:r>
            <a:r>
              <a:rPr lang="ko-KR" altLang="en-US" dirty="0"/>
              <a:t>개의 테이블</a:t>
            </a:r>
          </a:p>
          <a:p>
            <a:endParaRPr lang="en-US" altLang="ko-KR" dirty="0"/>
          </a:p>
          <a:p>
            <a:r>
              <a:rPr lang="en-US" altLang="ko-KR" dirty="0" err="1"/>
              <a:t>univDB</a:t>
            </a:r>
            <a:r>
              <a:rPr lang="en-US" altLang="ko-KR" dirty="0"/>
              <a:t> </a:t>
            </a:r>
            <a:r>
              <a:rPr lang="ko-KR" altLang="en-US" dirty="0"/>
              <a:t>데이터베이스 스키마</a:t>
            </a:r>
          </a:p>
          <a:p>
            <a:endParaRPr lang="ko-KR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170003528" descr="EMB00002eac0f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2852936"/>
            <a:ext cx="4703980" cy="223224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univDB</a:t>
            </a:r>
            <a:r>
              <a:rPr lang="en-US" altLang="ko-KR" b="1" dirty="0"/>
              <a:t> </a:t>
            </a:r>
            <a:r>
              <a:rPr lang="ko-KR" altLang="en-US" b="1" dirty="0"/>
              <a:t>데이터베이스의 내용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628800"/>
            <a:ext cx="4435996" cy="203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9024" y="2636912"/>
            <a:ext cx="4412400" cy="245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512" y="4149080"/>
            <a:ext cx="4404535" cy="155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MySQL</a:t>
            </a:r>
            <a:r>
              <a:rPr lang="ko-KR" altLang="en-US" b="1" dirty="0"/>
              <a:t>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  <a:p>
            <a:pPr lvl="1"/>
            <a:r>
              <a:rPr lang="ko-KR" altLang="en-US" dirty="0"/>
              <a:t>세계에서 가장 많이 사용하는 </a:t>
            </a:r>
            <a:r>
              <a:rPr lang="ko-KR" altLang="en-US" dirty="0" err="1"/>
              <a:t>오픈소스</a:t>
            </a:r>
            <a:r>
              <a:rPr lang="ko-KR" altLang="en-US" dirty="0"/>
              <a:t> </a:t>
            </a:r>
            <a:r>
              <a:rPr lang="en-US" altLang="ko-KR" dirty="0"/>
              <a:t>RDBMS, 1995</a:t>
            </a:r>
            <a:r>
              <a:rPr lang="ko-KR" altLang="en-US" dirty="0"/>
              <a:t>년에 최초 개발</a:t>
            </a:r>
            <a:endParaRPr lang="en-US" altLang="ko-KR" dirty="0"/>
          </a:p>
          <a:p>
            <a:pPr lvl="1"/>
            <a:r>
              <a:rPr lang="ko-KR" altLang="en-US" dirty="0"/>
              <a:t>코드가 공개되어 있어 누구나 </a:t>
            </a:r>
            <a:r>
              <a:rPr lang="ko-KR" altLang="en-US" dirty="0" err="1"/>
              <a:t>다운로드하여</a:t>
            </a:r>
            <a:r>
              <a:rPr lang="ko-KR" altLang="en-US" dirty="0"/>
              <a:t> 사용할 수 있는 데이터베이스 관리 시스템</a:t>
            </a:r>
            <a:endParaRPr lang="en-US" altLang="ko-KR" dirty="0"/>
          </a:p>
          <a:p>
            <a:pPr lvl="1"/>
            <a:r>
              <a:rPr lang="ko-KR" altLang="en-US" dirty="0"/>
              <a:t>무료임에도 불구하고 처리 속도가 빠르고 설치도 쉬움</a:t>
            </a:r>
            <a:endParaRPr lang="en-US" altLang="ko-KR" dirty="0"/>
          </a:p>
          <a:p>
            <a:pPr lvl="1"/>
            <a:r>
              <a:rPr lang="ko-KR" altLang="en-US" dirty="0" err="1"/>
              <a:t>오라클</a:t>
            </a:r>
            <a:r>
              <a:rPr lang="en-US" altLang="ko-KR" dirty="0"/>
              <a:t>, MS-SQL Server</a:t>
            </a:r>
            <a:r>
              <a:rPr lang="ko-KR" altLang="en-US" dirty="0"/>
              <a:t>와 함께 가장 많이 사용하는 </a:t>
            </a:r>
            <a:r>
              <a:rPr lang="en-US" altLang="ko-KR" dirty="0"/>
              <a:t>DBMS </a:t>
            </a:r>
            <a:r>
              <a:rPr lang="ko-KR" altLang="en-US" dirty="0"/>
              <a:t>중 하나</a:t>
            </a:r>
          </a:p>
          <a:p>
            <a:pPr lvl="1"/>
            <a:r>
              <a:rPr lang="en-US" altLang="ko-KR" dirty="0"/>
              <a:t>2010</a:t>
            </a:r>
            <a:r>
              <a:rPr lang="ko-KR" altLang="en-US" dirty="0"/>
              <a:t>년에 </a:t>
            </a:r>
            <a:r>
              <a:rPr lang="ko-KR" altLang="en-US" dirty="0" err="1"/>
              <a:t>오라클에</a:t>
            </a:r>
            <a:r>
              <a:rPr lang="ko-KR" altLang="en-US" dirty="0"/>
              <a:t> 인수되었지만 현재도 </a:t>
            </a:r>
            <a:r>
              <a:rPr lang="ko-KR" altLang="en-US" dirty="0" err="1"/>
              <a:t>오픈소스</a:t>
            </a:r>
            <a:r>
              <a:rPr lang="ko-KR" altLang="en-US" dirty="0"/>
              <a:t> 정책은 계속됨</a:t>
            </a:r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제품 분류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다운로드 및 설치</a:t>
            </a:r>
          </a:p>
          <a:p>
            <a:pPr lvl="1"/>
            <a:r>
              <a:rPr lang="en-US" altLang="ko-KR" dirty="0" err="1"/>
              <a:t>MySQL</a:t>
            </a:r>
            <a:r>
              <a:rPr lang="en-US" altLang="ko-KR" dirty="0"/>
              <a:t> DBMS</a:t>
            </a:r>
            <a:r>
              <a:rPr lang="ko-KR" altLang="en-US" dirty="0"/>
              <a:t>의 </a:t>
            </a:r>
            <a:r>
              <a:rPr lang="ko-KR" altLang="en-US"/>
              <a:t>다운로드 사이트 </a:t>
            </a:r>
            <a:r>
              <a:rPr lang="ko-KR" altLang="en-US" dirty="0"/>
              <a:t>‘</a:t>
            </a:r>
            <a:r>
              <a:rPr lang="en-US" altLang="ko-KR" dirty="0"/>
              <a:t>http://</a:t>
            </a:r>
            <a:r>
              <a:rPr lang="en-US" altLang="ko-KR"/>
              <a:t>www.mysql.com’</a:t>
            </a:r>
            <a:endParaRPr lang="en-US" altLang="ko-KR" dirty="0"/>
          </a:p>
          <a:p>
            <a:pPr lvl="1"/>
            <a:r>
              <a:rPr lang="ko-KR" altLang="en-US" dirty="0"/>
              <a:t>무료 버전인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커뮤니티 버전 중에서 윈도우 플랫폼에 맞게 </a:t>
            </a:r>
            <a:r>
              <a:rPr lang="en-US" altLang="ko-KR" dirty="0"/>
              <a:t>32</a:t>
            </a:r>
            <a:r>
              <a:rPr lang="ko-KR" altLang="en-US" dirty="0"/>
              <a:t>비트 혹은 </a:t>
            </a:r>
            <a:r>
              <a:rPr lang="en-US" altLang="ko-KR" dirty="0"/>
              <a:t>64</a:t>
            </a:r>
            <a:r>
              <a:rPr lang="ko-KR" altLang="en-US" dirty="0"/>
              <a:t>비트 버전을 구분하여 선택</a:t>
            </a:r>
            <a:r>
              <a:rPr lang="en-US" altLang="ko-KR" dirty="0"/>
              <a:t>(</a:t>
            </a:r>
            <a:r>
              <a:rPr lang="ko-KR" altLang="en-US" dirty="0"/>
              <a:t>‘</a:t>
            </a:r>
            <a:r>
              <a:rPr lang="en-US" altLang="ko-KR" dirty="0"/>
              <a:t>[</a:t>
            </a:r>
            <a:r>
              <a:rPr lang="ko-KR" altLang="en-US" dirty="0"/>
              <a:t>부록</a:t>
            </a:r>
            <a:r>
              <a:rPr lang="en-US" altLang="ko-KR" dirty="0"/>
              <a:t>A]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설치’</a:t>
            </a:r>
            <a:r>
              <a:rPr lang="ko-KR" altLang="en-US" dirty="0" err="1"/>
              <a:t>를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356992"/>
            <a:ext cx="648338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 </a:t>
            </a:r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1)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서버를 미리 구동</a:t>
            </a:r>
            <a:endParaRPr lang="en-US" altLang="ko-KR" dirty="0"/>
          </a:p>
          <a:p>
            <a:pPr lvl="1"/>
            <a:r>
              <a:rPr lang="ko-KR" altLang="en-US" dirty="0"/>
              <a:t>클라이언트 관리 도구인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워크벤치를 실행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2) </a:t>
            </a:r>
            <a:r>
              <a:rPr lang="ko-KR" altLang="en-US" dirty="0"/>
              <a:t>슈퍼 사용자 ‘</a:t>
            </a:r>
            <a:r>
              <a:rPr lang="en-US" altLang="ko-KR" dirty="0"/>
              <a:t>root’</a:t>
            </a:r>
            <a:r>
              <a:rPr lang="ko-KR" altLang="en-US" dirty="0"/>
              <a:t>로 접속</a:t>
            </a:r>
          </a:p>
          <a:p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C88D6E-0368-4199-A1BB-29ACDE50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3" y="2564904"/>
            <a:ext cx="6536969" cy="41044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질의 창 사용</a:t>
            </a:r>
          </a:p>
          <a:p>
            <a:endParaRPr lang="ko-KR" alt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29" name="_x170002328" descr="EMB00002eac0f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1556792"/>
            <a:ext cx="5832648" cy="470081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3927</TotalTime>
  <Words>1274</Words>
  <Application>Microsoft Office PowerPoint</Application>
  <PresentationFormat>A4 용지(210x297mm)</PresentationFormat>
  <Paragraphs>269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HY동녘M</vt:lpstr>
      <vt:lpstr>HY얕은샘물M</vt:lpstr>
      <vt:lpstr>HY헤드라인M</vt:lpstr>
      <vt:lpstr>굴림</vt:lpstr>
      <vt:lpstr>맑은 고딕</vt:lpstr>
      <vt:lpstr>Arial</vt:lpstr>
      <vt:lpstr>Times New Roman</vt:lpstr>
      <vt:lpstr>Wingdings</vt:lpstr>
      <vt:lpstr>TrendMicroTemplate_ext</vt:lpstr>
      <vt:lpstr>PowerPoint 프레젠테이션</vt:lpstr>
      <vt:lpstr>PowerPoint 프레젠테이션</vt:lpstr>
      <vt:lpstr>1. SQL 개요</vt:lpstr>
      <vt:lpstr>SQL의 발전 과정</vt:lpstr>
      <vt:lpstr>2. SQL 실습 준비</vt:lpstr>
      <vt:lpstr>univDB 데이터베이스의 내용</vt:lpstr>
      <vt:lpstr>MySQL의 설치</vt:lpstr>
      <vt:lpstr>2.3 MySQL 실습 준비</vt:lpstr>
      <vt:lpstr>MySQL 실습 준비</vt:lpstr>
      <vt:lpstr>MySQL 실습 준비</vt:lpstr>
      <vt:lpstr>MySQL 실습 준비</vt:lpstr>
      <vt:lpstr>MySQL 실습 준비</vt:lpstr>
      <vt:lpstr>3. SQL 데이터 조작문</vt:lpstr>
      <vt:lpstr>데이터 검색 SELECT문</vt:lpstr>
      <vt:lpstr>데이터 검색 SELECT문</vt:lpstr>
      <vt:lpstr>데이터 검색 SELECT문</vt:lpstr>
      <vt:lpstr>집계 함수(aggregate function)</vt:lpstr>
      <vt:lpstr>데이터 검색 SELECT문</vt:lpstr>
      <vt:lpstr>그룹화 검색: GROUP BY절</vt:lpstr>
      <vt:lpstr>그룹 조건 검색: HAVING절</vt:lpstr>
      <vt:lpstr>LIKE 문자 연산자 검색: ‘_’, ‘%’ 와일드카드</vt:lpstr>
      <vt:lpstr>데이터 검색 SELECT문</vt:lpstr>
      <vt:lpstr>널 값 검색: IS NULL, IS NOT NULL</vt:lpstr>
      <vt:lpstr>집합 연산자를 이용한 검색: UNION</vt:lpstr>
      <vt:lpstr>부 질의문을 이용한 검색</vt:lpstr>
      <vt:lpstr>부 질의문을 이용한 검색</vt:lpstr>
      <vt:lpstr>부 질의문을 이용한 검색</vt:lpstr>
      <vt:lpstr>조인 검색: JOIN</vt:lpstr>
      <vt:lpstr>크로스 조인(cross join)</vt:lpstr>
      <vt:lpstr>동등 조인(equi join)</vt:lpstr>
      <vt:lpstr>조인 검색 SELECT문</vt:lpstr>
      <vt:lpstr>조인 검색 SELECT문</vt:lpstr>
      <vt:lpstr>외부 조인(outer join)</vt:lpstr>
      <vt:lpstr>외부 조인의 종류</vt:lpstr>
      <vt:lpstr>3.2 행 삽입 INSERT문</vt:lpstr>
      <vt:lpstr>기본 값 혹은 널 값 입력</vt:lpstr>
      <vt:lpstr>행 수정 UPDATE문</vt:lpstr>
      <vt:lpstr>부 질의문을 이용한 수정</vt:lpstr>
      <vt:lpstr>행 삭제 DELETE문</vt:lpstr>
      <vt:lpstr>행 삭제 DELETE문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sj park</cp:lastModifiedBy>
  <cp:revision>383</cp:revision>
  <dcterms:created xsi:type="dcterms:W3CDTF">2003-11-10T10:03:08Z</dcterms:created>
  <dcterms:modified xsi:type="dcterms:W3CDTF">2020-07-29T10:10:32Z</dcterms:modified>
</cp:coreProperties>
</file>