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>
      <p:cViewPr varScale="1">
        <p:scale>
          <a:sx n="83" d="100"/>
          <a:sy n="83" d="100"/>
        </p:scale>
        <p:origin x="75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SQL </a:t>
            </a:r>
            <a:r>
              <a:rPr lang="ko-KR" altLang="en-US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활용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06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1.3 </a:t>
            </a:r>
            <a:r>
              <a:rPr lang="ko-KR" altLang="en-US" b="1" dirty="0"/>
              <a:t>테이블 삭제 </a:t>
            </a:r>
            <a:r>
              <a:rPr lang="en-US" altLang="ko-KR" b="1" dirty="0"/>
              <a:t>DROP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 TABLE</a:t>
            </a:r>
            <a:r>
              <a:rPr lang="ko-KR" altLang="en-US" dirty="0"/>
              <a:t>문의 형식</a:t>
            </a:r>
          </a:p>
          <a:p>
            <a:endParaRPr lang="ko-KR" alt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412776"/>
            <a:ext cx="2095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117" y="2492896"/>
            <a:ext cx="7534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560" y="3501008"/>
            <a:ext cx="7524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568" y="4653136"/>
            <a:ext cx="7515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SQL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2.1 </a:t>
            </a:r>
            <a:r>
              <a:rPr lang="ko-KR" altLang="en-US" dirty="0"/>
              <a:t>사용자 및 권한 관리</a:t>
            </a:r>
          </a:p>
          <a:p>
            <a:pPr lvl="1"/>
            <a:r>
              <a:rPr lang="ko-KR" altLang="en-US" dirty="0"/>
              <a:t>계정 생성</a:t>
            </a:r>
            <a:r>
              <a:rPr lang="en-US" altLang="ko-KR" dirty="0"/>
              <a:t>: CREATE USER</a:t>
            </a:r>
          </a:p>
          <a:p>
            <a:pPr lvl="1"/>
            <a:r>
              <a:rPr lang="en-US" altLang="ko-KR" dirty="0"/>
              <a:t>CREATE USER </a:t>
            </a:r>
            <a:r>
              <a:rPr lang="ko-KR" altLang="en-US" dirty="0"/>
              <a:t>명령문의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CREATE USER </a:t>
            </a:r>
            <a:r>
              <a:rPr lang="ko-KR" altLang="en-US" dirty="0"/>
              <a:t>명령문의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생성된 사용자 계정 정보 확인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233" y="2060848"/>
            <a:ext cx="7496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3429000"/>
            <a:ext cx="7524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5445224"/>
            <a:ext cx="7515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권한 부여</a:t>
            </a:r>
            <a:r>
              <a:rPr lang="en-US" altLang="ko-KR" b="1" dirty="0"/>
              <a:t>: GRANT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GRANT</a:t>
            </a:r>
            <a:r>
              <a:rPr lang="ko-KR" altLang="en-US" dirty="0"/>
              <a:t>문의 형식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GRANT</a:t>
            </a:r>
            <a:r>
              <a:rPr lang="ko-KR" altLang="en-US" dirty="0"/>
              <a:t>문의 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사용자 계정의 권한 확인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340768"/>
            <a:ext cx="7505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2924944"/>
            <a:ext cx="7515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4725144"/>
            <a:ext cx="72009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568" y="5445224"/>
            <a:ext cx="72009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권한 철회</a:t>
            </a:r>
            <a:r>
              <a:rPr lang="en-US" altLang="ko-KR" b="1" dirty="0"/>
              <a:t>: REVOKE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REVOKE</a:t>
            </a:r>
            <a:r>
              <a:rPr lang="ko-KR" altLang="en-US" dirty="0"/>
              <a:t>문의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REVOKE</a:t>
            </a:r>
            <a:r>
              <a:rPr lang="ko-KR" altLang="en-US" dirty="0"/>
              <a:t>문의 예제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84784"/>
            <a:ext cx="7524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3356992"/>
            <a:ext cx="7515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계정 삭제</a:t>
            </a:r>
            <a:r>
              <a:rPr lang="en-US" altLang="ko-KR" b="1" dirty="0"/>
              <a:t>: DROP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 USER</a:t>
            </a:r>
            <a:r>
              <a:rPr lang="ko-KR" altLang="en-US" dirty="0"/>
              <a:t>문의 형식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DROP USER</a:t>
            </a:r>
            <a:r>
              <a:rPr lang="ko-KR" altLang="en-US" dirty="0"/>
              <a:t>문의 예제</a:t>
            </a:r>
          </a:p>
          <a:p>
            <a:endParaRPr lang="ko-KR" alt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556792"/>
            <a:ext cx="7515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00" y="3429000"/>
            <a:ext cx="75057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3.1 </a:t>
            </a:r>
            <a:r>
              <a:rPr lang="ko-KR" altLang="en-US" dirty="0" err="1"/>
              <a:t>뷰</a:t>
            </a:r>
            <a:r>
              <a:rPr lang="ko-KR" altLang="en-US" dirty="0"/>
              <a:t> 개념</a:t>
            </a:r>
          </a:p>
          <a:p>
            <a:r>
              <a:rPr lang="ko-KR" altLang="en-US" dirty="0" err="1"/>
              <a:t>뷰</a:t>
            </a:r>
            <a:r>
              <a:rPr lang="en-US" altLang="ko-KR" dirty="0"/>
              <a:t>(view)</a:t>
            </a:r>
          </a:p>
          <a:p>
            <a:pPr lvl="1"/>
            <a:r>
              <a:rPr lang="ko-KR" altLang="en-US" dirty="0"/>
              <a:t>실제 데이터를 저장하지 않는 가상 테이블</a:t>
            </a:r>
            <a:r>
              <a:rPr lang="en-US" altLang="ko-KR" dirty="0"/>
              <a:t>(virtual table)</a:t>
            </a:r>
          </a:p>
          <a:p>
            <a:pPr lvl="2"/>
            <a:r>
              <a:rPr lang="ko-KR" altLang="en-US" dirty="0"/>
              <a:t>데이터베이스를 바라보는 창문</a:t>
            </a:r>
            <a:r>
              <a:rPr lang="en-US" altLang="ko-KR" dirty="0"/>
              <a:t>(window)</a:t>
            </a:r>
          </a:p>
          <a:p>
            <a:pPr lvl="1"/>
            <a:r>
              <a:rPr lang="ko-KR" altLang="en-US" dirty="0" err="1"/>
              <a:t>뷰에</a:t>
            </a:r>
            <a:r>
              <a:rPr lang="ko-KR" altLang="en-US" dirty="0"/>
              <a:t> 대해 사용자가 질의를 요청할 때 비로소 </a:t>
            </a:r>
            <a:r>
              <a:rPr lang="en-US" altLang="ko-KR" dirty="0"/>
              <a:t>DBMS</a:t>
            </a:r>
            <a:r>
              <a:rPr lang="ko-KR" altLang="en-US" dirty="0"/>
              <a:t>는 뷰 정의를 참조하여 질의를 수행하고 그 결과를 사용자에게 반환</a:t>
            </a:r>
            <a:endParaRPr lang="en-US" altLang="ko-KR" dirty="0"/>
          </a:p>
          <a:p>
            <a:pPr lvl="1"/>
            <a:r>
              <a:rPr lang="ko-KR" altLang="en-US" dirty="0"/>
              <a:t>주로 기반 테이블로부터 정의되지만 또 다른 </a:t>
            </a:r>
            <a:r>
              <a:rPr lang="ko-KR" altLang="en-US" dirty="0" err="1"/>
              <a:t>뷰를</a:t>
            </a:r>
            <a:r>
              <a:rPr lang="ko-KR" altLang="en-US" dirty="0"/>
              <a:t> 기반으로도 정의될 수도 있음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3408554"/>
            <a:ext cx="6128023" cy="344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뷰의</a:t>
            </a:r>
            <a:r>
              <a:rPr lang="ko-KR" altLang="en-US" b="1" dirty="0"/>
              <a:t>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</a:t>
            </a:r>
            <a:r>
              <a:rPr lang="en-US" altLang="ko-KR" dirty="0"/>
              <a:t>) </a:t>
            </a:r>
            <a:r>
              <a:rPr lang="ko-KR" altLang="en-US" dirty="0"/>
              <a:t>편의성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: </a:t>
            </a:r>
            <a:r>
              <a:rPr lang="ko-KR" altLang="en-US" dirty="0"/>
              <a:t>복잡한 </a:t>
            </a:r>
            <a:r>
              <a:rPr lang="ko-KR" altLang="en-US" dirty="0" err="1"/>
              <a:t>질의문</a:t>
            </a:r>
            <a:r>
              <a:rPr lang="ko-KR" altLang="en-US" dirty="0"/>
              <a:t> 작성이 쉽고 간단해진다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2</a:t>
            </a:r>
            <a:r>
              <a:rPr lang="en-US" altLang="ko-KR" dirty="0"/>
              <a:t>) </a:t>
            </a:r>
            <a:r>
              <a:rPr lang="ko-KR" altLang="en-US" dirty="0" err="1"/>
              <a:t>보안성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: </a:t>
            </a:r>
            <a:r>
              <a:rPr lang="ko-KR" altLang="en-US" dirty="0"/>
              <a:t>데이터 보안 유지가 쉽다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3</a:t>
            </a:r>
            <a:r>
              <a:rPr lang="en-US" altLang="ko-KR" dirty="0"/>
              <a:t>) </a:t>
            </a:r>
            <a:r>
              <a:rPr lang="ko-KR" altLang="en-US" dirty="0" err="1"/>
              <a:t>재사용성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: </a:t>
            </a:r>
            <a:r>
              <a:rPr lang="ko-KR" altLang="en-US" dirty="0"/>
              <a:t>반복되는 </a:t>
            </a:r>
            <a:r>
              <a:rPr lang="ko-KR" altLang="en-US" dirty="0" err="1"/>
              <a:t>질의문</a:t>
            </a:r>
            <a:r>
              <a:rPr lang="ko-KR" altLang="en-US" dirty="0"/>
              <a:t> 작성에 효율적이다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4</a:t>
            </a:r>
            <a:r>
              <a:rPr lang="en-US" altLang="ko-KR" dirty="0"/>
              <a:t>) </a:t>
            </a:r>
            <a:r>
              <a:rPr lang="ko-KR" altLang="en-US" dirty="0"/>
              <a:t>독립성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: </a:t>
            </a:r>
            <a:r>
              <a:rPr lang="ko-KR" altLang="en-US" dirty="0"/>
              <a:t>스키마 변경에도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err="1"/>
              <a:t>질의문은</a:t>
            </a:r>
            <a:r>
              <a:rPr lang="ko-KR" altLang="en-US" dirty="0"/>
              <a:t> 변경할 필요가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3.2 </a:t>
            </a:r>
            <a:r>
              <a:rPr lang="ko-KR" altLang="en-US" b="1" dirty="0" err="1"/>
              <a:t>뷰</a:t>
            </a:r>
            <a:r>
              <a:rPr lang="ko-KR" altLang="en-US" b="1" dirty="0"/>
              <a:t> 생성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VIEW </a:t>
            </a:r>
            <a:r>
              <a:rPr lang="ko-KR" altLang="en-US" dirty="0"/>
              <a:t>명령문의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뷰의</a:t>
            </a:r>
            <a:r>
              <a:rPr lang="ko-KR" altLang="en-US" dirty="0"/>
              <a:t> 생성 확인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628800"/>
            <a:ext cx="3200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2564904"/>
            <a:ext cx="75438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560" y="5157192"/>
            <a:ext cx="7505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뷰</a:t>
            </a:r>
            <a:r>
              <a:rPr lang="ko-KR" altLang="en-US" b="1" dirty="0"/>
              <a:t> 생성 </a:t>
            </a:r>
            <a:endParaRPr lang="ko-KR" alt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052736"/>
            <a:ext cx="7543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3717032"/>
            <a:ext cx="7515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3.3 </a:t>
            </a:r>
            <a:r>
              <a:rPr lang="ko-KR" altLang="en-US" b="1" dirty="0" err="1"/>
              <a:t>뷰</a:t>
            </a:r>
            <a:r>
              <a:rPr lang="ko-KR" altLang="en-US" b="1" dirty="0"/>
              <a:t> 활용</a:t>
            </a:r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ko-KR" altLang="en-US" b="1" dirty="0" err="1"/>
              <a:t>뷰를</a:t>
            </a:r>
            <a:r>
              <a:rPr lang="ko-KR" altLang="en-US" b="1" dirty="0"/>
              <a:t> 통한 검색</a:t>
            </a:r>
            <a:endParaRPr lang="ko-KR" altLang="en-US" dirty="0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4005064"/>
            <a:ext cx="75628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94B61D-811C-4B6A-9A92-6EB02EE0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12" y="1173476"/>
            <a:ext cx="7515226" cy="23525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CREATE, ALTER, DROP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문의 작성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사용자 계정 및 권한 관리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뷰의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개념과 활용 방법을 이해한다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인덱스의 개념과 활용 방법을 이해한다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8969" y="1844824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SQL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정의문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SQL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제어문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인덱스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뷰를</a:t>
            </a:r>
            <a:r>
              <a:rPr lang="ko-KR" altLang="en-US" b="1" dirty="0"/>
              <a:t> 통한 데이터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검색은 제한 없이 가능한 반면 </a:t>
            </a:r>
            <a:r>
              <a:rPr lang="ko-KR" altLang="en-US" dirty="0" err="1"/>
              <a:t>뷰</a:t>
            </a:r>
            <a:r>
              <a:rPr lang="ko-KR" altLang="en-US" dirty="0"/>
              <a:t> 변경은 특정한 경우로 한정</a:t>
            </a:r>
            <a:endParaRPr lang="en-US" altLang="ko-KR" dirty="0"/>
          </a:p>
          <a:p>
            <a:r>
              <a:rPr lang="ko-KR" altLang="en-US" dirty="0" err="1"/>
              <a:t>뷰</a:t>
            </a:r>
            <a:r>
              <a:rPr lang="ko-KR" altLang="en-US" dirty="0"/>
              <a:t> 변경이 제한되는 이유</a:t>
            </a:r>
            <a:endParaRPr lang="en-US" altLang="ko-KR" dirty="0"/>
          </a:p>
          <a:p>
            <a:pPr lvl="1"/>
            <a:r>
              <a:rPr lang="ko-KR" altLang="en-US" dirty="0" err="1"/>
              <a:t>뷰를</a:t>
            </a:r>
            <a:r>
              <a:rPr lang="ko-KR" altLang="en-US" dirty="0"/>
              <a:t> 정의하는 ‘</a:t>
            </a:r>
            <a:r>
              <a:rPr lang="en-US" altLang="ko-KR" dirty="0"/>
              <a:t>SELECT_</a:t>
            </a:r>
            <a:r>
              <a:rPr lang="ko-KR" altLang="en-US" dirty="0" err="1"/>
              <a:t>검색문</a:t>
            </a:r>
            <a:r>
              <a:rPr lang="ko-KR" altLang="en-US" dirty="0"/>
              <a:t>’의 조건이 다양하기 때문</a:t>
            </a:r>
            <a:endParaRPr lang="en-US" altLang="ko-KR" dirty="0"/>
          </a:p>
          <a:p>
            <a:pPr lvl="1"/>
            <a:r>
              <a:rPr lang="ko-KR" altLang="en-US" dirty="0" err="1"/>
              <a:t>뷰가</a:t>
            </a:r>
            <a:r>
              <a:rPr lang="ko-KR" altLang="en-US" dirty="0"/>
              <a:t> 참조하는 기반 테이블을 변경해야 하므로 내부 처리가 어려운 경우는 변경이 허용되지 않음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2996952"/>
            <a:ext cx="52088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3.4 </a:t>
            </a:r>
            <a:r>
              <a:rPr lang="ko-KR" altLang="en-US" b="1" dirty="0" err="1"/>
              <a:t>뷰</a:t>
            </a:r>
            <a:r>
              <a:rPr lang="ko-KR" altLang="en-US" b="1" dirty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 VIEW </a:t>
            </a:r>
            <a:r>
              <a:rPr lang="ko-KR" altLang="en-US" dirty="0"/>
              <a:t>명령문의 형식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DROP </a:t>
            </a:r>
            <a:r>
              <a:rPr lang="en-US" altLang="ko-KR" dirty="0"/>
              <a:t>VIEW </a:t>
            </a:r>
            <a:r>
              <a:rPr lang="ko-KR" altLang="en-US" dirty="0"/>
              <a:t>적용 예</a:t>
            </a:r>
          </a:p>
          <a:p>
            <a:endParaRPr lang="ko-KR" alt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628800"/>
            <a:ext cx="7534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3429000"/>
            <a:ext cx="75152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4.1 </a:t>
            </a:r>
            <a:r>
              <a:rPr lang="ko-KR" altLang="en-US" dirty="0"/>
              <a:t>인덱스 개념</a:t>
            </a:r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(index)</a:t>
            </a:r>
          </a:p>
          <a:p>
            <a:pPr lvl="2"/>
            <a:r>
              <a:rPr lang="ko-KR" altLang="en-US" dirty="0"/>
              <a:t>테이블 안의 데이터를 쉽고 빠르게 찾을 수 있도록 만든 데이터베이스 객체</a:t>
            </a:r>
            <a:endParaRPr lang="en-US" altLang="ko-KR" dirty="0"/>
          </a:p>
          <a:p>
            <a:pPr lvl="2"/>
            <a:r>
              <a:rPr lang="ko-KR" altLang="en-US" dirty="0"/>
              <a:t>책 페이지를 목차나 색인을 통해 쉽게 찾는 것과 같은 원리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인덱스의 필요성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을 실행할 때</a:t>
            </a:r>
            <a:r>
              <a:rPr lang="en-US" altLang="ko-KR" dirty="0"/>
              <a:t>, </a:t>
            </a:r>
            <a:r>
              <a:rPr lang="ko-KR" altLang="en-US" dirty="0"/>
              <a:t>디스크 접근 횟수를 줄여 검색 속도를 </a:t>
            </a:r>
            <a:r>
              <a:rPr lang="ko-KR" altLang="en-US"/>
              <a:t>높이기 위함</a:t>
            </a:r>
            <a:endParaRPr lang="ko-KR" altLang="en-US" dirty="0"/>
          </a:p>
          <a:p>
            <a:pPr lvl="2"/>
            <a:r>
              <a:rPr lang="ko-KR" altLang="en-US" dirty="0"/>
              <a:t>대부분 </a:t>
            </a:r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en-US" altLang="ko-KR" dirty="0"/>
              <a:t>B-</a:t>
            </a:r>
            <a:r>
              <a:rPr lang="ko-KR" altLang="en-US" dirty="0"/>
              <a:t>트리</a:t>
            </a:r>
            <a:r>
              <a:rPr lang="en-US" altLang="ko-KR" dirty="0"/>
              <a:t>(Balanced tree) </a:t>
            </a:r>
            <a:r>
              <a:rPr lang="ko-KR" altLang="en-US" dirty="0"/>
              <a:t>구조의 인덱스를 지원 </a:t>
            </a:r>
            <a:endParaRPr lang="en-US" altLang="ko-KR" dirty="0"/>
          </a:p>
          <a:p>
            <a:pPr lvl="2"/>
            <a:r>
              <a:rPr lang="ko-KR" altLang="en-US"/>
              <a:t>장점</a:t>
            </a:r>
            <a:r>
              <a:rPr lang="en-US" altLang="ko-KR"/>
              <a:t>: </a:t>
            </a:r>
            <a:r>
              <a:rPr lang="ko-KR" altLang="en-US"/>
              <a:t>루트 </a:t>
            </a:r>
            <a:r>
              <a:rPr lang="ko-KR" altLang="en-US" dirty="0" err="1"/>
              <a:t>노드로부터</a:t>
            </a:r>
            <a:r>
              <a:rPr lang="ko-KR" altLang="en-US" dirty="0"/>
              <a:t> </a:t>
            </a:r>
            <a:r>
              <a:rPr lang="ko-KR" altLang="en-US" dirty="0" err="1"/>
              <a:t>리프</a:t>
            </a:r>
            <a:r>
              <a:rPr lang="ko-KR" altLang="en-US" dirty="0"/>
              <a:t> </a:t>
            </a:r>
            <a:r>
              <a:rPr lang="ko-KR" altLang="en-US" dirty="0" err="1"/>
              <a:t>노드까지의</a:t>
            </a:r>
            <a:r>
              <a:rPr lang="ko-KR" altLang="en-US" dirty="0"/>
              <a:t> 탐색 길이가 같아서 모든 데이터에 대한 일정 수준의 검색 </a:t>
            </a:r>
            <a:r>
              <a:rPr lang="ko-KR" altLang="en-US"/>
              <a:t>시간을 보장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4077072"/>
            <a:ext cx="57150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4.2 </a:t>
            </a:r>
            <a:r>
              <a:rPr lang="ko-KR" altLang="en-US" b="1" dirty="0"/>
              <a:t>인덱스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INDEX </a:t>
            </a:r>
            <a:r>
              <a:rPr lang="ko-KR" altLang="en-US" dirty="0"/>
              <a:t>명령문의 형식</a:t>
            </a:r>
          </a:p>
          <a:p>
            <a:endParaRPr lang="ko-KR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193" y="1412776"/>
            <a:ext cx="7496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718" y="2564904"/>
            <a:ext cx="7486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4077072"/>
            <a:ext cx="74961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4941168"/>
            <a:ext cx="7496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4.3 </a:t>
            </a:r>
            <a:r>
              <a:rPr lang="ko-KR" altLang="en-US" b="1" dirty="0"/>
              <a:t>인덱스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 삭제를 위한 </a:t>
            </a:r>
            <a:r>
              <a:rPr lang="en-US" altLang="ko-KR" dirty="0"/>
              <a:t>DROP INDEX </a:t>
            </a:r>
            <a:r>
              <a:rPr lang="ko-KR" altLang="en-US" dirty="0"/>
              <a:t>명령문의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DROP INDEX </a:t>
            </a:r>
            <a:r>
              <a:rPr lang="ko-KR" altLang="en-US" dirty="0"/>
              <a:t>적용 예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484784"/>
            <a:ext cx="7496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2996952"/>
            <a:ext cx="75247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적용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불필요한 인덱스는 오히려 성능을 떨어뜨리고 저장 공간만 낭비할 </a:t>
            </a:r>
            <a:r>
              <a:rPr lang="ko-KR" altLang="en-US"/>
              <a:t>수 있음</a:t>
            </a:r>
            <a:endParaRPr lang="en-US" altLang="ko-KR"/>
          </a:p>
          <a:p>
            <a:pPr lvl="1"/>
            <a:r>
              <a:rPr lang="ko-KR" altLang="en-US"/>
              <a:t>인덱스는 </a:t>
            </a:r>
            <a:r>
              <a:rPr lang="ko-KR" altLang="en-US" dirty="0"/>
              <a:t>꼭 필요한 만큼만 효과적으로 생성해야 함</a:t>
            </a:r>
            <a:endParaRPr lang="en-US" altLang="ko-KR" dirty="0"/>
          </a:p>
          <a:p>
            <a:pPr lvl="1"/>
            <a:r>
              <a:rPr lang="en-US" altLang="ko-KR"/>
              <a:t>【</a:t>
            </a:r>
            <a:r>
              <a:rPr lang="ko-KR" altLang="en-US"/>
              <a:t>인덱스 </a:t>
            </a:r>
            <a:r>
              <a:rPr lang="ko-KR" altLang="en-US" dirty="0"/>
              <a:t>생성이 필요한 경우</a:t>
            </a:r>
            <a:r>
              <a:rPr lang="en-US" altLang="ko-KR" dirty="0"/>
              <a:t>】</a:t>
            </a:r>
            <a:endParaRPr lang="ko-KR" altLang="en-US" dirty="0"/>
          </a:p>
          <a:p>
            <a:pPr lvl="2"/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외래키의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 </a:t>
            </a:r>
            <a:r>
              <a:rPr lang="ko-KR" altLang="en-US" sz="1600"/>
              <a:t>생성이 바람직함</a:t>
            </a:r>
            <a:r>
              <a:rPr lang="en-US" altLang="ko-KR" sz="1600"/>
              <a:t>. </a:t>
            </a:r>
            <a:r>
              <a:rPr lang="ko-KR" altLang="en-US" sz="1600" dirty="0"/>
              <a:t>대부분의 </a:t>
            </a:r>
            <a:r>
              <a:rPr lang="en-US" altLang="ko-KR" sz="1600" dirty="0"/>
              <a:t>DBMS</a:t>
            </a:r>
            <a:r>
              <a:rPr lang="ko-KR" altLang="en-US" sz="1600" dirty="0"/>
              <a:t>는 기본키에 대해서 자동으로 </a:t>
            </a:r>
            <a:r>
              <a:rPr lang="ko-KR" altLang="en-US" sz="1600"/>
              <a:t>인덱스를 생성함</a:t>
            </a:r>
            <a:endParaRPr lang="en-US" altLang="ko-KR" sz="1600" dirty="0"/>
          </a:p>
          <a:p>
            <a:pPr lvl="2"/>
            <a:r>
              <a:rPr lang="en-US" altLang="ko-KR" sz="1600" dirty="0"/>
              <a:t>WHERE </a:t>
            </a:r>
            <a:r>
              <a:rPr lang="ko-KR" altLang="en-US" sz="1600" dirty="0"/>
              <a:t>절 </a:t>
            </a:r>
            <a:r>
              <a:rPr lang="ko-KR" altLang="en-US" sz="1600" dirty="0" err="1"/>
              <a:t>조건식에</a:t>
            </a:r>
            <a:r>
              <a:rPr lang="ko-KR" altLang="en-US" sz="1600" dirty="0"/>
              <a:t> 자주 사용되는 테이블 열의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 </a:t>
            </a:r>
            <a:r>
              <a:rPr lang="ko-KR" altLang="en-US" sz="1600"/>
              <a:t>생성이 바람직함</a:t>
            </a:r>
            <a:endParaRPr lang="en-US" altLang="ko-KR" sz="1600" dirty="0"/>
          </a:p>
          <a:p>
            <a:pPr lvl="2"/>
            <a:r>
              <a:rPr lang="ko-KR" altLang="en-US" sz="1600" dirty="0"/>
              <a:t>조인 </a:t>
            </a:r>
            <a:r>
              <a:rPr lang="ko-KR" altLang="en-US" sz="1600" dirty="0" err="1"/>
              <a:t>조건식에</a:t>
            </a:r>
            <a:r>
              <a:rPr lang="ko-KR" altLang="en-US" sz="1600" dirty="0"/>
              <a:t> 자주 사용되는 테이블 열도 인덱스 </a:t>
            </a:r>
            <a:r>
              <a:rPr lang="ko-KR" altLang="en-US" sz="1600"/>
              <a:t>생성이 바람직함</a:t>
            </a:r>
            <a:endParaRPr lang="en-US" altLang="ko-KR" sz="1600" dirty="0"/>
          </a:p>
          <a:p>
            <a:pPr lvl="2"/>
            <a:r>
              <a:rPr lang="ko-KR" altLang="en-US" sz="1600" dirty="0"/>
              <a:t>하나의 테이블에 </a:t>
            </a:r>
            <a:r>
              <a:rPr lang="en-US" altLang="ko-KR" sz="1600" dirty="0"/>
              <a:t>3~5</a:t>
            </a:r>
            <a:r>
              <a:rPr lang="ko-KR" altLang="en-US" sz="1600" dirty="0"/>
              <a:t>개 정도의 </a:t>
            </a:r>
            <a:r>
              <a:rPr lang="ko-KR" altLang="en-US" sz="1600"/>
              <a:t>인덱스가 효과적임</a:t>
            </a:r>
            <a:endParaRPr lang="en-US" altLang="ko-KR" sz="1600" dirty="0"/>
          </a:p>
          <a:p>
            <a:pPr lvl="2"/>
            <a:r>
              <a:rPr lang="ko-KR" altLang="en-US" sz="1600" dirty="0"/>
              <a:t>가변길이 문자형이나 </a:t>
            </a:r>
            <a:r>
              <a:rPr lang="ko-KR" altLang="en-US" sz="1600" dirty="0" err="1"/>
              <a:t>실수형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날짜형</a:t>
            </a:r>
            <a:r>
              <a:rPr lang="ko-KR" altLang="en-US" sz="1600" dirty="0"/>
              <a:t> 열보다는 정수형</a:t>
            </a:r>
            <a:r>
              <a:rPr lang="en-US" altLang="ko-KR" sz="1600" dirty="0"/>
              <a:t>, </a:t>
            </a:r>
            <a:r>
              <a:rPr lang="ko-KR" altLang="en-US" sz="1600" dirty="0"/>
              <a:t>고정길이 문자형 열에 인덱스를 생성하는 </a:t>
            </a:r>
            <a:r>
              <a:rPr lang="ko-KR" altLang="en-US" sz="1600"/>
              <a:t>것이 바람직함</a:t>
            </a:r>
            <a:endParaRPr lang="en-US" altLang="ko-KR" sz="1600" dirty="0"/>
          </a:p>
          <a:p>
            <a:pPr lvl="2"/>
            <a:r>
              <a:rPr lang="en-US" altLang="ko-KR" sz="1600" dirty="0"/>
              <a:t> ORDER BY</a:t>
            </a:r>
            <a:r>
              <a:rPr lang="ko-KR" altLang="en-US" sz="1600" dirty="0"/>
              <a:t>절이나 </a:t>
            </a:r>
            <a:r>
              <a:rPr lang="en-US" altLang="ko-KR" sz="1600" dirty="0"/>
              <a:t>GROUP BY</a:t>
            </a:r>
            <a:r>
              <a:rPr lang="ko-KR" altLang="en-US" sz="1600" dirty="0"/>
              <a:t>절에 자주 사용되는 열의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 생성을 고려할 </a:t>
            </a:r>
            <a:r>
              <a:rPr lang="ko-KR" altLang="en-US" sz="1600"/>
              <a:t>수 있음</a:t>
            </a:r>
            <a:endParaRPr lang="en-US" altLang="ko-KR" sz="1600" dirty="0"/>
          </a:p>
          <a:p>
            <a:pPr lvl="1"/>
            <a:r>
              <a:rPr lang="en-US" altLang="ko-KR" dirty="0"/>
              <a:t>【</a:t>
            </a:r>
            <a:r>
              <a:rPr lang="ko-KR" altLang="en-US" dirty="0"/>
              <a:t>인덱스 생성이 불필요한 경우</a:t>
            </a:r>
            <a:r>
              <a:rPr lang="en-US" altLang="ko-KR" dirty="0"/>
              <a:t>】</a:t>
            </a:r>
            <a:endParaRPr lang="ko-KR" altLang="en-US" dirty="0"/>
          </a:p>
          <a:p>
            <a:pPr lvl="2"/>
            <a:r>
              <a:rPr lang="ko-KR" altLang="en-US" sz="1600" dirty="0"/>
              <a:t>갱신이 빈번한 테이블 열의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인덱스가 </a:t>
            </a:r>
            <a:r>
              <a:rPr lang="ko-KR" altLang="en-US" sz="1600"/>
              <a:t>바람직하지 않음</a:t>
            </a:r>
            <a:endParaRPr lang="en-US" altLang="ko-KR" sz="1600" dirty="0"/>
          </a:p>
          <a:p>
            <a:pPr lvl="2"/>
            <a:r>
              <a:rPr lang="ko-KR" altLang="en-US" sz="1600" dirty="0"/>
              <a:t>집계 함수</a:t>
            </a:r>
            <a:r>
              <a:rPr lang="en-US" altLang="ko-KR" sz="1600" dirty="0"/>
              <a:t>, </a:t>
            </a:r>
            <a:r>
              <a:rPr lang="ko-KR" altLang="en-US" sz="1600" dirty="0"/>
              <a:t>내장 함수를 적용하여 열 값을 변형하는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인덱스가 </a:t>
            </a:r>
            <a:r>
              <a:rPr lang="ko-KR" altLang="en-US" sz="1600"/>
              <a:t>효과적이지 않음</a:t>
            </a:r>
            <a:endParaRPr lang="en-US" altLang="ko-KR" sz="1600" dirty="0"/>
          </a:p>
          <a:p>
            <a:pPr lvl="2"/>
            <a:r>
              <a:rPr lang="en-US" altLang="ko-KR" sz="1600" dirty="0"/>
              <a:t>‘</a:t>
            </a:r>
            <a:r>
              <a:rPr lang="ko-KR" altLang="en-US" sz="1600" dirty="0"/>
              <a:t>성별’ 같은 열처럼 도메인이 작아서 열의 선택도</a:t>
            </a:r>
            <a:r>
              <a:rPr lang="en-US" altLang="ko-KR" sz="1600" dirty="0"/>
              <a:t>(selectivity)</a:t>
            </a:r>
            <a:r>
              <a:rPr lang="ko-KR" altLang="en-US" sz="1600" dirty="0"/>
              <a:t>가 높을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인덱스가 </a:t>
            </a:r>
            <a:r>
              <a:rPr lang="ko-KR" altLang="en-US" sz="1600"/>
              <a:t>바람직하지 않음</a:t>
            </a:r>
            <a:endParaRPr lang="en-US" altLang="ko-KR" sz="1600" dirty="0"/>
          </a:p>
          <a:p>
            <a:pPr lvl="2"/>
            <a:r>
              <a:rPr lang="ko-KR" altLang="en-US" sz="1600" dirty="0"/>
              <a:t>범위 검색을 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인덱스가 </a:t>
            </a:r>
            <a:r>
              <a:rPr lang="ko-KR" altLang="en-US" sz="1600"/>
              <a:t>바람직하지 않음</a:t>
            </a:r>
            <a:endParaRPr lang="en-US" altLang="ko-KR" sz="1600" dirty="0"/>
          </a:p>
          <a:p>
            <a:pPr lvl="2"/>
            <a:r>
              <a:rPr lang="ko-KR" altLang="en-US" sz="1600" dirty="0"/>
              <a:t>테이블의 행 개수가 별로 없는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인덱스가 </a:t>
            </a:r>
            <a:r>
              <a:rPr lang="ko-KR" altLang="en-US" sz="1600"/>
              <a:t>바람직하지 않음</a:t>
            </a:r>
            <a:endParaRPr lang="en-US" altLang="ko-KR" sz="1600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SQL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정의문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1.1 </a:t>
            </a:r>
            <a:r>
              <a:rPr lang="ko-KR" altLang="en-US" dirty="0"/>
              <a:t>테이블 생성 </a:t>
            </a:r>
            <a:r>
              <a:rPr lang="en-US" altLang="ko-KR" dirty="0"/>
              <a:t>CREATE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CREATE TABLE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유형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772816"/>
            <a:ext cx="7524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4033978"/>
            <a:ext cx="5767983" cy="276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</a:t>
            </a:r>
            <a:r>
              <a:rPr lang="ko-KR" altLang="en-US" b="1" dirty="0"/>
              <a:t>문의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‘과목</a:t>
            </a:r>
            <a:r>
              <a:rPr lang="en-US" altLang="ko-KR" dirty="0"/>
              <a:t>2’ </a:t>
            </a:r>
            <a:r>
              <a:rPr lang="ko-KR" altLang="en-US" dirty="0"/>
              <a:t>테이블 생성</a:t>
            </a:r>
          </a:p>
          <a:p>
            <a:endParaRPr lang="ko-KR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484784"/>
            <a:ext cx="7515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</a:t>
            </a:r>
            <a:r>
              <a:rPr lang="ko-KR" altLang="en-US" b="1" dirty="0"/>
              <a:t>문의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‘학생</a:t>
            </a:r>
            <a:r>
              <a:rPr lang="en-US" altLang="ko-KR" dirty="0"/>
              <a:t>2’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DESC </a:t>
            </a:r>
            <a:r>
              <a:rPr lang="ko-KR" altLang="en-US" dirty="0"/>
              <a:t>명령문</a:t>
            </a:r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84784"/>
            <a:ext cx="75057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6181725"/>
            <a:ext cx="7486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</a:t>
            </a:r>
            <a:r>
              <a:rPr lang="ko-KR" altLang="en-US" b="1" dirty="0"/>
              <a:t>문의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/>
          <a:p>
            <a:r>
              <a:rPr lang="ko-KR" altLang="en-US" dirty="0"/>
              <a:t>‘수강</a:t>
            </a:r>
            <a:r>
              <a:rPr lang="en-US" altLang="ko-KR" dirty="0"/>
              <a:t>2’ </a:t>
            </a:r>
            <a:r>
              <a:rPr lang="ko-KR" altLang="en-US" dirty="0"/>
              <a:t>테이블 생성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539974"/>
            <a:ext cx="75342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무결성</a:t>
            </a:r>
            <a:r>
              <a:rPr lang="ko-KR" altLang="en-US" b="1" dirty="0"/>
              <a:t> 제약 조건의 동작 확인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980728"/>
            <a:ext cx="74771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8C442A-02B9-41AD-A0FD-B36DE896D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0" y="3841836"/>
            <a:ext cx="7621064" cy="2800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무결성</a:t>
            </a:r>
            <a:r>
              <a:rPr lang="ko-KR" altLang="en-US" b="1" dirty="0"/>
              <a:t> 제약 조건의 동작 확인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052736"/>
            <a:ext cx="75152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 </a:t>
            </a:r>
            <a:r>
              <a:rPr lang="ko-KR" altLang="en-US" b="1" dirty="0"/>
              <a:t>테이블 수정 </a:t>
            </a:r>
            <a:r>
              <a:rPr lang="en-US" altLang="ko-KR" b="1" dirty="0"/>
              <a:t>ALTER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</a:t>
            </a:r>
            <a:r>
              <a:rPr lang="ko-KR" altLang="en-US" dirty="0"/>
              <a:t>문의 형식</a:t>
            </a:r>
          </a:p>
          <a:p>
            <a:endParaRPr lang="ko-KR" altLang="en-US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12776"/>
            <a:ext cx="6038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3140968"/>
            <a:ext cx="74866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52" y="4941168"/>
            <a:ext cx="7515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636</Words>
  <Application>Microsoft Office PowerPoint</Application>
  <PresentationFormat>A4 용지(210x297mm)</PresentationFormat>
  <Paragraphs>167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PowerPoint 프레젠테이션</vt:lpstr>
      <vt:lpstr>PowerPoint 프레젠테이션</vt:lpstr>
      <vt:lpstr>1. SQL 데이터 정의문</vt:lpstr>
      <vt:lpstr>CREATE TABLE문의 예제</vt:lpstr>
      <vt:lpstr>CREATE TABLE문의 예제</vt:lpstr>
      <vt:lpstr>CREATE TABLE문의 예제</vt:lpstr>
      <vt:lpstr>무결성 제약 조건의 동작 확인</vt:lpstr>
      <vt:lpstr>무결성 제약 조건의 동작 확인</vt:lpstr>
      <vt:lpstr>1.2 테이블 수정 ALTER문</vt:lpstr>
      <vt:lpstr>1.3 테이블 삭제 DROP문</vt:lpstr>
      <vt:lpstr>2. SQL 데이터 제어문</vt:lpstr>
      <vt:lpstr>권한 부여: GRANT</vt:lpstr>
      <vt:lpstr>권한 철회: REVOKE</vt:lpstr>
      <vt:lpstr>계정 삭제: DROP USER</vt:lpstr>
      <vt:lpstr>3. 뷰</vt:lpstr>
      <vt:lpstr>뷰의 장점</vt:lpstr>
      <vt:lpstr>3.2 뷰 생성 </vt:lpstr>
      <vt:lpstr>뷰 생성 </vt:lpstr>
      <vt:lpstr>3.3 뷰 활용- 뷰를 통한 검색</vt:lpstr>
      <vt:lpstr>뷰를 통한 데이터 변경</vt:lpstr>
      <vt:lpstr>3.4 뷰 삭제</vt:lpstr>
      <vt:lpstr>4. 인덱스</vt:lpstr>
      <vt:lpstr>4.2 인덱스 생성</vt:lpstr>
      <vt:lpstr>4.3 인덱스 삭제</vt:lpstr>
      <vt:lpstr>인덱스 적용 고려사항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sj park</cp:lastModifiedBy>
  <cp:revision>385</cp:revision>
  <dcterms:created xsi:type="dcterms:W3CDTF">2003-11-10T10:03:08Z</dcterms:created>
  <dcterms:modified xsi:type="dcterms:W3CDTF">2020-07-29T10:16:53Z</dcterms:modified>
</cp:coreProperties>
</file>