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338" r:id="rId2"/>
    <p:sldId id="373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2" r:id="rId30"/>
    <p:sldId id="403" r:id="rId31"/>
    <p:sldId id="401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 varScale="1">
        <p:scale>
          <a:sx n="73" d="100"/>
          <a:sy n="73" d="100"/>
        </p:scale>
        <p:origin x="-96" y="-6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4000" b="1" dirty="0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SQL </a:t>
            </a:r>
            <a:r>
              <a:rPr lang="ko-KR" altLang="en-US" sz="4000" b="1" dirty="0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응용</a:t>
            </a:r>
            <a:endParaRPr lang="ko-KR" altLang="en-US" sz="4000" b="1" dirty="0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dirty="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07</a:t>
            </a:r>
            <a:endParaRPr lang="ko-KR" altLang="en-US" sz="5400" b="1" cap="all" spc="-200" dirty="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  <a:endParaRPr lang="ko-KR" altLang="en-US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프로시저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 저장 프로시저의 호출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수정 저장 프로시저의 호출</a:t>
            </a:r>
          </a:p>
          <a:p>
            <a:endParaRPr lang="ko-KR" alt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484784"/>
            <a:ext cx="62865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4149080"/>
            <a:ext cx="63150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2.2 </a:t>
            </a:r>
            <a:r>
              <a:rPr lang="ko-KR" altLang="en-US" b="1" dirty="0" smtClean="0"/>
              <a:t>검색 저장 프로시저의 생성 및 활용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92560" y="836712"/>
            <a:ext cx="6048672" cy="6021288"/>
            <a:chOff x="992560" y="836712"/>
            <a:chExt cx="6724650" cy="6811838"/>
          </a:xfrm>
        </p:grpSpPr>
        <p:pic>
          <p:nvPicPr>
            <p:cNvPr id="1105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2560" y="836712"/>
              <a:ext cx="6724650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5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2560" y="5229200"/>
              <a:ext cx="6324600" cy="241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프로시저 호출 및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저장 프로시저의 호출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2.3 </a:t>
            </a:r>
            <a:r>
              <a:rPr lang="ko-KR" altLang="en-US" dirty="0" smtClean="0"/>
              <a:t>저장 프로시저의 삭제 </a:t>
            </a:r>
          </a:p>
          <a:p>
            <a:pPr lvl="1"/>
            <a:r>
              <a:rPr lang="en-US" altLang="ko-KR" dirty="0" smtClean="0"/>
              <a:t>DROP PROCEDURE </a:t>
            </a:r>
            <a:r>
              <a:rPr lang="ko-KR" altLang="en-US" dirty="0" smtClean="0"/>
              <a:t>명령문의 형식</a:t>
            </a:r>
          </a:p>
          <a:p>
            <a:endParaRPr lang="ko-KR" alt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722" y="1340768"/>
            <a:ext cx="6305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8584" y="3985245"/>
            <a:ext cx="629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0840" y="4797152"/>
            <a:ext cx="6267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08584" y="5589240"/>
            <a:ext cx="6276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트리거</a:t>
            </a:r>
            <a:r>
              <a:rPr lang="en-US" altLang="ko-KR" dirty="0" smtClean="0"/>
              <a:t> (trigger)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트리거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변경 등 </a:t>
            </a:r>
            <a:r>
              <a:rPr lang="ko-KR" altLang="en-US" dirty="0" err="1" smtClean="0"/>
              <a:t>명세된</a:t>
            </a:r>
            <a:r>
              <a:rPr lang="ko-KR" altLang="en-US" dirty="0" smtClean="0"/>
              <a:t> 이벤트 발생시 감지하여 자동 실행되는 사용자 정의 프로시저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INSERT, UPDATE, DELETE </a:t>
            </a:r>
            <a:r>
              <a:rPr lang="ko-KR" altLang="en-US" dirty="0" smtClean="0"/>
              <a:t>명령문의 </a:t>
            </a:r>
            <a:r>
              <a:rPr lang="ko-KR" altLang="en-US" smtClean="0"/>
              <a:t>실행 </a:t>
            </a:r>
            <a:r>
              <a:rPr lang="ko-KR" altLang="en-US" smtClean="0"/>
              <a:t>직전</a:t>
            </a:r>
            <a:r>
              <a:rPr lang="en-US" altLang="ko-KR" smtClean="0"/>
              <a:t>·</a:t>
            </a:r>
            <a:r>
              <a:rPr lang="ko-KR" altLang="en-US" smtClean="0"/>
              <a:t>후 </a:t>
            </a:r>
            <a:r>
              <a:rPr lang="ko-KR" altLang="en-US" dirty="0" smtClean="0"/>
              <a:t>자동으로 호출되어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조건을 유지하거나 업무 규칙 등을 적용하기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트리거를</a:t>
            </a:r>
            <a:r>
              <a:rPr lang="ko-KR" altLang="en-US" dirty="0" smtClean="0"/>
              <a:t> 생성하는 </a:t>
            </a:r>
            <a:r>
              <a:rPr lang="en-US" altLang="ko-KR" dirty="0" smtClean="0"/>
              <a:t>CREATE TRIGGER </a:t>
            </a:r>
            <a:r>
              <a:rPr lang="ko-KR" altLang="en-US" dirty="0" smtClean="0"/>
              <a:t>명령문의 형식</a:t>
            </a:r>
          </a:p>
          <a:p>
            <a:endParaRPr lang="ko-KR" alt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3356992"/>
            <a:ext cx="62960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트리거의</a:t>
            </a:r>
            <a:r>
              <a:rPr lang="ko-KR" altLang="en-US" b="1" dirty="0" smtClean="0"/>
              <a:t> 생성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트리거의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트리거의</a:t>
            </a:r>
            <a:r>
              <a:rPr lang="ko-KR" altLang="en-US" dirty="0" smtClean="0"/>
              <a:t> 실행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412776"/>
            <a:ext cx="63055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4725144"/>
            <a:ext cx="6286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b="1" dirty="0" err="1" smtClean="0"/>
              <a:t>트리거의</a:t>
            </a:r>
            <a:r>
              <a:rPr lang="ko-KR" altLang="en-US" b="1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DROP TRIGGER </a:t>
            </a:r>
            <a:r>
              <a:rPr lang="ko-KR" altLang="en-US" dirty="0" smtClean="0"/>
              <a:t>명령문의 형식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DROP TRIGGER </a:t>
            </a:r>
            <a:r>
              <a:rPr lang="ko-KR" altLang="en-US" dirty="0" smtClean="0"/>
              <a:t>적용 예</a:t>
            </a:r>
          </a:p>
          <a:p>
            <a:endParaRPr lang="ko-KR" alt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484784"/>
            <a:ext cx="6257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2996952"/>
            <a:ext cx="63055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2560" y="4005064"/>
            <a:ext cx="626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정의 함수</a:t>
            </a:r>
            <a:r>
              <a:rPr lang="en-US" altLang="ko-KR" dirty="0" smtClean="0"/>
              <a:t>(user defined function)</a:t>
            </a:r>
          </a:p>
          <a:p>
            <a:pPr lvl="1"/>
            <a:r>
              <a:rPr lang="ko-KR" altLang="en-US" dirty="0" smtClean="0"/>
              <a:t>사용자가 직접 정의한 함수로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안에 독립된 데이터베이스 객체로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</a:t>
            </a:r>
            <a:r>
              <a:rPr lang="ko-KR" altLang="en-US" dirty="0" smtClean="0"/>
              <a:t>문이나 프로시저 안에서 호출되어 특정 기능을 수행하고 결과 값을 반환하는 용도로 사용</a:t>
            </a:r>
          </a:p>
          <a:p>
            <a:pPr lvl="2"/>
            <a:r>
              <a:rPr lang="ko-KR" altLang="en-US" dirty="0" smtClean="0"/>
              <a:t>스칼라 함수는 하나의 값 또는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 함수는 각 행이 하나 이상의 열로 구성된 테이블을 반환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 정의 함수를 생성하는 </a:t>
            </a:r>
            <a:r>
              <a:rPr lang="en-US" altLang="ko-KR" dirty="0" smtClean="0"/>
              <a:t>CREATE FUNCTION </a:t>
            </a:r>
            <a:r>
              <a:rPr lang="ko-KR" altLang="en-US" dirty="0" smtClean="0"/>
              <a:t>명령문의 형식</a:t>
            </a:r>
          </a:p>
          <a:p>
            <a:endParaRPr lang="ko-KR" alt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3861048"/>
            <a:ext cx="63150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함수의 정의</a:t>
            </a:r>
            <a:endParaRPr lang="ko-KR" alt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052736"/>
            <a:ext cx="63055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함수의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함수의 적용</a:t>
            </a:r>
          </a:p>
          <a:p>
            <a:endParaRPr lang="ko-KR" alt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484784"/>
            <a:ext cx="62674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4.2 </a:t>
            </a:r>
            <a:r>
              <a:rPr lang="ko-KR" altLang="en-US" b="1" dirty="0" smtClean="0"/>
              <a:t>사용자 정의 함수의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DROP FUNCTION </a:t>
            </a:r>
            <a:r>
              <a:rPr lang="ko-KR" altLang="en-US" dirty="0" smtClean="0"/>
              <a:t>명령문의 형식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DROP FUNCTION</a:t>
            </a:r>
            <a:r>
              <a:rPr lang="ko-KR" altLang="en-US" dirty="0" smtClean="0"/>
              <a:t>의 적용 예</a:t>
            </a:r>
          </a:p>
          <a:p>
            <a:endParaRPr lang="ko-KR" alt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484784"/>
            <a:ext cx="629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3068960"/>
            <a:ext cx="6286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576" y="4005064"/>
            <a:ext cx="6286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  <a:endParaRPr lang="ko-KR" altLang="en-US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내장 함수의 종류와 사용 방법을 알아본다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저장 프로시저의 개념과 활용 방법을 이해한다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트리거의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개념과 활용 방법을 이해한다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사용자 정의 함수의 개념과 활용 방법을 이해한다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트랜잭션의 개념과 종류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 방법을 이해한다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0341" y="1484784"/>
            <a:ext cx="19960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내장함수</a:t>
            </a:r>
          </a:p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저장 프로시저</a:t>
            </a:r>
          </a:p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트리거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 정의 함수</a:t>
            </a:r>
          </a:p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트랜잭션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프로시저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트리거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정의 함수의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 프로시저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응용 프로그램 사이에 공유함으로써 </a:t>
            </a:r>
            <a:r>
              <a:rPr lang="ko-KR" altLang="en-US" smtClean="0"/>
              <a:t>처리의 </a:t>
            </a:r>
            <a:r>
              <a:rPr lang="ko-KR" altLang="en-US" smtClean="0"/>
              <a:t>일관성 </a:t>
            </a:r>
            <a:r>
              <a:rPr lang="ko-KR" altLang="en-US" dirty="0" smtClean="0"/>
              <a:t>향상과 보안 강화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전송되는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명령문의 양을 줄이고 미리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코드를 호출함으로써 </a:t>
            </a:r>
            <a:r>
              <a:rPr lang="ko-KR" altLang="en-US" smtClean="0"/>
              <a:t>반복적인 </a:t>
            </a:r>
            <a:r>
              <a:rPr lang="ko-KR" altLang="en-US" smtClean="0"/>
              <a:t>처리시성능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r>
              <a:rPr lang="ko-KR" altLang="en-US" dirty="0" err="1" smtClean="0"/>
              <a:t>트리거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데이터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강화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다양한 데이터 처리 업무 규칙을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성능이 다소 저하될 수 있음</a:t>
            </a:r>
            <a:endParaRPr lang="en-US" altLang="ko-KR" dirty="0" smtClean="0"/>
          </a:p>
          <a:p>
            <a:r>
              <a:rPr lang="ko-KR" altLang="en-US" dirty="0" smtClean="0"/>
              <a:t>사용자 정의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값뿐만 아니라 테이블도 반환할 수 있어 제한된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명령문의 기능을 확장시키고 명령문 작성의 편의성을 향상시킴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1" y="4365104"/>
            <a:ext cx="6912769" cy="232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</a:p>
          <a:p>
            <a:pPr lvl="1"/>
            <a:r>
              <a:rPr lang="ko-KR" altLang="en-US" dirty="0" smtClean="0"/>
              <a:t>한 묶음으로 처리되어야 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명령문들의 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트랜잭션에 속한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명령문들은 모두 정상 처리되어야 </a:t>
            </a:r>
            <a:r>
              <a:rPr lang="ko-KR" altLang="en-US" smtClean="0"/>
              <a:t>함께 </a:t>
            </a:r>
            <a:r>
              <a:rPr lang="ko-KR" altLang="en-US" smtClean="0"/>
              <a:t>완료되며</a:t>
            </a:r>
            <a:r>
              <a:rPr lang="en-US" altLang="ko-KR" smtClean="0"/>
              <a:t> </a:t>
            </a:r>
            <a:r>
              <a:rPr lang="ko-KR" altLang="en-US" dirty="0" smtClean="0"/>
              <a:t>하나의 명령문이라도 오류가 발생하면 전체를 취소함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커밋</a:t>
            </a:r>
            <a:r>
              <a:rPr lang="en-US" altLang="ko-KR" dirty="0" smtClean="0"/>
              <a:t>(commit): </a:t>
            </a:r>
            <a:r>
              <a:rPr lang="ko-KR" altLang="en-US" dirty="0" smtClean="0"/>
              <a:t>정상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트랜잭션의 실행 결과를 데이터베이스에 최종적으로 반영하는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임시로 실행 처리한 트랜잭션의 실행 결과를 실제 데이터베이스에 반영하는 명령</a:t>
            </a:r>
            <a:endParaRPr lang="en-US" altLang="ko-KR" dirty="0" smtClean="0"/>
          </a:p>
          <a:p>
            <a:pPr lvl="1"/>
            <a:r>
              <a:rPr lang="ko-KR" altLang="en-US" smtClean="0"/>
              <a:t>롤백</a:t>
            </a:r>
            <a:r>
              <a:rPr lang="en-US" altLang="ko-KR" dirty="0" smtClean="0"/>
              <a:t>(rollback)</a:t>
            </a:r>
          </a:p>
          <a:p>
            <a:pPr lvl="2"/>
            <a:r>
              <a:rPr lang="ko-KR" altLang="en-US" dirty="0" smtClean="0"/>
              <a:t>실행 결과를 반영하지 않고 취소하여 원래 상태로 되돌리는 것</a:t>
            </a:r>
            <a:endParaRPr lang="en-US" altLang="ko-KR" dirty="0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롤백이 가능하므로 </a:t>
            </a:r>
            <a:r>
              <a:rPr lang="ko-KR" altLang="en-US" smtClean="0"/>
              <a:t>커밋되기 </a:t>
            </a:r>
            <a:r>
              <a:rPr lang="ko-KR" altLang="en-US" dirty="0" smtClean="0"/>
              <a:t>전까지는 데이터베이스에 완전하게 반영되었다고 확신할 수 없는 임시 실행 </a:t>
            </a:r>
            <a:r>
              <a:rPr lang="ko-KR" altLang="en-US" smtClean="0"/>
              <a:t>결과일 </a:t>
            </a:r>
            <a:r>
              <a:rPr lang="ko-KR" altLang="en-US" smtClean="0"/>
              <a:t>뿐임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문으로 구성된 ‘계좌이체’ 트랜잭션의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문은 모두 </a:t>
            </a:r>
            <a:r>
              <a:rPr lang="ko-KR" altLang="en-US" dirty="0" err="1" smtClean="0"/>
              <a:t>실행되어야하고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 중 하나의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문만 실행되어서는 곤란하므로 트랜잭션으로 묶어 처리해야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START TRANSACTION </a:t>
            </a:r>
            <a:r>
              <a:rPr lang="ko-KR" altLang="en-US" dirty="0" smtClean="0"/>
              <a:t>명령문과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명령문으로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문을 둘러쌈으로써 트랜잭션을 구성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1628800"/>
            <a:ext cx="4971306" cy="308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트랜잭션의 </a:t>
            </a:r>
            <a:r>
              <a:rPr lang="en-US" altLang="ko-KR" b="1" dirty="0" smtClean="0"/>
              <a:t>ACID </a:t>
            </a:r>
            <a:r>
              <a:rPr lang="ko-KR" altLang="en-US" b="1" dirty="0" smtClean="0"/>
              <a:t>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원자성</a:t>
            </a:r>
            <a:r>
              <a:rPr lang="en-US" altLang="ko-KR" dirty="0" smtClean="0"/>
              <a:t>(Atomicity)</a:t>
            </a:r>
          </a:p>
          <a:p>
            <a:pPr lvl="1"/>
            <a:r>
              <a:rPr lang="ko-KR" altLang="en-US" dirty="0" smtClean="0"/>
              <a:t>트랜잭션 안의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명령문을 모두 성공적으로 실행하여 완료하거나 아니면 모두 철회하여 </a:t>
            </a:r>
            <a:r>
              <a:rPr lang="ko-KR" altLang="en-US" dirty="0" err="1" smtClean="0"/>
              <a:t>무효화해야함을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전부 혹은 전무</a:t>
            </a:r>
            <a:r>
              <a:rPr lang="en-US" altLang="ko-KR" dirty="0" smtClean="0"/>
              <a:t>(all or nothing)' </a:t>
            </a:r>
            <a:r>
              <a:rPr lang="ko-KR" altLang="en-US" dirty="0" smtClean="0"/>
              <a:t>실행 규칙을 적용</a:t>
            </a:r>
            <a:endParaRPr lang="en-US" altLang="ko-KR" dirty="0" smtClean="0"/>
          </a:p>
          <a:p>
            <a:pPr lvl="2"/>
            <a:r>
              <a:rPr lang="ko-KR" altLang="en-US" smtClean="0"/>
              <a:t>만약 </a:t>
            </a:r>
            <a:r>
              <a:rPr lang="ko-KR" altLang="en-US" dirty="0" smtClean="0"/>
              <a:t>장애가 발생한다면 장애 발생 시점에 이미 정상 완료되어 </a:t>
            </a:r>
            <a:r>
              <a:rPr lang="ko-KR" altLang="en-US" dirty="0" err="1" smtClean="0"/>
              <a:t>커밋된</a:t>
            </a:r>
            <a:r>
              <a:rPr lang="ko-KR" altLang="en-US" dirty="0" smtClean="0"/>
              <a:t> 트랜잭션은 제외하고 완료되지 않은 트랜잭션은 모두 취소시킴</a:t>
            </a:r>
            <a:endParaRPr lang="en-US" altLang="ko-KR" dirty="0" smtClean="0"/>
          </a:p>
          <a:p>
            <a:r>
              <a:rPr lang="ko-KR" altLang="en-US" dirty="0" smtClean="0"/>
              <a:t>일관성</a:t>
            </a:r>
            <a:r>
              <a:rPr lang="en-US" altLang="ko-KR" dirty="0" smtClean="0"/>
              <a:t>(Consistency)</a:t>
            </a:r>
          </a:p>
          <a:p>
            <a:pPr lvl="1"/>
            <a:r>
              <a:rPr lang="ko-KR" altLang="en-US" dirty="0" smtClean="0"/>
              <a:t>데이터베이스가 트랜잭션 실행 전의 일관된 상태에서 트랜잭션 실행 후에도 또 다른 일관된 상태로 </a:t>
            </a:r>
            <a:r>
              <a:rPr lang="ko-KR" altLang="en-US" dirty="0" err="1" smtClean="0"/>
              <a:t>전환되어야함을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고립성</a:t>
            </a:r>
            <a:r>
              <a:rPr lang="en-US" altLang="ko-KR" dirty="0" smtClean="0"/>
              <a:t>(Isolation)</a:t>
            </a:r>
          </a:p>
          <a:p>
            <a:pPr lvl="1"/>
            <a:r>
              <a:rPr lang="ko-KR" altLang="en-US" dirty="0" err="1" smtClean="0"/>
              <a:t>커밋될</a:t>
            </a:r>
            <a:r>
              <a:rPr lang="ko-KR" altLang="en-US" dirty="0" smtClean="0"/>
              <a:t> 때까지 트랜잭션이 수행한 임시 실행 결과가 다른 트랜잭션에게 공개되지 </a:t>
            </a:r>
            <a:r>
              <a:rPr lang="ko-KR" altLang="en-US" dirty="0" err="1" smtClean="0"/>
              <a:t>않아야함을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지속성</a:t>
            </a:r>
            <a:r>
              <a:rPr lang="en-US" altLang="ko-KR" dirty="0" smtClean="0"/>
              <a:t>(Durability)</a:t>
            </a:r>
          </a:p>
          <a:p>
            <a:pPr lvl="1"/>
            <a:r>
              <a:rPr lang="ko-KR" altLang="en-US" dirty="0" smtClean="0"/>
              <a:t>일단 트랜잭션이 </a:t>
            </a:r>
            <a:r>
              <a:rPr lang="ko-KR" altLang="en-US" dirty="0" err="1" smtClean="0"/>
              <a:t>커밋되면</a:t>
            </a:r>
            <a:r>
              <a:rPr lang="ko-KR" altLang="en-US" dirty="0" smtClean="0"/>
              <a:t> 그 트랜잭션의 실행 결과는 장애가 발생하더라도 </a:t>
            </a:r>
            <a:r>
              <a:rPr lang="ko-KR" altLang="en-US" dirty="0" err="1" smtClean="0"/>
              <a:t>보존되어야함을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트랜잭션의 </a:t>
            </a:r>
            <a:r>
              <a:rPr lang="en-US" altLang="ko-KR" b="1" dirty="0" smtClean="0"/>
              <a:t>ACID </a:t>
            </a:r>
            <a:r>
              <a:rPr lang="ko-KR" altLang="en-US" b="1" dirty="0" smtClean="0"/>
              <a:t>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특성과 기법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 지원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모듈</a:t>
            </a:r>
          </a:p>
          <a:p>
            <a:pPr lvl="1"/>
            <a:r>
              <a:rPr lang="ko-KR" altLang="en-US" dirty="0" smtClean="0"/>
              <a:t>동시성 제어</a:t>
            </a:r>
            <a:r>
              <a:rPr lang="en-US" altLang="ko-KR" dirty="0" smtClean="0"/>
              <a:t>(concurrency control) </a:t>
            </a:r>
            <a:r>
              <a:rPr lang="ko-KR" altLang="en-US" dirty="0" smtClean="0"/>
              <a:t>모듈</a:t>
            </a:r>
          </a:p>
          <a:p>
            <a:pPr lvl="2"/>
            <a:r>
              <a:rPr lang="ko-KR" altLang="en-US" dirty="0" smtClean="0"/>
              <a:t>동시에 실행되는 트랜잭션 간의 간섭을 제어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최종적으로 각 트랜잭션이 순차적으로 실행한 결과와 동일한 고립성 결과를 보장하고 트랜잭션 실행 이전과 이후의 데이터베이스 일관성이 항상 유지되도록 함</a:t>
            </a:r>
          </a:p>
          <a:p>
            <a:pPr lvl="1"/>
            <a:r>
              <a:rPr lang="ko-KR" altLang="en-US" dirty="0" smtClean="0"/>
              <a:t>회복</a:t>
            </a:r>
            <a:r>
              <a:rPr lang="en-US" altLang="ko-KR" dirty="0" smtClean="0"/>
              <a:t>(recovery) </a:t>
            </a:r>
            <a:r>
              <a:rPr lang="ko-KR" altLang="en-US" dirty="0" smtClean="0"/>
              <a:t>모듈</a:t>
            </a:r>
          </a:p>
          <a:p>
            <a:pPr lvl="2"/>
            <a:r>
              <a:rPr lang="ko-KR" altLang="en-US" dirty="0" smtClean="0"/>
              <a:t>완전한 트랜잭션 결과의 복구를 보장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장애 발생 시 트랜잭션 실행의 </a:t>
            </a:r>
            <a:r>
              <a:rPr lang="ko-KR" altLang="en-US" dirty="0" err="1" smtClean="0"/>
              <a:t>원자성을</a:t>
            </a:r>
            <a:r>
              <a:rPr lang="ko-KR" altLang="en-US" dirty="0" smtClean="0"/>
              <a:t> 보장하고 </a:t>
            </a:r>
            <a:r>
              <a:rPr lang="ko-KR" altLang="en-US" dirty="0" err="1" smtClean="0"/>
              <a:t>커밋된</a:t>
            </a:r>
            <a:r>
              <a:rPr lang="ko-KR" altLang="en-US" dirty="0" smtClean="0"/>
              <a:t> 트랜잭션의 결과는 반드시 데이터베이스에 반영되도록 지속성을 지원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대표적 동시성 제어 기법은 </a:t>
            </a:r>
            <a:r>
              <a:rPr lang="ko-KR" altLang="en-US" dirty="0" err="1" smtClean="0"/>
              <a:t>락킹</a:t>
            </a:r>
            <a:r>
              <a:rPr lang="en-US" altLang="ko-KR" dirty="0" smtClean="0"/>
              <a:t>(locking)</a:t>
            </a:r>
          </a:p>
          <a:p>
            <a:pPr lvl="1"/>
            <a:r>
              <a:rPr lang="ko-KR" altLang="en-US" dirty="0" smtClean="0"/>
              <a:t>대표적인 회복 기법은 로깅</a:t>
            </a:r>
            <a:r>
              <a:rPr lang="en-US" altLang="ko-KR" dirty="0" smtClean="0"/>
              <a:t>(logging)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008" y="764704"/>
            <a:ext cx="3816424" cy="266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5.2 </a:t>
            </a:r>
            <a:r>
              <a:rPr lang="ko-KR" altLang="en-US" b="1" dirty="0" smtClean="0"/>
              <a:t>트랜잭션의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종류</a:t>
            </a:r>
          </a:p>
          <a:p>
            <a:pPr lvl="1"/>
            <a:r>
              <a:rPr lang="ko-KR" altLang="en-US" dirty="0" smtClean="0"/>
              <a:t>트랜잭션은 설정 모드에 따라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트랜잭션으로 구분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2060848"/>
            <a:ext cx="847652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명시적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트랜잭션의 시작과 끝을 사용자가 직접 명시적으로 지정하는 트랜잭션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사용자 트랜잭션’ 또는 ‘수동 트랜잭션’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명시적 트랜잭션을 정의하는 명령문의 형식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smtClean="0"/>
              <a:t>START </a:t>
            </a:r>
            <a:r>
              <a:rPr lang="en-US" altLang="ko-KR" smtClean="0"/>
              <a:t>TRANSACTION </a:t>
            </a:r>
            <a:r>
              <a:rPr lang="ko-KR" altLang="en-US" dirty="0" smtClean="0"/>
              <a:t>명령문은 직접 트랜잭션의 시작을 지시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 </a:t>
            </a:r>
            <a:r>
              <a:rPr lang="ko-KR" altLang="en-US" dirty="0" smtClean="0"/>
              <a:t>명령문은 트랜잭션의 모든 처리 결과의 정상적 처리를 확정하는 명령어로 변경 내용을 모두 실제 데이터베이스에 영구적으로 반영함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ROLLBACK </a:t>
            </a:r>
            <a:r>
              <a:rPr lang="ko-KR" altLang="en-US" dirty="0" smtClean="0"/>
              <a:t>명령문은 작업 중 장애나 문제가 발생하여 트랜잭션의 처리 과정에서 발생한 변경 내용을 모두 취소하는 명령어로 트랜잭션 시작 이전의 원래 상태로 되돌림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2492896"/>
            <a:ext cx="26003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명시적 트랜잭션의 적용 예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196752"/>
            <a:ext cx="75247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자동완료 트랜잭션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문 하나를 독립된 하나의 트랜잭션으로 자동 정의하고</a:t>
            </a:r>
            <a:r>
              <a:rPr lang="en-US" altLang="ko-KR" dirty="0" smtClean="0"/>
              <a:t> SQL</a:t>
            </a:r>
            <a:r>
              <a:rPr lang="ko-KR" altLang="en-US" dirty="0" smtClean="0"/>
              <a:t>문의 실행 결과에 따라 자동으로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롤백하는</a:t>
            </a:r>
            <a:r>
              <a:rPr lang="ko-KR" altLang="en-US" dirty="0" smtClean="0"/>
              <a:t> 트랜잭션</a:t>
            </a:r>
          </a:p>
          <a:p>
            <a:pPr lvl="1"/>
            <a:r>
              <a:rPr lang="ko-KR" altLang="en-US" dirty="0" smtClean="0"/>
              <a:t>기본 모드의 트랜잭션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‘시스템 트랜잭션’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가 각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문장 앞뒤에 </a:t>
            </a:r>
            <a:r>
              <a:rPr lang="en-US" altLang="ko-KR" dirty="0" smtClean="0"/>
              <a:t>START TRANSACTION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문 또는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문을 자동으로 붙여 실행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자동완료 트랜잭션의 설정</a:t>
            </a:r>
          </a:p>
          <a:p>
            <a:endParaRPr lang="ko-KR" altLang="en-US" dirty="0" smtClean="0"/>
          </a:p>
          <a:p>
            <a:endParaRPr lang="en-US" altLang="ko-KR" dirty="0" smtClean="0"/>
          </a:p>
          <a:p>
            <a:pPr lvl="2"/>
            <a:r>
              <a:rPr lang="ko-KR" altLang="en-US" smtClean="0"/>
              <a:t>‘</a:t>
            </a:r>
            <a:r>
              <a:rPr lang="en-US" altLang="ko-KR" dirty="0" smtClean="0"/>
              <a:t>@@AUTOCOMMIT’</a:t>
            </a:r>
            <a:r>
              <a:rPr lang="ko-KR" altLang="en-US" dirty="0" smtClean="0"/>
              <a:t>은 트랜잭션 모드 설정 값을 저장하고 있는 </a:t>
            </a:r>
            <a:r>
              <a:rPr lang="ko-KR" altLang="en-US" smtClean="0"/>
              <a:t>시스템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2"/>
            <a:r>
              <a:rPr lang="ko-KR" altLang="en-US" smtClean="0"/>
              <a:t>값이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1’</a:t>
            </a:r>
            <a:r>
              <a:rPr lang="ko-KR" altLang="en-US" dirty="0" smtClean="0"/>
              <a:t>이면 자동완료 모드가 설정된 것</a:t>
            </a:r>
            <a:endParaRPr lang="en-US" altLang="ko-KR" dirty="0" smtClean="0"/>
          </a:p>
          <a:p>
            <a:r>
              <a:rPr lang="ko-KR" altLang="en-US" dirty="0" smtClean="0"/>
              <a:t>자동완료 트랜잭션의 적용 예</a:t>
            </a:r>
          </a:p>
          <a:p>
            <a:pPr lvl="1"/>
            <a:endParaRPr lang="ko-KR" alt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682" y="3239102"/>
            <a:ext cx="2343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5085184"/>
            <a:ext cx="75152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수동완료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트랜잭션의 끝만 사용자가 직접 명시적으로 지정하는 트랜잭션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암시적</a:t>
            </a:r>
            <a:r>
              <a:rPr lang="en-US" altLang="ko-KR" dirty="0" smtClean="0"/>
              <a:t>(implicit) </a:t>
            </a:r>
            <a:r>
              <a:rPr lang="ko-KR" altLang="en-US" dirty="0" smtClean="0"/>
              <a:t>트랜잭션’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명령문  실행하면 </a:t>
            </a:r>
            <a:r>
              <a:rPr lang="en-US" altLang="ko-KR" dirty="0" smtClean="0"/>
              <a:t>START TRANSACTION </a:t>
            </a:r>
            <a:r>
              <a:rPr lang="ko-KR" altLang="en-US" dirty="0" smtClean="0"/>
              <a:t>명령문 없이도 트랜잭션이 자동으로 시작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수동완료 트랜잭션의 설정</a:t>
            </a:r>
          </a:p>
          <a:p>
            <a:pPr lvl="1"/>
            <a:r>
              <a:rPr lang="ko-KR" altLang="en-US" dirty="0" smtClean="0"/>
              <a:t>다음과 같이 수동완료 모드를 설정하면 </a:t>
            </a:r>
            <a:r>
              <a:rPr lang="en-US" altLang="ko-KR" dirty="0" smtClean="0"/>
              <a:t>START TRANSACTION </a:t>
            </a:r>
            <a:r>
              <a:rPr lang="ko-KR" altLang="en-US" dirty="0" smtClean="0"/>
              <a:t>명령문은 필요 없으나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명령문이나 </a:t>
            </a:r>
            <a:r>
              <a:rPr lang="en-US" altLang="ko-KR" dirty="0" smtClean="0"/>
              <a:t>ROLLBACK </a:t>
            </a:r>
            <a:r>
              <a:rPr lang="ko-KR" altLang="en-US" dirty="0" smtClean="0"/>
              <a:t>명령문은 반드시 명세해야 함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2132856"/>
            <a:ext cx="75533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4581128"/>
            <a:ext cx="563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1.1 </a:t>
            </a:r>
            <a:r>
              <a:rPr lang="ko-KR" altLang="en-US" dirty="0" smtClean="0"/>
              <a:t>내장 함수의 개요</a:t>
            </a:r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내장 함수</a:t>
            </a:r>
            <a:r>
              <a:rPr lang="en-US" altLang="ko-KR" dirty="0" smtClean="0"/>
              <a:t>(built-in function)</a:t>
            </a:r>
            <a:r>
              <a:rPr lang="ko-KR" altLang="en-US" dirty="0" smtClean="0"/>
              <a:t>와 사용자 정의 함수</a:t>
            </a:r>
            <a:r>
              <a:rPr lang="en-US" altLang="ko-KR" dirty="0" smtClean="0"/>
              <a:t>(user-defined </a:t>
            </a:r>
            <a:r>
              <a:rPr lang="en-US" altLang="ko-KR" smtClean="0"/>
              <a:t>function</a:t>
            </a:r>
            <a:r>
              <a:rPr lang="en-US" altLang="ko-KR" smtClean="0"/>
              <a:t>) </a:t>
            </a:r>
            <a:r>
              <a:rPr lang="ko-KR" altLang="en-US" smtClean="0"/>
              <a:t>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 이름이나 상수 값을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값 하나를 결과로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연산 함수와 시스템 정보 제공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가공 함수 등이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</a:t>
            </a:r>
            <a:r>
              <a:rPr lang="ko-KR" altLang="en-US" dirty="0" smtClean="0"/>
              <a:t>절이나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절 뿐만 아니라 </a:t>
            </a:r>
            <a:r>
              <a:rPr lang="en-US" altLang="ko-KR" dirty="0" smtClean="0"/>
              <a:t>UPDATE SET</a:t>
            </a:r>
            <a:r>
              <a:rPr lang="ko-KR" altLang="en-US" dirty="0" smtClean="0"/>
              <a:t>절 등에서도 사용 가능</a:t>
            </a:r>
          </a:p>
          <a:p>
            <a:r>
              <a:rPr lang="en-US" altLang="ko-KR" smtClean="0"/>
              <a:t>MySQL </a:t>
            </a:r>
            <a:r>
              <a:rPr lang="ko-KR" altLang="en-US" dirty="0" smtClean="0"/>
              <a:t>주요 내장 함수</a:t>
            </a:r>
          </a:p>
          <a:p>
            <a:endParaRPr lang="ko-KR" alt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3501008"/>
            <a:ext cx="759961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수동완료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수동완료 트랜잭션의 적용 예</a:t>
            </a: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484784"/>
            <a:ext cx="75247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5.3 </a:t>
            </a:r>
            <a:r>
              <a:rPr lang="ko-KR" altLang="en-US" b="1" dirty="0" smtClean="0"/>
              <a:t>트랜잭션과 로그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트랜잭션 처리 과정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427" y="1636737"/>
            <a:ext cx="50387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트랜잭션 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 데이터베이스에 기록되는 트랜잭션 로그의 기본 구조</a:t>
            </a:r>
          </a:p>
          <a:p>
            <a:pPr lvl="1"/>
            <a:r>
              <a:rPr lang="ko-KR" altLang="en-US" dirty="0" smtClean="0"/>
              <a:t>로그 일련번호를 포함하여 트랜잭션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식별자와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START, COMMIT, ROLLBACK, </a:t>
            </a:r>
            <a:r>
              <a:rPr lang="ko-KR" altLang="en-US" dirty="0" smtClean="0"/>
              <a:t>명령문 유형과 변경 </a:t>
            </a:r>
            <a:r>
              <a:rPr lang="ko-KR" altLang="en-US" smtClean="0"/>
              <a:t>내용 </a:t>
            </a:r>
            <a:r>
              <a:rPr lang="ko-KR" altLang="en-US" smtClean="0"/>
              <a:t>등을 </a:t>
            </a:r>
            <a:r>
              <a:rPr lang="ko-KR" altLang="en-US" dirty="0" smtClean="0"/>
              <a:t>기록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 로그의 예</a:t>
            </a:r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2132856"/>
            <a:ext cx="750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3598887"/>
            <a:ext cx="75152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 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체크 포인트</a:t>
            </a:r>
            <a:r>
              <a:rPr lang="en-US" altLang="ko-KR" dirty="0" smtClean="0"/>
              <a:t>(check point)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검사점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시점까지의 데이터 버퍼 안의 모든 변경 내용을 데이터베이스 파일에 물리적으로 저장하는 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장애 발생 시 복구 작업량을 줄이기 위해서 주기적으로 동기화를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 포인트 역시 로그에 기록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체크 포인트 시점에는 버퍼 캐시 안의 데이터와 디스크 안의 저장 데이터베이스가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일치하는 동기화가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 포인트가 트랜잭션 로그에 기록되는 순간 모든 데이터 버퍼 안의 데이터들이 데이터베이스 파일에 쓰여짐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회복 대상을 마지막 체크 포인트 시점 이후의 로그 내용으로만 제한시킴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로그를 이용한 회복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회복의 기본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장애 발생 시점에 이미 </a:t>
            </a:r>
            <a:r>
              <a:rPr lang="ko-KR" altLang="en-US" dirty="0" err="1" smtClean="0"/>
              <a:t>커밋된</a:t>
            </a:r>
            <a:r>
              <a:rPr lang="ko-KR" altLang="en-US" dirty="0" smtClean="0"/>
              <a:t> 트랜잭션의 변경 내용은 로그를 이용하여 반드시 </a:t>
            </a:r>
            <a:r>
              <a:rPr lang="ko-KR" altLang="en-US" smtClean="0"/>
              <a:t>데이터베이스에 </a:t>
            </a:r>
            <a:r>
              <a:rPr lang="ko-KR" altLang="en-US" smtClean="0"/>
              <a:t>반영함</a:t>
            </a:r>
            <a:r>
              <a:rPr lang="en-US" altLang="ko-KR" smtClean="0"/>
              <a:t>. </a:t>
            </a:r>
            <a:r>
              <a:rPr lang="ko-KR" altLang="en-US" dirty="0" smtClean="0"/>
              <a:t>반면 </a:t>
            </a:r>
            <a:r>
              <a:rPr lang="ko-KR" altLang="en-US" dirty="0" err="1" smtClean="0"/>
              <a:t>커밋되지</a:t>
            </a:r>
            <a:r>
              <a:rPr lang="ko-KR" altLang="en-US" dirty="0" smtClean="0"/>
              <a:t> 못하고 중단된 트랜잭션의 실행 결과는 철회되어야 함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트랜잭션 로그를 이용한 회복 기법의 적용 과정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3068960"/>
            <a:ext cx="7084318" cy="330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 로그 기반 회복의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지연 갱신</a:t>
            </a:r>
            <a:r>
              <a:rPr lang="en-US" altLang="ko-KR" dirty="0" smtClean="0"/>
              <a:t>(deferred update) </a:t>
            </a:r>
            <a:r>
              <a:rPr lang="ko-KR" altLang="en-US" dirty="0" smtClean="0"/>
              <a:t>모드 가정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340769"/>
            <a:ext cx="6768752" cy="238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8280" y="3779093"/>
            <a:ext cx="5715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5.4 </a:t>
            </a:r>
            <a:r>
              <a:rPr lang="ko-KR" altLang="en-US" b="1" dirty="0" smtClean="0"/>
              <a:t>트랜잭션과 </a:t>
            </a:r>
            <a:r>
              <a:rPr lang="ko-KR" altLang="en-US" b="1" dirty="0" err="1" smtClean="0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데이터베이스는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적절한 절차 없이 동시 접근을 허용할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심각한 문제 발생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락</a:t>
            </a:r>
            <a:r>
              <a:rPr lang="ko-KR" altLang="en-US" dirty="0" smtClean="0"/>
              <a:t> 잠금</a:t>
            </a:r>
            <a:r>
              <a:rPr lang="en-US" altLang="ko-KR" dirty="0" smtClean="0"/>
              <a:t>-</a:t>
            </a:r>
            <a:r>
              <a:rPr lang="ko-KR" altLang="en-US" dirty="0" smtClean="0"/>
              <a:t> 다중 사용자 환경에서 동시 접근을 올바르게 제어하기 위한 대표적 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</a:p>
          <a:p>
            <a:pPr lvl="1"/>
            <a:r>
              <a:rPr lang="ko-KR" altLang="en-US" dirty="0" smtClean="0"/>
              <a:t>바람직한 동시성</a:t>
            </a:r>
            <a:r>
              <a:rPr lang="en-US" altLang="ko-KR" dirty="0" smtClean="0"/>
              <a:t>(concurrency)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트랜잭션을 동시에 실행하는 </a:t>
            </a:r>
            <a:r>
              <a:rPr lang="ko-KR" altLang="en-US" dirty="0" err="1" smtClean="0"/>
              <a:t>비직렬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스케쥴</a:t>
            </a:r>
            <a:r>
              <a:rPr lang="en-US" altLang="ko-KR" dirty="0" smtClean="0"/>
              <a:t>(non-serial schedule)</a:t>
            </a:r>
            <a:r>
              <a:rPr lang="ko-KR" altLang="en-US" dirty="0" smtClean="0"/>
              <a:t>의 결과가 트랜잭션을 뒤섞지 않고 순차적으로 실행하는 직렬 스케쥴</a:t>
            </a:r>
            <a:r>
              <a:rPr lang="en-US" altLang="ko-KR" dirty="0" smtClean="0"/>
              <a:t>(serial schedule)</a:t>
            </a:r>
            <a:r>
              <a:rPr lang="ko-KR" altLang="en-US" dirty="0" smtClean="0"/>
              <a:t>의 결과와 같도록 </a:t>
            </a:r>
            <a:r>
              <a:rPr lang="ko-KR" altLang="en-US" smtClean="0"/>
              <a:t>보장하는 </a:t>
            </a:r>
            <a:r>
              <a:rPr lang="ko-KR" altLang="en-US" smtClean="0"/>
              <a:t>것임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보장하는 트랜잭션 스케쥴을 ‘직렬 가능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serializable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lvl="1"/>
            <a:r>
              <a:rPr lang="ko-KR" altLang="en-US" smtClean="0"/>
              <a:t>직렬 </a:t>
            </a:r>
            <a:r>
              <a:rPr lang="ko-KR" altLang="en-US" dirty="0" smtClean="0"/>
              <a:t>가능성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serializability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보장하기 위한 방법 중 하나가 락을 이용하는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락</a:t>
            </a:r>
            <a:r>
              <a:rPr lang="en-US" altLang="ko-KR" dirty="0" smtClean="0"/>
              <a:t>(lock) </a:t>
            </a:r>
            <a:r>
              <a:rPr lang="ko-KR" altLang="en-US" dirty="0" smtClean="0"/>
              <a:t>또는 잠금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데이터베이스의 데이터를 다른 사용자가 접근하지 못하도록 잠그는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 트랜잭션의 동시 처리를 보장하는 동시성 제어 기법 중 대표적인 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 내에서 데이터에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명령문을 실행하기 전에 반드시 해당 데이터에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(lock)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잠궈야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설정된 </a:t>
            </a:r>
            <a:r>
              <a:rPr lang="ko-KR" altLang="en-US" dirty="0" err="1" smtClean="0"/>
              <a:t>락은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명령문 실행 직후가 아닌 트랜잭션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혹은 롤백이 실행됨과 동시에 일제히 해제</a:t>
            </a:r>
            <a:r>
              <a:rPr lang="en-US" altLang="ko-KR" dirty="0" smtClean="0"/>
              <a:t>(unlock)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락의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공유 </a:t>
            </a:r>
            <a:r>
              <a:rPr lang="ko-KR" altLang="en-US" dirty="0" err="1" smtClean="0"/>
              <a:t>락</a:t>
            </a:r>
            <a:r>
              <a:rPr lang="en-US" altLang="ko-KR" dirty="0" smtClean="0"/>
              <a:t>(shared lock)</a:t>
            </a:r>
          </a:p>
          <a:p>
            <a:pPr lvl="1"/>
            <a:r>
              <a:rPr lang="ko-KR" altLang="en-US" dirty="0" smtClean="0"/>
              <a:t>데이터를 검색하는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실행하기 위한 읽기 전용 </a:t>
            </a:r>
            <a:r>
              <a:rPr lang="ko-KR" altLang="en-US" dirty="0" err="1" smtClean="0"/>
              <a:t>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읽기만 가능하고 수정은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설정된 데이터에 대해서는 추가적으로 </a:t>
            </a:r>
            <a:r>
              <a:rPr lang="ko-KR" altLang="en-US" smtClean="0"/>
              <a:t>공유 </a:t>
            </a:r>
            <a:r>
              <a:rPr lang="ko-KR" altLang="en-US" smtClean="0"/>
              <a:t>락 설정 가능</a:t>
            </a:r>
            <a:r>
              <a:rPr lang="en-US" altLang="ko-KR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독점 </a:t>
            </a:r>
            <a:r>
              <a:rPr lang="ko-KR" altLang="en-US" dirty="0" err="1" smtClean="0"/>
              <a:t>락</a:t>
            </a:r>
            <a:r>
              <a:rPr lang="en-US" altLang="ko-KR" dirty="0" smtClean="0"/>
              <a:t>(exclusive lock)</a:t>
            </a:r>
          </a:p>
          <a:p>
            <a:pPr lvl="1"/>
            <a:r>
              <a:rPr lang="en-US" altLang="ko-KR" dirty="0" smtClean="0"/>
              <a:t>INSERT, UPDATE, DELETE</a:t>
            </a:r>
            <a:r>
              <a:rPr lang="ko-KR" altLang="en-US" dirty="0" smtClean="0"/>
              <a:t>문과 같은 데이터 변경을 위한 배타적 </a:t>
            </a:r>
            <a:r>
              <a:rPr lang="ko-KR" altLang="en-US" dirty="0" err="1" smtClean="0"/>
              <a:t>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데이터에 대해서 오직 하나의 트랜잭션만 독점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독점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설정되어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</a:t>
            </a:r>
            <a:r>
              <a:rPr lang="ko-KR" altLang="en-US" dirty="0" err="1" smtClean="0"/>
              <a:t>락도</a:t>
            </a:r>
            <a:r>
              <a:rPr lang="ko-KR" altLang="en-US" dirty="0" smtClean="0"/>
              <a:t> 독점 </a:t>
            </a:r>
            <a:r>
              <a:rPr lang="ko-KR" altLang="en-US" dirty="0" err="1" smtClean="0"/>
              <a:t>락도</a:t>
            </a:r>
            <a:r>
              <a:rPr lang="ko-KR" altLang="en-US" dirty="0" smtClean="0"/>
              <a:t> 모두 추가 설정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대한 모든 공유 </a:t>
            </a:r>
            <a:r>
              <a:rPr lang="ko-KR" altLang="en-US" dirty="0" err="1" smtClean="0"/>
              <a:t>락과</a:t>
            </a:r>
            <a:r>
              <a:rPr lang="ko-KR" altLang="en-US" dirty="0" smtClean="0"/>
              <a:t> 독점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해제된 이후에만 독점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설정 가능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4221088"/>
            <a:ext cx="7486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락</a:t>
            </a:r>
            <a:r>
              <a:rPr lang="ko-KR" altLang="en-US" b="1" dirty="0" smtClean="0"/>
              <a:t> 설정과 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락</a:t>
            </a:r>
            <a:r>
              <a:rPr lang="ko-KR" altLang="en-US" dirty="0" smtClean="0"/>
              <a:t> 단위와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설정</a:t>
            </a:r>
          </a:p>
          <a:p>
            <a:pPr lvl="1"/>
            <a:r>
              <a:rPr lang="ko-KR" altLang="en-US" dirty="0" smtClean="0"/>
              <a:t>데이터베이스 안의 모든 데이터를 접근할 때는 먼저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(lock table) </a:t>
            </a:r>
            <a:r>
              <a:rPr lang="ko-KR" altLang="en-US" dirty="0" smtClean="0"/>
              <a:t>안에 해당 데이터에 대한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정보를 기록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락</a:t>
            </a:r>
            <a:r>
              <a:rPr lang="ko-KR" altLang="en-US" dirty="0" smtClean="0"/>
              <a:t> 단위</a:t>
            </a:r>
            <a:r>
              <a:rPr lang="en-US" altLang="ko-KR" dirty="0" smtClean="0"/>
              <a:t>(lock granularity) :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잠금 대상의 크기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 행 단위나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</a:t>
            </a:r>
            <a:r>
              <a:rPr lang="ko-KR" altLang="en-US" smtClean="0"/>
              <a:t>단위로 </a:t>
            </a:r>
            <a:r>
              <a:rPr lang="ko-KR" altLang="en-US" smtClean="0"/>
              <a:t>락 설정 가능</a:t>
            </a:r>
            <a:r>
              <a:rPr lang="en-US" altLang="ko-KR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락</a:t>
            </a:r>
            <a:r>
              <a:rPr lang="ko-KR" altLang="en-US" dirty="0" smtClean="0"/>
              <a:t> 단위가 </a:t>
            </a:r>
            <a:r>
              <a:rPr lang="ko-KR" altLang="en-US" smtClean="0"/>
              <a:t>커지면 </a:t>
            </a:r>
            <a:r>
              <a:rPr lang="ko-KR" altLang="en-US" smtClean="0"/>
              <a:t>관리는  쉬워지지만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충돌이 </a:t>
            </a:r>
            <a:r>
              <a:rPr lang="ko-KR" altLang="en-US" smtClean="0"/>
              <a:t>자주 </a:t>
            </a:r>
            <a:r>
              <a:rPr lang="ko-KR" altLang="en-US" smtClean="0"/>
              <a:t>발생함</a:t>
            </a:r>
            <a:endParaRPr lang="en-US" altLang="ko-KR" smtClean="0"/>
          </a:p>
          <a:p>
            <a:pPr lvl="2"/>
            <a:r>
              <a:rPr lang="ko-KR" altLang="en-US" smtClean="0"/>
              <a:t>락을 </a:t>
            </a:r>
            <a:r>
              <a:rPr lang="ko-KR" altLang="en-US" dirty="0" smtClean="0"/>
              <a:t>어느 단위로 설정하고 해제할지를 결정하는 </a:t>
            </a:r>
            <a:r>
              <a:rPr lang="ko-KR" altLang="en-US" smtClean="0"/>
              <a:t>것도 </a:t>
            </a:r>
            <a:r>
              <a:rPr lang="ko-KR" altLang="en-US" smtClean="0"/>
              <a:t>결정해야 </a:t>
            </a:r>
            <a:r>
              <a:rPr lang="ko-KR" altLang="en-US" dirty="0" smtClean="0"/>
              <a:t>하는 중요한 문제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락</a:t>
            </a:r>
            <a:r>
              <a:rPr lang="ko-KR" altLang="en-US" dirty="0" smtClean="0"/>
              <a:t> 양립성</a:t>
            </a:r>
            <a:r>
              <a:rPr lang="en-US" altLang="ko-KR" dirty="0" smtClean="0"/>
              <a:t> (lock </a:t>
            </a:r>
            <a:r>
              <a:rPr lang="en-US" altLang="ko-KR" dirty="0" err="1" smtClean="0"/>
              <a:t>compatability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독점 </a:t>
            </a:r>
            <a:r>
              <a:rPr lang="ko-KR" altLang="en-US" dirty="0" err="1" smtClean="0"/>
              <a:t>락과</a:t>
            </a:r>
            <a:r>
              <a:rPr lang="ko-KR" altLang="en-US" dirty="0" smtClean="0"/>
              <a:t> 공유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유형의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사이에 서로 추가 잠금 허용 여부를 결정하는 규칙</a:t>
            </a:r>
          </a:p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4509120"/>
            <a:ext cx="75152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r>
              <a:rPr lang="ko-KR" altLang="en-US" dirty="0" smtClean="0"/>
              <a:t> 규약</a:t>
            </a:r>
            <a:r>
              <a:rPr lang="en-US" altLang="ko-KR" dirty="0" smtClean="0"/>
              <a:t>(2-phased locking 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트랜잭션별로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설정하는 과정과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해제하는 과정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단계로 진행함으로써 필요한 순간까지 획득한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유지하도록 하는 규칙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확장 단계</a:t>
            </a:r>
            <a:r>
              <a:rPr lang="en-US" altLang="ko-KR" dirty="0" smtClean="0"/>
              <a:t>(growing phase)</a:t>
            </a:r>
          </a:p>
          <a:p>
            <a:pPr lvl="2"/>
            <a:r>
              <a:rPr lang="ko-KR" altLang="en-US" dirty="0" smtClean="0"/>
              <a:t>접근하고자 하는 데이터에 대한 모든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획득할 때까지 새로운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지속적으로 요청하여 잠금을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보유하고 있는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해제할 수는 없고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추가로 획득할 수만 있음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축소 단계</a:t>
            </a:r>
            <a:r>
              <a:rPr lang="en-US" altLang="ko-KR" dirty="0" smtClean="0"/>
              <a:t>(shrinking phase)</a:t>
            </a:r>
          </a:p>
          <a:p>
            <a:pPr lvl="2"/>
            <a:r>
              <a:rPr lang="ko-KR" altLang="en-US" dirty="0" smtClean="0"/>
              <a:t>필요로 하는 모든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획득하는 시점인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포인트</a:t>
            </a:r>
            <a:r>
              <a:rPr lang="en-US" altLang="ko-KR" dirty="0" smtClean="0"/>
              <a:t>(lock point)</a:t>
            </a:r>
            <a:r>
              <a:rPr lang="ko-KR" altLang="en-US" dirty="0" smtClean="0"/>
              <a:t>가 되면 보유하고 있던 락을 점차적으로 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일단 하나라도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해제하기 시작하면 다시 새로운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요청할 수는 없음</a:t>
            </a:r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672" y="4365104"/>
            <a:ext cx="52101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내장 함수</a:t>
            </a:r>
            <a:endParaRPr lang="ko-KR" altLang="en-US" dirty="0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99" y="1124744"/>
            <a:ext cx="6984777" cy="52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트랜잭션의 고립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락</a:t>
            </a:r>
            <a:r>
              <a:rPr lang="ko-KR" altLang="en-US" dirty="0" smtClean="0"/>
              <a:t> 설정목적은 적절한 수준에서 트랜잭션 동시 실행이 이루어지도록 하기 위함</a:t>
            </a:r>
            <a:endParaRPr lang="en-US" altLang="ko-KR" dirty="0" smtClean="0"/>
          </a:p>
          <a:p>
            <a:r>
              <a:rPr lang="ko-KR" altLang="en-US" dirty="0" smtClean="0"/>
              <a:t>고립 수준</a:t>
            </a:r>
            <a:r>
              <a:rPr lang="en-US" altLang="ko-KR" dirty="0" smtClean="0"/>
              <a:t>(isolation level)</a:t>
            </a:r>
          </a:p>
          <a:p>
            <a:pPr lvl="1"/>
            <a:r>
              <a:rPr lang="ko-KR" altLang="en-US" dirty="0" smtClean="0"/>
              <a:t>트랜잭션이 다른 트랜잭션과 고립되는 정도를 의미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필요로 하는 트랜잭션의 실행 수준에 따른 다양한 고립 수준을 정의하고 상황에 맞는 적절한 수준의 잠금 전략을 수행하도록 함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명령문에서 설정 가능한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트랜잭션 고립 수준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3356992"/>
            <a:ext cx="75152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고립 수준에 따라 발생할 수 있는 문제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오손 데이터 읽기</a:t>
            </a:r>
            <a:r>
              <a:rPr lang="en-US" altLang="ko-KR" dirty="0" smtClean="0"/>
              <a:t>(dirty data read) </a:t>
            </a:r>
            <a:r>
              <a:rPr lang="ko-KR" altLang="en-US" dirty="0" smtClean="0"/>
              <a:t>문제</a:t>
            </a:r>
          </a:p>
          <a:p>
            <a:pPr lvl="2"/>
            <a:r>
              <a:rPr lang="ko-KR" altLang="en-US" dirty="0" err="1" smtClean="0"/>
              <a:t>커밋되지</a:t>
            </a:r>
            <a:r>
              <a:rPr lang="ko-KR" altLang="en-US" dirty="0" smtClean="0"/>
              <a:t> 않은 트랜잭션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의 수정된 중간 결과를 읽어오는 것이 허용된다면 발생할 수 있는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 </a:t>
            </a:r>
            <a:r>
              <a:rPr lang="en-US" altLang="ko-KR" dirty="0" smtClean="0"/>
              <a:t>T2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의 중간 결과 값을 읽어 온 뒤에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이 최종적으로 커밋되지 않고 </a:t>
            </a:r>
            <a:r>
              <a:rPr lang="ko-KR" altLang="en-US" dirty="0" err="1" smtClean="0"/>
              <a:t>롤백되는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T2</a:t>
            </a:r>
            <a:r>
              <a:rPr lang="ko-KR" altLang="en-US" dirty="0" smtClean="0"/>
              <a:t>가 읽은 결과 값은 존재하지 않는 데이터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오손 데이터</a:t>
            </a:r>
            <a:r>
              <a:rPr lang="en-US" altLang="ko-KR" dirty="0" smtClean="0"/>
              <a:t>(dirty data)</a:t>
            </a:r>
            <a:r>
              <a:rPr lang="ko-KR" altLang="en-US" dirty="0" smtClean="0"/>
              <a:t>를 읽어 온 결과가 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반복 불가능 읽기</a:t>
            </a:r>
            <a:r>
              <a:rPr lang="en-US" altLang="ko-KR" dirty="0" smtClean="0"/>
              <a:t>(non-repeatable read) </a:t>
            </a:r>
            <a:r>
              <a:rPr lang="ko-KR" altLang="en-US" dirty="0" smtClean="0"/>
              <a:t>문제</a:t>
            </a:r>
          </a:p>
          <a:p>
            <a:pPr lvl="2"/>
            <a:r>
              <a:rPr lang="ko-KR" altLang="en-US" dirty="0" smtClean="0"/>
              <a:t>트랜잭션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이 읽어서 처리중인 데이터를 트랜잭션 </a:t>
            </a:r>
            <a:r>
              <a:rPr lang="en-US" altLang="ko-KR" dirty="0" smtClean="0"/>
              <a:t>T2</a:t>
            </a:r>
            <a:r>
              <a:rPr lang="ko-KR" altLang="en-US" dirty="0" smtClean="0"/>
              <a:t>가 자유롭게 변경하는 것이 허용된다면 발생할 수 있는 문제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T1</a:t>
            </a:r>
            <a:r>
              <a:rPr lang="ko-KR" altLang="en-US" dirty="0" smtClean="0"/>
              <a:t>이 같은 값을 반복해서 읽을 때 그 사이 </a:t>
            </a:r>
            <a:r>
              <a:rPr lang="en-US" altLang="ko-KR" dirty="0" smtClean="0"/>
              <a:t>T2</a:t>
            </a:r>
            <a:r>
              <a:rPr lang="ko-KR" altLang="en-US" dirty="0" smtClean="0"/>
              <a:t>가 변경한다면 값이 다를 수 있어 반복 읽기가 불가능한 상황이 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유령 데이터 읽기</a:t>
            </a:r>
            <a:r>
              <a:rPr lang="en-US" altLang="ko-KR" dirty="0" smtClean="0"/>
              <a:t>(phantom data read) </a:t>
            </a:r>
            <a:r>
              <a:rPr lang="ko-KR" altLang="en-US" dirty="0" smtClean="0"/>
              <a:t>문제</a:t>
            </a:r>
          </a:p>
          <a:p>
            <a:pPr lvl="2"/>
            <a:r>
              <a:rPr lang="ko-KR" altLang="en-US" dirty="0" smtClean="0"/>
              <a:t>트랜잭션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이 읽어서 처리중인 데이터를 트랜잭션 </a:t>
            </a:r>
            <a:r>
              <a:rPr lang="en-US" altLang="ko-KR" dirty="0" smtClean="0"/>
              <a:t>T2</a:t>
            </a:r>
            <a:r>
              <a:rPr lang="ko-KR" altLang="en-US" dirty="0" smtClean="0"/>
              <a:t>가 변경하는 것을 방지하더라도 트랜잭션 </a:t>
            </a:r>
            <a:r>
              <a:rPr lang="en-US" altLang="ko-KR" dirty="0" smtClean="0"/>
              <a:t>T2</a:t>
            </a:r>
            <a:r>
              <a:rPr lang="ko-KR" altLang="en-US" dirty="0" smtClean="0"/>
              <a:t>의 데이터 추가가 허용된다면 발생할 수 있는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이 같은 값을 반복해서 읽을 때 이전에 없던 트랜잭션 </a:t>
            </a:r>
            <a:r>
              <a:rPr lang="en-US" altLang="ko-KR" dirty="0" smtClean="0"/>
              <a:t>T2</a:t>
            </a:r>
            <a:r>
              <a:rPr lang="ko-KR" altLang="en-US" dirty="0" smtClean="0"/>
              <a:t>가 중간에 추가한 데이터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유령 데이터</a:t>
            </a:r>
            <a:r>
              <a:rPr lang="en-US" altLang="ko-KR" dirty="0" smtClean="0"/>
              <a:t>(phantom data)</a:t>
            </a:r>
            <a:r>
              <a:rPr lang="ko-KR" altLang="en-US" dirty="0" smtClean="0"/>
              <a:t>가 나타날 수 있음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고립 수준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명령문을 통해 허용 </a:t>
            </a:r>
            <a:r>
              <a:rPr lang="ko-KR" altLang="en-US" dirty="0" err="1" smtClean="0"/>
              <a:t>가능한고립</a:t>
            </a:r>
            <a:r>
              <a:rPr lang="ko-KR" altLang="en-US" dirty="0" smtClean="0"/>
              <a:t> 수준을 설정하면 고립 수준에 따라서 트랜잭션 간의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설정 및 유지 방식이 결정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고립 수준을 정의하는 명령문의 형식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가지 고립 수준을 설정하는 예</a:t>
            </a:r>
          </a:p>
          <a:p>
            <a:pPr lvl="1"/>
            <a:r>
              <a:rPr lang="ko-KR" altLang="en-US" dirty="0" smtClean="0"/>
              <a:t>한번 설정된 고립 수준은 재설정 전까지는 계속해서 수행되는 트랜잭션들에게 적용됨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2492896"/>
            <a:ext cx="7486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4437112"/>
            <a:ext cx="75342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 고립 수준 적용 예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7" y="836712"/>
            <a:ext cx="6397547" cy="332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527" y="4077072"/>
            <a:ext cx="638135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내장 함수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52600" y="764704"/>
            <a:ext cx="4824536" cy="5949280"/>
            <a:chOff x="1352600" y="908720"/>
            <a:chExt cx="6305550" cy="7463383"/>
          </a:xfrm>
        </p:grpSpPr>
        <p:pic>
          <p:nvPicPr>
            <p:cNvPr id="1044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2600" y="908720"/>
              <a:ext cx="6305550" cy="191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4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2600" y="2780928"/>
              <a:ext cx="6248400" cy="559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1.2 </a:t>
            </a:r>
            <a:r>
              <a:rPr lang="ko-KR" altLang="en-US" b="1" dirty="0" smtClean="0"/>
              <a:t>내장 함수의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숫자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문자 함수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484784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2060848"/>
            <a:ext cx="6267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4077072"/>
            <a:ext cx="62865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6576" y="4941168"/>
            <a:ext cx="6267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내장 함수의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시간 함수</a:t>
            </a:r>
          </a:p>
          <a:p>
            <a:endParaRPr lang="ko-KR" alt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484784"/>
            <a:ext cx="62960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2564904"/>
            <a:ext cx="6286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3573016"/>
            <a:ext cx="62769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저장 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 프로시저</a:t>
            </a:r>
            <a:r>
              <a:rPr lang="en-US" altLang="ko-KR" dirty="0" smtClean="0"/>
              <a:t>(stored procedure)</a:t>
            </a:r>
          </a:p>
          <a:p>
            <a:pPr lvl="1"/>
            <a:r>
              <a:rPr lang="ko-KR" altLang="en-US" dirty="0" smtClean="0"/>
              <a:t>미리 작성하여 데이터베이스 안에 저장한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문장들의 묶음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독립된 프로그램으로 데이터베이스 안에 하나의 객체로 저장</a:t>
            </a:r>
            <a:endParaRPr lang="en-US" altLang="ko-KR" dirty="0" smtClean="0"/>
          </a:p>
          <a:p>
            <a:pPr lvl="1"/>
            <a:r>
              <a:rPr lang="ko-KR" altLang="en-US" smtClean="0"/>
              <a:t>장점</a:t>
            </a:r>
            <a:r>
              <a:rPr lang="en-US" altLang="ko-KR" smtClean="0"/>
              <a:t>: </a:t>
            </a:r>
            <a:r>
              <a:rPr lang="ko-KR" altLang="en-US" smtClean="0"/>
              <a:t>최적화된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미리 데이터베이스에 작성해둘 수 있고 복잡한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전달할 필요가 없어 네트워크 부하가 줄어들며 여러 응용 프로그램간의 </a:t>
            </a:r>
            <a:r>
              <a:rPr lang="ko-KR" altLang="en-US" smtClean="0"/>
              <a:t>공유가 </a:t>
            </a:r>
            <a:r>
              <a:rPr lang="ko-KR" altLang="en-US" smtClean="0"/>
              <a:t>가능함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CREATE PROCEDURE</a:t>
            </a:r>
            <a:r>
              <a:rPr lang="ko-KR" altLang="en-US" dirty="0" smtClean="0"/>
              <a:t>문</a:t>
            </a:r>
          </a:p>
          <a:p>
            <a:pPr lvl="1"/>
            <a:endParaRPr lang="ko-KR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3429000"/>
            <a:ext cx="6286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 저장 프로시저 생성</a:t>
            </a:r>
            <a:endParaRPr lang="ko-KR" alt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196752"/>
            <a:ext cx="63055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</TotalTime>
  <Words>1866</Words>
  <Application>Microsoft Office PowerPoint</Application>
  <PresentationFormat>A4 용지(210x297mm)</PresentationFormat>
  <Paragraphs>305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TrendMicroTemplate_ext</vt:lpstr>
      <vt:lpstr>슬라이드 1</vt:lpstr>
      <vt:lpstr>슬라이드 2</vt:lpstr>
      <vt:lpstr>1. 내장 함수</vt:lpstr>
      <vt:lpstr>MySQL 주요 내장 함수</vt:lpstr>
      <vt:lpstr>MySQL 주요 내장 함수</vt:lpstr>
      <vt:lpstr>1.2 내장 함수의 적용</vt:lpstr>
      <vt:lpstr>내장 함수의 적용</vt:lpstr>
      <vt:lpstr>2. 저장 프로시저</vt:lpstr>
      <vt:lpstr>삽입·수정 저장 프로시저 생성</vt:lpstr>
      <vt:lpstr>저장 프로시저 호출</vt:lpstr>
      <vt:lpstr>2.2 검색 저장 프로시저의 생성 및 활용</vt:lpstr>
      <vt:lpstr>프로시저 호출 및 삭제</vt:lpstr>
      <vt:lpstr>3. 트리거 (trigger)</vt:lpstr>
      <vt:lpstr>트리거의 생성 및 실행</vt:lpstr>
      <vt:lpstr>3.2 트리거의 삭제</vt:lpstr>
      <vt:lpstr>4. 사용자 정의 함수</vt:lpstr>
      <vt:lpstr>사용자 함수의 정의</vt:lpstr>
      <vt:lpstr>사용자 함수의 적용</vt:lpstr>
      <vt:lpstr>4.2 사용자 정의 함수의 삭제</vt:lpstr>
      <vt:lpstr>저장 프로시저, 트리거, 사용자 정의 함수의 비교</vt:lpstr>
      <vt:lpstr>5. 트랜잭션</vt:lpstr>
      <vt:lpstr>트랜잭션의 예</vt:lpstr>
      <vt:lpstr>트랜잭션의 ACID 특성</vt:lpstr>
      <vt:lpstr>트랜잭션의 ACID 특성</vt:lpstr>
      <vt:lpstr>5.2 트랜잭션의 종류</vt:lpstr>
      <vt:lpstr>명시적 트랜잭션</vt:lpstr>
      <vt:lpstr>명시적 트랜잭션의 적용 예</vt:lpstr>
      <vt:lpstr>자동완료 트랜잭션</vt:lpstr>
      <vt:lpstr>수동완료 트랜잭션</vt:lpstr>
      <vt:lpstr>수동완료 트랜잭션</vt:lpstr>
      <vt:lpstr>5.3 트랜잭션과 로그</vt:lpstr>
      <vt:lpstr>트랜잭션 로그</vt:lpstr>
      <vt:lpstr>체크 포인트</vt:lpstr>
      <vt:lpstr>로그를 이용한 회복 기법</vt:lpstr>
      <vt:lpstr>트랜잭션 로그 기반 회복의 예</vt:lpstr>
      <vt:lpstr>5.4 트랜잭션과 락</vt:lpstr>
      <vt:lpstr>락의 종류</vt:lpstr>
      <vt:lpstr>락 설정과 해제</vt:lpstr>
      <vt:lpstr>2-단계 락킹 규약(2-phased locking protocol)</vt:lpstr>
      <vt:lpstr>트랜잭션의 고립 수준</vt:lpstr>
      <vt:lpstr>고립 수준에 따라 발생할 수 있는 문제 유형</vt:lpstr>
      <vt:lpstr>고립 수준 설정</vt:lpstr>
      <vt:lpstr>트랜잭션 고립 수준 적용 예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박성진</cp:lastModifiedBy>
  <cp:revision>418</cp:revision>
  <dcterms:created xsi:type="dcterms:W3CDTF">2003-11-10T10:03:08Z</dcterms:created>
  <dcterms:modified xsi:type="dcterms:W3CDTF">2019-08-20T09:50:03Z</dcterms:modified>
</cp:coreProperties>
</file>