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338" r:id="rId2"/>
    <p:sldId id="373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3" r:id="rId12"/>
    <p:sldId id="384" r:id="rId13"/>
    <p:sldId id="382" r:id="rId14"/>
    <p:sldId id="385" r:id="rId15"/>
    <p:sldId id="390" r:id="rId16"/>
    <p:sldId id="388" r:id="rId17"/>
    <p:sldId id="389" r:id="rId18"/>
    <p:sldId id="391" r:id="rId19"/>
    <p:sldId id="392" r:id="rId20"/>
    <p:sldId id="393" r:id="rId21"/>
    <p:sldId id="394" r:id="rId22"/>
    <p:sldId id="386" r:id="rId23"/>
    <p:sldId id="395" r:id="rId24"/>
  </p:sldIdLst>
  <p:sldSz cx="9906000" cy="6858000" type="A4"/>
  <p:notesSz cx="6788150" cy="9918700"/>
  <p:defaultTextStyle>
    <a:defPPr>
      <a:defRPr lang="ko-KR"/>
    </a:defPPr>
    <a:lvl1pPr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4">
          <p15:clr>
            <a:srgbClr val="A4A3A4"/>
          </p15:clr>
        </p15:guide>
        <p15:guide id="2" pos="21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8080"/>
    <a:srgbClr val="FF3399"/>
    <a:srgbClr val="FF6600"/>
    <a:srgbClr val="84D6AD"/>
    <a:srgbClr val="009999"/>
    <a:srgbClr val="CCECFF"/>
    <a:srgbClr val="3A3016"/>
    <a:srgbClr val="067013"/>
    <a:srgbClr val="022406"/>
    <a:srgbClr val="CAF96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7" autoAdjust="0"/>
    <p:restoredTop sz="94660"/>
  </p:normalViewPr>
  <p:slideViewPr>
    <p:cSldViewPr>
      <p:cViewPr varScale="1">
        <p:scale>
          <a:sx n="117" d="100"/>
          <a:sy n="117" d="100"/>
        </p:scale>
        <p:origin x="-282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076" y="-96"/>
      </p:cViewPr>
      <p:guideLst>
        <p:guide orient="horz" pos="3124"/>
        <p:guide pos="21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6513" y="942340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0D4241-55F3-4CD1-A8D1-998F4BF33D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059216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9779" y="422846"/>
            <a:ext cx="537210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5723" y="4455294"/>
            <a:ext cx="640871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</p:spTree>
    <p:extLst>
      <p:ext uri="{BB962C8B-B14F-4D97-AF65-F5344CB8AC3E}">
        <p14:creationId xmlns="" xmlns:p14="http://schemas.microsoft.com/office/powerpoint/2010/main" val="19046715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116632"/>
            <a:ext cx="9067800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980728"/>
            <a:ext cx="9433048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9417496" y="6608385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454CC-42D7-4CC9-A29F-F7D62F5AE41C}" type="slidenum">
              <a:rPr lang="en-US" altLang="ko-KR" sz="1200" smtClean="0"/>
              <a:pPr algn="r"/>
              <a:t>‹#›</a:t>
            </a:fld>
            <a:endParaRPr lang="ko-KR" altLang="en-US" sz="120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2480" y="1052736"/>
            <a:ext cx="9433048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16632"/>
            <a:ext cx="90678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7" r:id="rId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12640" y="3287369"/>
            <a:ext cx="7632848" cy="733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4000" b="1" dirty="0" smtClean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정규화</a:t>
            </a:r>
            <a:endParaRPr lang="ko-KR" altLang="en-US" sz="4000" b="1" dirty="0">
              <a:solidFill>
                <a:srgbClr val="00808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2640" y="2348880"/>
            <a:ext cx="208823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dist"/>
            <a:r>
              <a:rPr lang="en-US" altLang="ko-KR" sz="5400" b="1" cap="all" spc="-200" dirty="0" smtClean="0">
                <a:ln w="0"/>
                <a:solidFill>
                  <a:schemeClr val="accent5">
                    <a:lumMod val="2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CH 08</a:t>
            </a:r>
            <a:endParaRPr lang="ko-KR" altLang="en-US" sz="5400" b="1" cap="all" spc="-200" dirty="0">
              <a:ln w="0"/>
              <a:solidFill>
                <a:schemeClr val="accent5">
                  <a:lumMod val="2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데이터베이스의 정석</a:t>
            </a:r>
            <a:endParaRPr lang="ko-KR" altLang="en-US" sz="20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7030A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기본 정규형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3.1 </a:t>
            </a:r>
            <a:r>
              <a:rPr lang="ko-KR" altLang="en-US" dirty="0" smtClean="0"/>
              <a:t>정규형의 종류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정규형</a:t>
            </a:r>
            <a:r>
              <a:rPr lang="en-US" altLang="ko-KR" dirty="0" smtClean="0"/>
              <a:t>(NF: Normal Form)</a:t>
            </a:r>
          </a:p>
          <a:p>
            <a:pPr lvl="1"/>
            <a:r>
              <a:rPr lang="ko-KR" altLang="en-US" dirty="0" smtClean="0"/>
              <a:t>정규화 과정에서 릴레이션이 만족해야 하는 특정한 함수 종속성의 충족 조건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특정 정규형이 요구하는 충족 조건을 </a:t>
            </a:r>
            <a:r>
              <a:rPr lang="ko-KR" altLang="en-US" dirty="0" err="1" smtClean="0"/>
              <a:t>릴레이션이</a:t>
            </a:r>
            <a:r>
              <a:rPr lang="ko-KR" altLang="en-US" dirty="0" smtClean="0"/>
              <a:t> 만족하면 해당 수준의 정규형을 </a:t>
            </a:r>
            <a:r>
              <a:rPr lang="ko-KR" altLang="en-US" smtClean="0"/>
              <a:t>충족함을 의미함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정규형 이상의 정규형을 충족하면 충분한 정규화가 </a:t>
            </a:r>
            <a:r>
              <a:rPr lang="ko-KR" altLang="en-US" smtClean="0"/>
              <a:t>이루어졌다고 봄</a:t>
            </a:r>
            <a:endParaRPr lang="en-US" altLang="ko-KR" smtClean="0"/>
          </a:p>
          <a:p>
            <a:pPr lvl="2"/>
            <a:r>
              <a:rPr lang="ko-KR" altLang="en-US" smtClean="0"/>
              <a:t>보통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정규형 또는 </a:t>
            </a:r>
            <a:r>
              <a:rPr lang="ko-KR" altLang="en-US" dirty="0" err="1" smtClean="0"/>
              <a:t>보이스코드</a:t>
            </a:r>
            <a:r>
              <a:rPr lang="ko-KR" altLang="en-US" dirty="0" smtClean="0"/>
              <a:t> 정규형까지만 정규화를 진행</a:t>
            </a:r>
            <a:r>
              <a:rPr lang="en-US" altLang="ko-KR" dirty="0" smtClean="0"/>
              <a:t> </a:t>
            </a:r>
          </a:p>
          <a:p>
            <a:pPr lvl="1"/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0592" y="1340768"/>
            <a:ext cx="5864746" cy="3252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3.2 </a:t>
            </a:r>
            <a:r>
              <a:rPr lang="ko-KR" altLang="en-US" b="1" dirty="0" smtClean="0"/>
              <a:t>제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정규형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정규형 정의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정규화 대상인 </a:t>
            </a:r>
            <a:r>
              <a:rPr lang="ko-KR" altLang="en-US" dirty="0" err="1" smtClean="0"/>
              <a:t>릴레이션이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 모델의 기본 원칙을 따르기만 한다면 당연히 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정규형에 속함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552" y="1484784"/>
            <a:ext cx="67437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4568" y="3284984"/>
            <a:ext cx="672465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제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정규형의 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764704"/>
            <a:ext cx="9433048" cy="5688632"/>
          </a:xfrm>
        </p:spPr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(1-1) </a:t>
            </a:r>
            <a:r>
              <a:rPr lang="ko-KR" altLang="en-US" dirty="0" smtClean="0"/>
              <a:t>삽입 이상</a:t>
            </a:r>
          </a:p>
          <a:p>
            <a:pPr lvl="2"/>
            <a:r>
              <a:rPr lang="ko-KR" altLang="en-US" dirty="0" smtClean="0"/>
              <a:t>과목번호 ‘</a:t>
            </a:r>
            <a:r>
              <a:rPr lang="en-US" altLang="ko-KR" dirty="0" smtClean="0"/>
              <a:t>c006’</a:t>
            </a:r>
            <a:r>
              <a:rPr lang="ko-KR" altLang="en-US" dirty="0" smtClean="0"/>
              <a:t>인 과목의 개설학과가 ‘통계’학과라는 사실만 따로 삽입할 </a:t>
            </a:r>
            <a:r>
              <a:rPr lang="ko-KR" altLang="en-US" smtClean="0"/>
              <a:t>수가 없음</a:t>
            </a:r>
            <a:r>
              <a:rPr lang="en-US" altLang="ko-KR" smtClean="0"/>
              <a:t> </a:t>
            </a:r>
          </a:p>
          <a:p>
            <a:pPr lvl="1"/>
            <a:r>
              <a:rPr lang="en-US" altLang="ko-KR" smtClean="0"/>
              <a:t>(1-2) </a:t>
            </a:r>
            <a:r>
              <a:rPr lang="ko-KR" altLang="en-US" smtClean="0"/>
              <a:t>수정 이상</a:t>
            </a:r>
          </a:p>
          <a:p>
            <a:pPr lvl="2"/>
            <a:r>
              <a:rPr lang="ko-KR" altLang="en-US" smtClean="0"/>
              <a:t>컴퓨터학과의 </a:t>
            </a:r>
            <a:r>
              <a:rPr lang="ko-KR" altLang="en-US" dirty="0" smtClean="0"/>
              <a:t>학과장이 ‘박유찬’에서 ‘홍길동’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변경될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과목개설학과 ‘컴퓨터’인 모든 </a:t>
            </a:r>
            <a:r>
              <a:rPr lang="ko-KR" altLang="en-US" dirty="0" err="1" smtClean="0"/>
              <a:t>투플을</a:t>
            </a:r>
            <a:r>
              <a:rPr lang="ko-KR" altLang="en-US" dirty="0" smtClean="0"/>
              <a:t> 찾아 ‘학과장’ 속성 값을 한꺼번에 ‘홍길동’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</a:t>
            </a:r>
            <a:r>
              <a:rPr lang="ko-KR" altLang="en-US" smtClean="0"/>
              <a:t>변경해야 함</a:t>
            </a:r>
            <a:r>
              <a:rPr lang="en-US" altLang="ko-KR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(1-3) </a:t>
            </a:r>
            <a:r>
              <a:rPr lang="ko-KR" altLang="en-US" dirty="0" smtClean="0"/>
              <a:t>삭제 이상</a:t>
            </a:r>
          </a:p>
          <a:p>
            <a:pPr lvl="2"/>
            <a:r>
              <a:rPr lang="ko-KR" altLang="en-US" dirty="0" smtClean="0"/>
              <a:t>만약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 ‘</a:t>
            </a:r>
            <a:r>
              <a:rPr lang="en-US" altLang="ko-KR" dirty="0" smtClean="0"/>
              <a:t>s002’ </a:t>
            </a:r>
            <a:r>
              <a:rPr lang="ko-KR" altLang="en-US" dirty="0" smtClean="0"/>
              <a:t>학생이 과목번호 ‘</a:t>
            </a:r>
            <a:r>
              <a:rPr lang="en-US" altLang="ko-KR" dirty="0" smtClean="0"/>
              <a:t>c002’ </a:t>
            </a:r>
            <a:r>
              <a:rPr lang="ko-KR" altLang="en-US" dirty="0" smtClean="0"/>
              <a:t>과목 수강을 취소하여 이 </a:t>
            </a:r>
            <a:r>
              <a:rPr lang="ko-KR" altLang="en-US" dirty="0" err="1" smtClean="0"/>
              <a:t>투플을</a:t>
            </a:r>
            <a:r>
              <a:rPr lang="ko-KR" altLang="en-US" dirty="0" smtClean="0"/>
              <a:t> 삭제하면 ‘</a:t>
            </a:r>
            <a:r>
              <a:rPr lang="en-US" altLang="ko-KR" dirty="0" smtClean="0"/>
              <a:t>c002’ </a:t>
            </a:r>
            <a:r>
              <a:rPr lang="ko-KR" altLang="en-US" dirty="0" smtClean="0"/>
              <a:t>과목의 개설학과가 ‘경영’학과이고 학과장이 ‘김철수’라는 원하지 않은 정보까지 데이터베이스에서 </a:t>
            </a:r>
            <a:r>
              <a:rPr lang="ko-KR" altLang="en-US" smtClean="0"/>
              <a:t>함께 삭제됨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3080" y="1772816"/>
            <a:ext cx="367665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520" y="908720"/>
            <a:ext cx="4917951" cy="2801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제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정규형의 문제점 해결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6776" y="3861048"/>
            <a:ext cx="334327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520" y="980728"/>
            <a:ext cx="751522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무손실</a:t>
            </a:r>
            <a:r>
              <a:rPr lang="ko-KR" altLang="en-US" dirty="0" smtClean="0"/>
              <a:t> 분해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무손실</a:t>
            </a:r>
            <a:r>
              <a:rPr lang="ko-KR" altLang="en-US" dirty="0" smtClean="0"/>
              <a:t> 분해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nonloss</a:t>
            </a:r>
            <a:r>
              <a:rPr lang="en-US" altLang="ko-KR" dirty="0" smtClean="0"/>
              <a:t> decomposition)</a:t>
            </a:r>
          </a:p>
          <a:p>
            <a:pPr lvl="1"/>
            <a:r>
              <a:rPr lang="ko-KR" altLang="en-US" dirty="0" smtClean="0"/>
              <a:t>정규화 과정에서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분해는 어떤 정보도 손실되지 않게 동등한 </a:t>
            </a:r>
            <a:r>
              <a:rPr lang="ko-KR" altLang="en-US" dirty="0" err="1" smtClean="0"/>
              <a:t>릴레이션들로</a:t>
            </a:r>
            <a:r>
              <a:rPr lang="ko-KR" altLang="en-US" dirty="0" smtClean="0"/>
              <a:t> 분해해야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정보 손실 없이 프로젝트</a:t>
            </a:r>
            <a:r>
              <a:rPr lang="en-US" altLang="ko-KR" dirty="0" smtClean="0"/>
              <a:t>(project) </a:t>
            </a:r>
            <a:r>
              <a:rPr lang="ko-KR" altLang="en-US" dirty="0" smtClean="0"/>
              <a:t>연산으로 </a:t>
            </a:r>
            <a:r>
              <a:rPr lang="ko-KR" altLang="en-US" dirty="0" err="1" smtClean="0"/>
              <a:t>무손실</a:t>
            </a:r>
            <a:r>
              <a:rPr lang="ko-KR" altLang="en-US" dirty="0" smtClean="0"/>
              <a:t> 분해된 </a:t>
            </a:r>
            <a:r>
              <a:rPr lang="ko-KR" altLang="en-US" dirty="0" err="1" smtClean="0"/>
              <a:t>릴레이션은</a:t>
            </a:r>
            <a:r>
              <a:rPr lang="ko-KR" altLang="en-US" dirty="0" smtClean="0"/>
              <a:t> 자연 조인</a:t>
            </a:r>
            <a:r>
              <a:rPr lang="en-US" altLang="ko-KR" dirty="0" smtClean="0"/>
              <a:t>(natural join) </a:t>
            </a:r>
            <a:r>
              <a:rPr lang="ko-KR" altLang="en-US" dirty="0" smtClean="0"/>
              <a:t>연산에 의해 다시 분해 이전의 </a:t>
            </a:r>
            <a:r>
              <a:rPr lang="ko-KR" altLang="en-US" dirty="0" err="1" smtClean="0"/>
              <a:t>릴레이션으로</a:t>
            </a:r>
            <a:r>
              <a:rPr lang="ko-KR" altLang="en-US" dirty="0" smtClean="0"/>
              <a:t> 복원이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복원이 불가능하면 잘못된 분해이며 이는 올바른 정규화가 아님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결정자와 결정자에 종속되는 속성들을 함께 떼어내어 새로운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생성할때</a:t>
            </a:r>
            <a:r>
              <a:rPr lang="ko-KR" altLang="en-US" dirty="0" smtClean="0"/>
              <a:t> 결정자를 분할 전의 </a:t>
            </a:r>
            <a:r>
              <a:rPr lang="ko-KR" altLang="en-US" dirty="0" err="1" smtClean="0"/>
              <a:t>릴레이션에도</a:t>
            </a:r>
            <a:r>
              <a:rPr lang="ko-KR" altLang="en-US" dirty="0" smtClean="0"/>
              <a:t> 공통 속성으로 남겨두어야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결정자가 이후 </a:t>
            </a:r>
            <a:r>
              <a:rPr lang="ko-KR" altLang="en-US" dirty="0" err="1" smtClean="0"/>
              <a:t>외래키로써</a:t>
            </a:r>
            <a:r>
              <a:rPr lang="ko-KR" altLang="en-US" dirty="0" smtClean="0"/>
              <a:t> 분해된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사이의 연관성을 유지할 수 있음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3.3 </a:t>
            </a:r>
            <a:r>
              <a:rPr lang="ko-KR" altLang="en-US" b="1" dirty="0" smtClean="0"/>
              <a:t>제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정규형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정규형 정의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정규형은 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정규형을 충족하는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기본키가</a:t>
            </a:r>
            <a:r>
              <a:rPr lang="ko-KR" altLang="en-US" dirty="0" smtClean="0"/>
              <a:t> 복합 속성일 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기본키의</a:t>
            </a:r>
            <a:r>
              <a:rPr lang="ko-KR" altLang="en-US" dirty="0" smtClean="0"/>
              <a:t> 일부 속성이 결정자인지를 검사함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만약 </a:t>
            </a:r>
            <a:r>
              <a:rPr lang="ko-KR" altLang="en-US" dirty="0" err="1" smtClean="0"/>
              <a:t>기본키가</a:t>
            </a:r>
            <a:r>
              <a:rPr lang="ko-KR" altLang="en-US" dirty="0" smtClean="0"/>
              <a:t> 단일 속성이면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속성이 완전 함수 종속이므로 검사할 필요가 없이 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정규형에 속함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2171" y="1412776"/>
            <a:ext cx="67151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0552" y="3861048"/>
            <a:ext cx="673417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제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정규형의 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(2-1) </a:t>
            </a:r>
            <a:r>
              <a:rPr lang="ko-KR" altLang="en-US" dirty="0" smtClean="0"/>
              <a:t>삽입 이상</a:t>
            </a:r>
          </a:p>
          <a:p>
            <a:pPr lvl="2"/>
            <a:r>
              <a:rPr lang="ko-KR" altLang="en-US" dirty="0" smtClean="0"/>
              <a:t>과목개설학과인 ‘통계’학과의 학과장이 ‘홍장미’라는 사실만 따로 삽입할 </a:t>
            </a:r>
            <a:r>
              <a:rPr lang="ko-KR" altLang="en-US" smtClean="0"/>
              <a:t>수가 없음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(2-2) </a:t>
            </a:r>
            <a:r>
              <a:rPr lang="ko-KR" altLang="en-US" dirty="0" smtClean="0"/>
              <a:t>수정 이상</a:t>
            </a:r>
          </a:p>
          <a:p>
            <a:pPr lvl="2"/>
            <a:r>
              <a:rPr lang="ko-KR" altLang="en-US" dirty="0" smtClean="0"/>
              <a:t>컴퓨터학과의 학과장이 ‘박유찬’에서 ‘홍길동’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변경될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여전히 과목개설학과 ‘컴퓨터’인 모든 </a:t>
            </a:r>
            <a:r>
              <a:rPr lang="ko-KR" altLang="en-US" dirty="0" err="1" smtClean="0"/>
              <a:t>투플을</a:t>
            </a:r>
            <a:r>
              <a:rPr lang="ko-KR" altLang="en-US" dirty="0" smtClean="0"/>
              <a:t> 찾아 ‘학과장’ 속성 값을 한꺼번에 ‘홍길동’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</a:t>
            </a:r>
            <a:r>
              <a:rPr lang="ko-KR" altLang="en-US" smtClean="0"/>
              <a:t>변경해야 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(2-3) </a:t>
            </a:r>
            <a:r>
              <a:rPr lang="ko-KR" altLang="en-US" dirty="0" smtClean="0"/>
              <a:t>삭제 이상</a:t>
            </a:r>
          </a:p>
          <a:p>
            <a:pPr lvl="2"/>
            <a:r>
              <a:rPr lang="ko-KR" altLang="en-US" dirty="0" smtClean="0"/>
              <a:t>과목번호 ‘</a:t>
            </a:r>
            <a:r>
              <a:rPr lang="en-US" altLang="ko-KR" dirty="0" smtClean="0"/>
              <a:t>c002’</a:t>
            </a:r>
            <a:r>
              <a:rPr lang="ko-KR" altLang="en-US" dirty="0" smtClean="0"/>
              <a:t>의 등록을 취소하여 이 투플을 삭제하면 ‘경영’학과의 학과장이 ‘김철수’라는 원하지 않은 정보까지 </a:t>
            </a:r>
            <a:r>
              <a:rPr lang="ko-KR" altLang="en-US" smtClean="0"/>
              <a:t>함께 삭제됨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560" y="1124744"/>
            <a:ext cx="33147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916832"/>
            <a:ext cx="33528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제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정규형의 문제점 해결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정규형을 충족하는 ‘과목</a:t>
            </a:r>
            <a:r>
              <a:rPr lang="en-US" altLang="ko-KR" dirty="0" smtClean="0"/>
              <a:t>_1’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삽입</a:t>
            </a:r>
            <a:r>
              <a:rPr lang="en-US" altLang="ko-KR" dirty="0" smtClean="0"/>
              <a:t>(2-1),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(2-2),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(2-3) </a:t>
            </a:r>
            <a:r>
              <a:rPr lang="ko-KR" altLang="en-US" dirty="0" smtClean="0"/>
              <a:t>이상이 발생하는 이유</a:t>
            </a:r>
          </a:p>
          <a:p>
            <a:pPr lvl="1"/>
            <a:r>
              <a:rPr lang="ko-KR" altLang="en-US" smtClean="0"/>
              <a:t>아직도  </a:t>
            </a:r>
            <a:r>
              <a:rPr lang="ko-KR" altLang="en-US" dirty="0" smtClean="0"/>
              <a:t>둘 이상의 의미적 연관성을 하나의 </a:t>
            </a:r>
            <a:r>
              <a:rPr lang="ko-KR" altLang="en-US" dirty="0" err="1" smtClean="0"/>
              <a:t>릴레이션으로</a:t>
            </a:r>
            <a:r>
              <a:rPr lang="ko-KR" altLang="en-US" dirty="0" smtClean="0"/>
              <a:t> 함께 표현했기 때문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이행적 함수 종속성</a:t>
            </a:r>
            <a:r>
              <a:rPr lang="en-US" altLang="ko-KR" dirty="0" smtClean="0"/>
              <a:t>(transitive functional dependency)</a:t>
            </a:r>
          </a:p>
          <a:p>
            <a:pPr lvl="1"/>
            <a:r>
              <a:rPr lang="ko-KR" altLang="en-US" dirty="0" err="1" smtClean="0"/>
              <a:t>기본키에</a:t>
            </a:r>
            <a:r>
              <a:rPr lang="ko-KR" altLang="en-US" dirty="0" smtClean="0"/>
              <a:t> 속하지 않은 일반 속성 값이 </a:t>
            </a:r>
            <a:r>
              <a:rPr lang="ko-KR" altLang="en-US" dirty="0" err="1" smtClean="0"/>
              <a:t>기본키에</a:t>
            </a:r>
            <a:r>
              <a:rPr lang="ko-KR" altLang="en-US" dirty="0" smtClean="0"/>
              <a:t> 속하지 않은 또 다른 일반 속성 값을 결정함</a:t>
            </a:r>
            <a:endParaRPr lang="en-US" altLang="ko-KR" dirty="0" smtClean="0"/>
          </a:p>
          <a:p>
            <a:pPr lvl="1"/>
            <a:r>
              <a:rPr lang="ko-KR" altLang="en-US" smtClean="0"/>
              <a:t>해결방법</a:t>
            </a:r>
            <a:r>
              <a:rPr lang="en-US" altLang="ko-KR" smtClean="0"/>
              <a:t>: </a:t>
            </a:r>
            <a:r>
              <a:rPr lang="ko-KR" altLang="en-US" smtClean="0"/>
              <a:t>이행적 </a:t>
            </a:r>
            <a:r>
              <a:rPr lang="ko-KR" altLang="en-US" dirty="0" smtClean="0"/>
              <a:t>종속 관계를 끊어 두 종속 관계를 각기 다른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표현</a:t>
            </a:r>
            <a:r>
              <a:rPr lang="en-US" altLang="ko-KR" dirty="0" smtClean="0"/>
              <a:t>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2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릴레이션으로</a:t>
            </a:r>
            <a:r>
              <a:rPr lang="ko-KR" altLang="en-US" dirty="0" smtClean="0"/>
              <a:t> 분해함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8624" y="4149080"/>
            <a:ext cx="503872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3.4 </a:t>
            </a:r>
            <a:r>
              <a:rPr lang="ko-KR" altLang="en-US" b="1" dirty="0" smtClean="0"/>
              <a:t>제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정규형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정규형 정의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정규형은 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정규형을 충족하는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기본키가</a:t>
            </a:r>
            <a:r>
              <a:rPr lang="ko-KR" altLang="en-US" dirty="0" smtClean="0"/>
              <a:t> 아닌 일반 속성이 결정자인지를 검사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 속성이 </a:t>
            </a:r>
            <a:r>
              <a:rPr lang="ko-KR" altLang="en-US" dirty="0" err="1" smtClean="0"/>
              <a:t>기본키</a:t>
            </a:r>
            <a:r>
              <a:rPr lang="ko-KR" altLang="en-US" dirty="0" smtClean="0"/>
              <a:t> 속성이 아닌 일반 속성에 종속적일 때 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정규형에 위배됨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620" y="1429147"/>
            <a:ext cx="67437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6576" y="3717032"/>
            <a:ext cx="67151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제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정규형의 문제점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(3-1) </a:t>
            </a:r>
            <a:r>
              <a:rPr lang="ko-KR" altLang="en-US" dirty="0" smtClean="0"/>
              <a:t>삽입 이상</a:t>
            </a:r>
          </a:p>
          <a:p>
            <a:pPr lvl="2"/>
            <a:r>
              <a:rPr lang="ko-KR" altLang="en-US" dirty="0" smtClean="0"/>
              <a:t>과목번호 </a:t>
            </a:r>
            <a:r>
              <a:rPr lang="en-US" altLang="ko-KR" dirty="0" smtClean="0"/>
              <a:t>'c004'</a:t>
            </a:r>
            <a:r>
              <a:rPr lang="ko-KR" altLang="en-US" dirty="0" smtClean="0"/>
              <a:t>의 강의담당교수가 </a:t>
            </a:r>
            <a:r>
              <a:rPr lang="en-US" altLang="ko-KR" dirty="0" smtClean="0"/>
              <a:t>'p005'</a:t>
            </a:r>
            <a:r>
              <a:rPr lang="ko-KR" altLang="en-US" dirty="0" smtClean="0"/>
              <a:t>이라는 사실만 따로 삽입할 </a:t>
            </a:r>
            <a:r>
              <a:rPr lang="ko-KR" altLang="en-US" smtClean="0"/>
              <a:t>수는 없음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(3-2) </a:t>
            </a:r>
            <a:r>
              <a:rPr lang="ko-KR" altLang="en-US" dirty="0" smtClean="0"/>
              <a:t>수정 이상</a:t>
            </a:r>
          </a:p>
          <a:p>
            <a:pPr lvl="2"/>
            <a:r>
              <a:rPr lang="ko-KR" altLang="en-US" dirty="0" smtClean="0"/>
              <a:t>강의담당교수 ‘</a:t>
            </a:r>
            <a:r>
              <a:rPr lang="en-US" altLang="ko-KR" dirty="0" smtClean="0"/>
              <a:t>p001’</a:t>
            </a:r>
            <a:r>
              <a:rPr lang="ko-KR" altLang="en-US" dirty="0" smtClean="0"/>
              <a:t>의 담당 과목번호가 ‘</a:t>
            </a:r>
            <a:r>
              <a:rPr lang="en-US" altLang="ko-KR" dirty="0" smtClean="0"/>
              <a:t>c005’</a:t>
            </a:r>
            <a:r>
              <a:rPr lang="ko-KR" altLang="en-US" dirty="0" smtClean="0"/>
              <a:t>로 변경될 경우</a:t>
            </a:r>
            <a:r>
              <a:rPr lang="en-US" altLang="ko-KR" dirty="0" smtClean="0"/>
              <a:t>, ‘p001’</a:t>
            </a:r>
            <a:r>
              <a:rPr lang="ko-KR" altLang="en-US" dirty="0" smtClean="0"/>
              <a:t>과 관련된 모든 투플을 찾아 ‘과목번호’ 속성 값을 한꺼번에 ‘</a:t>
            </a:r>
            <a:r>
              <a:rPr lang="en-US" altLang="ko-KR" dirty="0" smtClean="0"/>
              <a:t>c005’</a:t>
            </a:r>
            <a:r>
              <a:rPr lang="ko-KR" altLang="en-US" dirty="0" smtClean="0"/>
              <a:t>로 </a:t>
            </a:r>
            <a:r>
              <a:rPr lang="ko-KR" altLang="en-US" smtClean="0"/>
              <a:t>변경해야 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(3-3) </a:t>
            </a:r>
            <a:r>
              <a:rPr lang="ko-KR" altLang="en-US" dirty="0" smtClean="0"/>
              <a:t>삭제 이상</a:t>
            </a:r>
          </a:p>
          <a:p>
            <a:pPr lvl="2"/>
            <a:r>
              <a:rPr lang="ko-KR" altLang="en-US" dirty="0" smtClean="0"/>
              <a:t>학번 ‘</a:t>
            </a:r>
            <a:r>
              <a:rPr lang="en-US" altLang="ko-KR" dirty="0" smtClean="0"/>
              <a:t>s002’</a:t>
            </a:r>
            <a:r>
              <a:rPr lang="ko-KR" altLang="en-US" dirty="0" smtClean="0"/>
              <a:t>인 학생이 교과번호 ‘</a:t>
            </a:r>
            <a:r>
              <a:rPr lang="en-US" altLang="ko-KR" dirty="0" smtClean="0"/>
              <a:t>c002’</a:t>
            </a:r>
            <a:r>
              <a:rPr lang="ko-KR" altLang="en-US" dirty="0" smtClean="0"/>
              <a:t>의 수강을 취소하여 이 투플을 삭제하면 ‘</a:t>
            </a:r>
            <a:r>
              <a:rPr lang="en-US" altLang="ko-KR" dirty="0" smtClean="0"/>
              <a:t>p002’ </a:t>
            </a:r>
            <a:r>
              <a:rPr lang="ko-KR" altLang="en-US" dirty="0" smtClean="0"/>
              <a:t>교수가 ‘</a:t>
            </a:r>
            <a:r>
              <a:rPr lang="en-US" altLang="ko-KR" dirty="0" smtClean="0"/>
              <a:t>c002’ </a:t>
            </a:r>
            <a:r>
              <a:rPr lang="ko-KR" altLang="en-US" dirty="0" smtClean="0"/>
              <a:t>과목을 강의한다는 정보까지 </a:t>
            </a:r>
            <a:r>
              <a:rPr lang="ko-KR" altLang="en-US" smtClean="0"/>
              <a:t>함께 삭제됨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442" y="864866"/>
            <a:ext cx="3651126" cy="2796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9024" y="1700808"/>
            <a:ext cx="35623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데이터베이스의 정석</a:t>
            </a:r>
            <a:endParaRPr lang="ko-KR" altLang="en-US" sz="20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7030A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000672" y="3356992"/>
            <a:ext cx="6913538" cy="1252538"/>
          </a:xfrm>
          <a:prstGeom prst="rect">
            <a:avLst/>
          </a:prstGeom>
          <a:noFill/>
          <a:ln w="4191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&gt;&gt;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학습목표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&lt;&lt;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정규화의 필요성과 이상 현상을 이해한다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함수 종속성의 개념과 함수 종속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다이아그램을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알아본다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기본 정규형을 이해하고 정규화를 적용해본다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17366" y="1949931"/>
            <a:ext cx="2201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정규화와 이상 현상</a:t>
            </a:r>
          </a:p>
          <a:p>
            <a:pPr algn="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함수 종속성</a:t>
            </a:r>
          </a:p>
          <a:p>
            <a:pPr algn="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기본 정규형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제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정규형의 문제점 해결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정규형을 충족하는 ‘수강</a:t>
            </a:r>
            <a:r>
              <a:rPr lang="en-US" altLang="ko-KR" dirty="0" smtClean="0"/>
              <a:t>_4’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삽입</a:t>
            </a:r>
            <a:r>
              <a:rPr lang="en-US" altLang="ko-KR" dirty="0" smtClean="0"/>
              <a:t>(3-1),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(3-2),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(3-3) </a:t>
            </a:r>
            <a:r>
              <a:rPr lang="ko-KR" altLang="en-US" smtClean="0"/>
              <a:t>이상이 발생</a:t>
            </a:r>
            <a:endParaRPr lang="ko-KR" altLang="en-US" dirty="0" smtClean="0"/>
          </a:p>
          <a:p>
            <a:pPr lvl="1"/>
            <a:r>
              <a:rPr lang="ko-KR" altLang="en-US" smtClean="0"/>
              <a:t>원인</a:t>
            </a:r>
            <a:r>
              <a:rPr lang="en-US" altLang="ko-KR" smtClean="0"/>
              <a:t>: </a:t>
            </a:r>
            <a:r>
              <a:rPr lang="ko-KR" altLang="en-US" smtClean="0"/>
              <a:t>기본키가 </a:t>
            </a:r>
            <a:r>
              <a:rPr lang="ko-KR" altLang="en-US" dirty="0" smtClean="0"/>
              <a:t>아닌 속성이 </a:t>
            </a:r>
            <a:r>
              <a:rPr lang="ko-KR" altLang="en-US" dirty="0" err="1" smtClean="0"/>
              <a:t>기본키</a:t>
            </a:r>
            <a:r>
              <a:rPr lang="ko-KR" altLang="en-US" dirty="0" smtClean="0"/>
              <a:t> 일부 속성의 </a:t>
            </a:r>
            <a:r>
              <a:rPr lang="ko-KR" altLang="en-US" smtClean="0"/>
              <a:t>결정자가 되기 때문</a:t>
            </a:r>
            <a:endParaRPr lang="en-US" altLang="ko-KR" dirty="0" smtClean="0"/>
          </a:p>
          <a:p>
            <a:pPr lvl="1"/>
            <a:r>
              <a:rPr lang="ko-KR" altLang="en-US" smtClean="0"/>
              <a:t>릴레이션의 </a:t>
            </a:r>
            <a:r>
              <a:rPr lang="ko-KR" altLang="en-US" dirty="0" err="1" smtClean="0"/>
              <a:t>후보키가</a:t>
            </a:r>
            <a:r>
              <a:rPr lang="ko-KR" altLang="en-US" dirty="0" smtClean="0"/>
              <a:t> 둘 이상이고 </a:t>
            </a:r>
            <a:r>
              <a:rPr lang="ko-KR" altLang="en-US" dirty="0" err="1" smtClean="0"/>
              <a:t>기본키가</a:t>
            </a:r>
            <a:r>
              <a:rPr lang="ko-KR" altLang="en-US" dirty="0" smtClean="0"/>
              <a:t> 둘 이상의 속성 조합일 때 발생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이러한 문제를 해결하려면 </a:t>
            </a:r>
            <a:r>
              <a:rPr lang="ko-KR" altLang="en-US" dirty="0" err="1" smtClean="0"/>
              <a:t>기본키가</a:t>
            </a:r>
            <a:r>
              <a:rPr lang="ko-KR" altLang="en-US" dirty="0" smtClean="0"/>
              <a:t> 아닌 결정자를 분리하여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릴레이션으로</a:t>
            </a:r>
            <a:r>
              <a:rPr lang="ko-KR" altLang="en-US" dirty="0" smtClean="0"/>
              <a:t> 분해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6616" y="3356992"/>
            <a:ext cx="576262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3.5 </a:t>
            </a:r>
            <a:r>
              <a:rPr lang="ko-KR" altLang="en-US" b="1" dirty="0" err="1" smtClean="0"/>
              <a:t>보이스코드</a:t>
            </a:r>
            <a:r>
              <a:rPr lang="ko-KR" altLang="en-US" b="1" dirty="0" smtClean="0"/>
              <a:t> 정규형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보이스코드</a:t>
            </a:r>
            <a:r>
              <a:rPr lang="ko-KR" altLang="en-US" dirty="0" smtClean="0"/>
              <a:t> 정규형</a:t>
            </a:r>
            <a:r>
              <a:rPr lang="en-US" altLang="ko-KR" dirty="0" smtClean="0"/>
              <a:t>(BCNF: Boyce </a:t>
            </a:r>
            <a:r>
              <a:rPr lang="en-US" altLang="ko-KR" dirty="0" err="1" smtClean="0"/>
              <a:t>Codd</a:t>
            </a:r>
            <a:r>
              <a:rPr lang="en-US" altLang="ko-KR" dirty="0" smtClean="0"/>
              <a:t> Normal Form)</a:t>
            </a:r>
            <a:r>
              <a:rPr lang="ko-KR" altLang="en-US" dirty="0" smtClean="0"/>
              <a:t>의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복잡한 식별자 관계에 의한 문제를 </a:t>
            </a:r>
            <a:r>
              <a:rPr lang="ko-KR" altLang="en-US" dirty="0" err="1" smtClean="0"/>
              <a:t>해결하기위해</a:t>
            </a:r>
            <a:r>
              <a:rPr lang="ko-KR" altLang="en-US" dirty="0" smtClean="0"/>
              <a:t> 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정규형을 보완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“강한 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(strong 3NF)”</a:t>
            </a:r>
            <a:r>
              <a:rPr lang="ko-KR" altLang="en-US" dirty="0" smtClean="0"/>
              <a:t>이라고도 함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정규형이더라도 </a:t>
            </a:r>
            <a:r>
              <a:rPr lang="ko-KR" altLang="en-US" dirty="0" err="1" smtClean="0"/>
              <a:t>기본키</a:t>
            </a:r>
            <a:r>
              <a:rPr lang="ko-KR" altLang="en-US" dirty="0" smtClean="0"/>
              <a:t> 속성이 </a:t>
            </a:r>
            <a:r>
              <a:rPr lang="ko-KR" altLang="en-US" dirty="0" err="1" smtClean="0"/>
              <a:t>기본키</a:t>
            </a:r>
            <a:r>
              <a:rPr lang="ko-KR" altLang="en-US" dirty="0" smtClean="0"/>
              <a:t> 속성이 아닌 일반 속성에 종속적일 때 </a:t>
            </a:r>
            <a:r>
              <a:rPr lang="ko-KR" altLang="en-US" dirty="0" err="1" smtClean="0"/>
              <a:t>보이스코드</a:t>
            </a:r>
            <a:r>
              <a:rPr lang="ko-KR" altLang="en-US" dirty="0" smtClean="0"/>
              <a:t> 정규형에 위배됨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모든 결정자를 </a:t>
            </a:r>
            <a:r>
              <a:rPr lang="ko-KR" altLang="en-US" dirty="0" err="1" smtClean="0"/>
              <a:t>후보키로</a:t>
            </a:r>
            <a:r>
              <a:rPr lang="ko-KR" altLang="en-US" dirty="0" smtClean="0"/>
              <a:t> 만듦</a:t>
            </a:r>
            <a:r>
              <a:rPr lang="en-US" altLang="ko-KR" dirty="0" smtClean="0"/>
              <a:t>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기본키가</a:t>
            </a:r>
            <a:r>
              <a:rPr lang="ko-KR" altLang="en-US" dirty="0" smtClean="0"/>
              <a:t> 아니면서 결정자 역할을 하는 속성과 그 결정자에 함수 종속되는 속성을 하나의 </a:t>
            </a:r>
            <a:r>
              <a:rPr lang="ko-KR" altLang="en-US" dirty="0" err="1" smtClean="0"/>
              <a:t>릴레이션으로</a:t>
            </a:r>
            <a:r>
              <a:rPr lang="ko-KR" altLang="en-US" dirty="0" smtClean="0"/>
              <a:t> 분리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결정자는 원 </a:t>
            </a:r>
            <a:r>
              <a:rPr lang="ko-KR" altLang="en-US" dirty="0" err="1" smtClean="0"/>
              <a:t>릴레이션에도</a:t>
            </a:r>
            <a:r>
              <a:rPr lang="ko-KR" altLang="en-US" dirty="0" smtClean="0"/>
              <a:t> 남겨서 </a:t>
            </a:r>
            <a:r>
              <a:rPr lang="ko-KR" altLang="en-US" dirty="0" err="1" smtClean="0"/>
              <a:t>외래키</a:t>
            </a:r>
            <a:r>
              <a:rPr lang="ko-KR" altLang="en-US" dirty="0" smtClean="0"/>
              <a:t> 역할을 하도록 함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560" y="2132856"/>
            <a:ext cx="6705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4568" y="4733925"/>
            <a:ext cx="67246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3.6 </a:t>
            </a:r>
            <a:r>
              <a:rPr lang="ko-KR" altLang="en-US" b="1" dirty="0" smtClean="0"/>
              <a:t>정규화의 적용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정규화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릴레이션을</a:t>
            </a:r>
            <a:r>
              <a:rPr lang="ko-KR" altLang="en-US" dirty="0" smtClean="0"/>
              <a:t> 정보 표현 측면에서 동등하면서도 중복을 감소시키는 더욱 작은 </a:t>
            </a:r>
            <a:r>
              <a:rPr lang="ko-KR" altLang="en-US" dirty="0" err="1" smtClean="0"/>
              <a:t>릴레이션들로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무손실</a:t>
            </a:r>
            <a:r>
              <a:rPr lang="ko-KR" altLang="en-US" dirty="0" smtClean="0"/>
              <a:t> 분해함으로써 이상 현상을 제거하는 데이터베이스 설계의 한 방법</a:t>
            </a:r>
          </a:p>
          <a:p>
            <a:endParaRPr lang="ko-KR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8624" y="2132856"/>
            <a:ext cx="4176464" cy="4538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반정규화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반정규화</a:t>
            </a:r>
            <a:r>
              <a:rPr lang="en-US" altLang="ko-KR" dirty="0" smtClean="0"/>
              <a:t>(de-normalization)</a:t>
            </a:r>
          </a:p>
          <a:p>
            <a:pPr lvl="1"/>
            <a:r>
              <a:rPr lang="ko-KR" altLang="en-US" dirty="0" smtClean="0"/>
              <a:t>정규화의 반대 개념</a:t>
            </a:r>
            <a:r>
              <a:rPr lang="en-US" altLang="ko-KR" dirty="0" smtClean="0"/>
              <a:t>,</a:t>
            </a:r>
            <a:r>
              <a:rPr lang="ko-KR" altLang="en-US" dirty="0" smtClean="0"/>
              <a:t> ‘역정규화’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정규화와는 반대로 보다 낮은 수준의 </a:t>
            </a:r>
            <a:r>
              <a:rPr lang="ko-KR" altLang="en-US" dirty="0" err="1" smtClean="0"/>
              <a:t>정규형으로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통합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성능 저하가 문제될 경우 분해된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역으로 통합</a:t>
            </a:r>
            <a:r>
              <a:rPr lang="en-US" altLang="ko-KR" dirty="0" smtClean="0"/>
              <a:t>,</a:t>
            </a:r>
            <a:r>
              <a:rPr lang="ko-KR" altLang="en-US" dirty="0" smtClean="0"/>
              <a:t> 성능을 향상시키는 설계 방법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높은 정규형을 만족하는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스키마가 반드시 최적이라고 할 수는 없음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정규화는 데이터의 정합성과 </a:t>
            </a:r>
            <a:r>
              <a:rPr lang="ko-KR" altLang="en-US" dirty="0" err="1" smtClean="0"/>
              <a:t>무결성이</a:t>
            </a:r>
            <a:r>
              <a:rPr lang="ko-KR" altLang="en-US" dirty="0" smtClean="0"/>
              <a:t> 강화되는 장점이 있지만 반대로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수가 과다하게 늘어나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문장이 복잡해지고 조인 연산 등으로 실행 시간이 오래 걸릴 수도 있기 때문</a:t>
            </a:r>
            <a:r>
              <a:rPr lang="en-US" altLang="ko-KR" dirty="0" smtClean="0"/>
              <a:t>	</a:t>
            </a:r>
          </a:p>
          <a:p>
            <a:pPr lvl="2"/>
            <a:r>
              <a:rPr lang="ko-KR" altLang="en-US" dirty="0" smtClean="0"/>
              <a:t>자주 또 다량으로 조회되는 데이터에 대해서는 역으로 데이터 중복을 허용하는 반정규화 수행가능</a:t>
            </a:r>
            <a:endParaRPr lang="en-US" altLang="ko-KR" dirty="0" smtClean="0"/>
          </a:p>
          <a:p>
            <a:pPr lvl="1"/>
            <a:r>
              <a:rPr lang="ko-KR" altLang="en-US" smtClean="0"/>
              <a:t>반정규화는 </a:t>
            </a:r>
            <a:r>
              <a:rPr lang="ko-KR" altLang="en-US" dirty="0" smtClean="0"/>
              <a:t>다음 과정을 포함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릴레이션들을</a:t>
            </a:r>
            <a:r>
              <a:rPr lang="ko-KR" altLang="en-US" dirty="0" smtClean="0"/>
              <a:t> 병합</a:t>
            </a:r>
          </a:p>
          <a:p>
            <a:pPr lvl="2"/>
            <a:r>
              <a:rPr lang="ko-KR" altLang="en-US" smtClean="0"/>
              <a:t>통계</a:t>
            </a:r>
            <a:r>
              <a:rPr lang="en-US" altLang="ko-KR" smtClean="0"/>
              <a:t>·</a:t>
            </a:r>
            <a:r>
              <a:rPr lang="ko-KR" altLang="en-US" smtClean="0"/>
              <a:t>이력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추가</a:t>
            </a:r>
          </a:p>
          <a:p>
            <a:pPr lvl="2"/>
            <a:r>
              <a:rPr lang="ko-KR" altLang="en-US" dirty="0" smtClean="0"/>
              <a:t>여러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같은 속성을 중복하여 추가</a:t>
            </a:r>
          </a:p>
          <a:p>
            <a:pPr lvl="2"/>
            <a:r>
              <a:rPr lang="ko-KR" altLang="en-US" smtClean="0"/>
              <a:t>총계</a:t>
            </a:r>
            <a:r>
              <a:rPr lang="en-US" altLang="ko-KR" smtClean="0"/>
              <a:t>·</a:t>
            </a:r>
            <a:r>
              <a:rPr lang="ko-KR" altLang="en-US" smtClean="0"/>
              <a:t>평균 </a:t>
            </a:r>
            <a:r>
              <a:rPr lang="ko-KR" altLang="en-US" dirty="0" smtClean="0"/>
              <a:t>같은 파생 속성을 추가</a:t>
            </a:r>
          </a:p>
          <a:p>
            <a:pPr lvl="1"/>
            <a:r>
              <a:rPr lang="ko-KR" altLang="en-US" dirty="0" smtClean="0"/>
              <a:t>반정규화는 데이터베이스 설계의 최종 단계에서 신중하게 고려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정규화와 이상 현상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 설계</a:t>
            </a:r>
            <a:r>
              <a:rPr lang="en-US" altLang="ko-KR" dirty="0" smtClean="0"/>
              <a:t>(database design)</a:t>
            </a:r>
          </a:p>
          <a:p>
            <a:pPr lvl="1"/>
            <a:r>
              <a:rPr lang="ko-KR" altLang="en-US" dirty="0" smtClean="0"/>
              <a:t>대량의 데이터를 데이터베이스 안에 어떻게 조직하여 구성하느냐는 중요한 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현실 세계를 정확하고 자연스럽게 반영할 수 있도록 데이터베이스의 논리적 구조를 결정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데이터베이스에 대한 통합된 하나의 스키마</a:t>
            </a:r>
            <a:r>
              <a:rPr lang="en-US" altLang="ko-KR" dirty="0" smtClean="0"/>
              <a:t>(schema)</a:t>
            </a:r>
            <a:r>
              <a:rPr lang="ko-KR" altLang="en-US" dirty="0" smtClean="0"/>
              <a:t>를 정의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이상 현상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잘못된 스키마 정의는 원하지 않는 여러 이상 현상을 발생시킴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SELECT</a:t>
            </a:r>
            <a:r>
              <a:rPr lang="ko-KR" altLang="en-US" dirty="0" smtClean="0"/>
              <a:t>문으로 검색할 경우는 아무런 이상 현상이 발생하지 않음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INSERT, UPDATE, DELETE</a:t>
            </a:r>
            <a:r>
              <a:rPr lang="ko-KR" altLang="en-US" dirty="0" smtClean="0"/>
              <a:t>문으로 데이터를 변경할 때는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이상 현상이 발생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정규화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잘못된 스키마 정의를 바로 잡는 데이터베이스 설계 방법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1.2 </a:t>
            </a:r>
            <a:r>
              <a:rPr lang="ko-KR" altLang="en-US" b="1" dirty="0" smtClean="0"/>
              <a:t>이상 현상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1) </a:t>
            </a:r>
            <a:r>
              <a:rPr lang="ko-KR" altLang="en-US" dirty="0" smtClean="0"/>
              <a:t>삽입 이상</a:t>
            </a:r>
            <a:r>
              <a:rPr lang="en-US" altLang="ko-KR" dirty="0" smtClean="0"/>
              <a:t>(insertion anomaly)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새 영화번호 ‘</a:t>
            </a:r>
            <a:r>
              <a:rPr lang="en-US" altLang="ko-KR" dirty="0" smtClean="0"/>
              <a:t>m006’</a:t>
            </a:r>
            <a:r>
              <a:rPr lang="ko-KR" altLang="en-US" dirty="0" smtClean="0"/>
              <a:t>이 상영관 ‘</a:t>
            </a:r>
            <a:r>
              <a:rPr lang="en-US" altLang="ko-KR" dirty="0" smtClean="0"/>
              <a:t>4</a:t>
            </a:r>
            <a:r>
              <a:rPr lang="ko-KR" altLang="en-US" dirty="0" smtClean="0"/>
              <a:t>관’에서 상영된다는 사실을 ‘예약’ </a:t>
            </a:r>
            <a:r>
              <a:rPr lang="ko-KR" altLang="en-US" smtClean="0"/>
              <a:t>릴레이션에 추가가정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불필요한 데이터를 함께 입력하지 않고서는 원하는 데이터만 입력이 불가능한 상황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2) </a:t>
            </a:r>
            <a:r>
              <a:rPr lang="ko-KR" altLang="en-US" dirty="0" smtClean="0"/>
              <a:t>갱신 이상</a:t>
            </a:r>
            <a:r>
              <a:rPr lang="en-US" altLang="ko-KR" dirty="0" smtClean="0"/>
              <a:t>(update anomaly)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영화번호 ‘</a:t>
            </a:r>
            <a:r>
              <a:rPr lang="en-US" altLang="ko-KR" dirty="0" smtClean="0"/>
              <a:t>m002’</a:t>
            </a:r>
            <a:r>
              <a:rPr lang="ko-KR" altLang="en-US" dirty="0" smtClean="0"/>
              <a:t>인 영화의 상영관을 ‘</a:t>
            </a:r>
            <a:r>
              <a:rPr lang="en-US" altLang="ko-KR" dirty="0" smtClean="0"/>
              <a:t>3</a:t>
            </a:r>
            <a:r>
              <a:rPr lang="ko-KR" altLang="en-US" dirty="0" smtClean="0"/>
              <a:t>관’에서 ‘</a:t>
            </a:r>
            <a:r>
              <a:rPr lang="en-US" altLang="ko-KR" dirty="0" smtClean="0"/>
              <a:t>4</a:t>
            </a:r>
            <a:r>
              <a:rPr lang="ko-KR" altLang="en-US" dirty="0" smtClean="0"/>
              <a:t>관’</a:t>
            </a:r>
            <a:r>
              <a:rPr lang="ko-KR" altLang="en-US" smtClean="0"/>
              <a:t>으로  변경 </a:t>
            </a:r>
            <a:r>
              <a:rPr lang="ko-KR" altLang="en-US" dirty="0" smtClean="0"/>
              <a:t>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중복된 속성 값 중 일부가 수정되지 않을 경우 데이터 불일치가 발생할 수 있는 상황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3) </a:t>
            </a:r>
            <a:r>
              <a:rPr lang="ko-KR" altLang="en-US" dirty="0" smtClean="0"/>
              <a:t>삭제 이상</a:t>
            </a:r>
            <a:r>
              <a:rPr lang="en-US" altLang="ko-KR" dirty="0" smtClean="0"/>
              <a:t>(deletion anomaly)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고객번호 ‘</a:t>
            </a:r>
            <a:r>
              <a:rPr lang="en-US" altLang="ko-KR" dirty="0" smtClean="0"/>
              <a:t>y001’</a:t>
            </a:r>
            <a:r>
              <a:rPr lang="ko-KR" altLang="en-US" dirty="0" smtClean="0"/>
              <a:t>인 고객이 영화번호 ‘</a:t>
            </a:r>
            <a:r>
              <a:rPr lang="en-US" altLang="ko-KR" dirty="0" smtClean="0"/>
              <a:t>m004’</a:t>
            </a:r>
            <a:r>
              <a:rPr lang="ko-KR" altLang="en-US" dirty="0" smtClean="0"/>
              <a:t>인 영화의 예약을 취소하는 </a:t>
            </a:r>
            <a:r>
              <a:rPr lang="ko-KR" altLang="en-US" smtClean="0"/>
              <a:t>경우 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삭제할 때 원하지 않는 유용한 데이터까지 함께 삭제되어 데이터 손실이 발생할 수 있는 상황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4728" y="4077072"/>
            <a:ext cx="2808312" cy="2698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1.3 </a:t>
            </a:r>
            <a:r>
              <a:rPr lang="ko-KR" altLang="en-US" b="1" dirty="0" smtClean="0"/>
              <a:t>정규화의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이상현상 발생 원인</a:t>
            </a:r>
            <a:endParaRPr lang="en-US" altLang="ko-KR" dirty="0" smtClean="0"/>
          </a:p>
          <a:p>
            <a:pPr lvl="1"/>
            <a:r>
              <a:rPr lang="ko-KR" altLang="en-US" smtClean="0"/>
              <a:t>속성 </a:t>
            </a:r>
            <a:r>
              <a:rPr lang="ko-KR" altLang="en-US" dirty="0" smtClean="0"/>
              <a:t>사이의 많은 연관 관계를 무리하게 하나의 </a:t>
            </a:r>
            <a:r>
              <a:rPr lang="ko-KR" altLang="en-US" dirty="0" err="1" smtClean="0"/>
              <a:t>릴레이션으로</a:t>
            </a:r>
            <a:r>
              <a:rPr lang="ko-KR" altLang="en-US" dirty="0" smtClean="0"/>
              <a:t> 표현할 때 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이를 방지하려면 속성 사이의 연관 관계 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종속성</a:t>
            </a:r>
            <a:r>
              <a:rPr lang="en-US" altLang="ko-KR" dirty="0" smtClean="0"/>
              <a:t>(dependency)</a:t>
            </a:r>
            <a:r>
              <a:rPr lang="ko-KR" altLang="en-US" dirty="0" smtClean="0"/>
              <a:t>을 분석하여 하나의 릴레이션에는 하나의 종속성만 표현되도록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분해하면 됨</a:t>
            </a:r>
            <a:endParaRPr lang="en-US" altLang="ko-KR" dirty="0" smtClean="0"/>
          </a:p>
          <a:p>
            <a:pPr lvl="1"/>
            <a:r>
              <a:rPr lang="ko-KR" altLang="en-US" smtClean="0"/>
              <a:t>기본적으로 연관성이 높은 속성들을 하나의 릴레이션으로 구성하는 것이 바람직</a:t>
            </a:r>
            <a:endParaRPr lang="en-US" altLang="ko-KR" dirty="0" smtClean="0"/>
          </a:p>
          <a:p>
            <a:endParaRPr lang="en-US" altLang="ko-KR" smtClean="0"/>
          </a:p>
          <a:p>
            <a:r>
              <a:rPr lang="ko-KR" altLang="en-US" smtClean="0"/>
              <a:t>정규화</a:t>
            </a:r>
            <a:r>
              <a:rPr lang="en-US" altLang="ko-KR" dirty="0" smtClean="0"/>
              <a:t>(normalization)</a:t>
            </a:r>
          </a:p>
          <a:p>
            <a:pPr lvl="1"/>
            <a:r>
              <a:rPr lang="ko-KR" altLang="en-US" dirty="0" smtClean="0"/>
              <a:t>데이터 이상 방지를 위해 중복을 감소시키는 구조로 단계적 규칙에 따라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분해하는 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잘못된 설계를 바로 잡는 과정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정규화 과정에서 이상 문제를 해결하려면 연관성이 높은 속성들로만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구성해야 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릴레이션</a:t>
            </a:r>
            <a:r>
              <a:rPr lang="ko-KR" altLang="en-US" dirty="0" smtClean="0"/>
              <a:t> 속성 사이의 연관성을 평가하기 위한 척도가 필요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함수 종속성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함수 종속성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2.1 </a:t>
            </a:r>
            <a:r>
              <a:rPr lang="ko-KR" altLang="en-US" dirty="0" smtClean="0"/>
              <a:t>함수 종속성 정의</a:t>
            </a:r>
          </a:p>
          <a:p>
            <a:pPr lvl="1"/>
            <a:r>
              <a:rPr lang="ko-KR" altLang="en-US" dirty="0" smtClean="0"/>
              <a:t>함수 종속성</a:t>
            </a:r>
            <a:r>
              <a:rPr lang="en-US" altLang="ko-KR" dirty="0" smtClean="0"/>
              <a:t>(FD: Functional Dependency)</a:t>
            </a:r>
          </a:p>
          <a:p>
            <a:pPr lvl="2"/>
            <a:r>
              <a:rPr lang="ko-KR" altLang="en-US" dirty="0" smtClean="0"/>
              <a:t>같은 릴레이션 안의 속성 간에 특정 속성 값이 함수적으로 다른 속성 값을 결정하는 종속 관계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같은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안에 포함된 속성 사이의 연관성을 분석할 수 있는 척도</a:t>
            </a:r>
          </a:p>
          <a:p>
            <a:pPr lvl="2"/>
            <a:r>
              <a:rPr lang="ko-KR" altLang="en-US" dirty="0" smtClean="0"/>
              <a:t>‘속성</a:t>
            </a:r>
            <a:r>
              <a:rPr lang="en-US" altLang="ko-KR" dirty="0" smtClean="0"/>
              <a:t>1</a:t>
            </a:r>
            <a:r>
              <a:rPr lang="ko-KR" altLang="en-US" dirty="0" smtClean="0"/>
              <a:t> → 속성</a:t>
            </a:r>
            <a:r>
              <a:rPr lang="en-US" altLang="ko-KR" dirty="0" smtClean="0"/>
              <a:t>2’</a:t>
            </a:r>
            <a:r>
              <a:rPr lang="ko-KR" altLang="en-US" dirty="0" smtClean="0"/>
              <a:t>로 표기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어떤 속성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값이 다른 속성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값에 의해 결정되는 함수 종속 관계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속성</a:t>
            </a:r>
            <a:r>
              <a:rPr lang="en-US" altLang="ko-KR" dirty="0" smtClean="0"/>
              <a:t>1</a:t>
            </a:r>
            <a:r>
              <a:rPr lang="ko-KR" altLang="en-US" dirty="0" smtClean="0"/>
              <a:t>은 속성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결정하는 결정자</a:t>
            </a:r>
            <a:r>
              <a:rPr lang="en-US" altLang="ko-KR" dirty="0" smtClean="0"/>
              <a:t>(determinant),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속성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종속된 종속자</a:t>
            </a:r>
            <a:r>
              <a:rPr lang="en-US" altLang="ko-KR" dirty="0" smtClean="0"/>
              <a:t>(dependent)</a:t>
            </a:r>
          </a:p>
          <a:p>
            <a:pPr lvl="2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89104" y="4141043"/>
            <a:ext cx="25050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7096" y="5725219"/>
            <a:ext cx="26003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2600" y="3913300"/>
            <a:ext cx="4083943" cy="2731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함수 종속 </a:t>
            </a:r>
            <a:r>
              <a:rPr lang="ko-KR" altLang="en-US" dirty="0" err="1" smtClean="0"/>
              <a:t>다이아그램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종속 </a:t>
            </a:r>
            <a:r>
              <a:rPr lang="ko-KR" altLang="en-US" dirty="0" err="1" smtClean="0"/>
              <a:t>다이아그램</a:t>
            </a:r>
            <a:r>
              <a:rPr lang="en-US" altLang="ko-KR" dirty="0" smtClean="0"/>
              <a:t>(FD diagram)</a:t>
            </a:r>
          </a:p>
          <a:p>
            <a:pPr lvl="1"/>
            <a:r>
              <a:rPr lang="ko-KR" altLang="en-US" dirty="0" smtClean="0"/>
              <a:t>하나의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구성하는 속성들 간의 복잡한 함수 종속 관계를 이해하기 쉽도록 표현한 그림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릴레이션</a:t>
            </a:r>
            <a:r>
              <a:rPr lang="ko-KR" altLang="en-US" dirty="0" smtClean="0"/>
              <a:t> 속성은 사각형으로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 간의 함수 종속성은 화살표로 표기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‘학생</a:t>
            </a:r>
            <a:r>
              <a:rPr lang="en-US" altLang="ko-KR" dirty="0" smtClean="0"/>
              <a:t>_1’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모든 함수 종속성을 함수 종속 </a:t>
            </a:r>
            <a:r>
              <a:rPr lang="ko-KR" altLang="en-US" dirty="0" err="1" smtClean="0"/>
              <a:t>다이아그램으로</a:t>
            </a:r>
            <a:r>
              <a:rPr lang="ko-KR" altLang="en-US" dirty="0" smtClean="0"/>
              <a:t> 표현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4728" y="3356992"/>
            <a:ext cx="2500154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완전 함수 종속과 부분 함수 종속성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완전 함수 종속</a:t>
            </a:r>
            <a:r>
              <a:rPr lang="en-US" altLang="ko-KR" dirty="0" smtClean="0"/>
              <a:t>(full functional dependency)</a:t>
            </a:r>
          </a:p>
          <a:p>
            <a:pPr lvl="1"/>
            <a:r>
              <a:rPr lang="ko-KR" altLang="en-US" dirty="0" smtClean="0"/>
              <a:t>특정 속성이 결정자인 둘 이상의 전체 속성 조합에는 함수 종속이면서 결정자의 어떤 일부 속성에도 함수 종속이 아닐 때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결정자인 </a:t>
            </a:r>
            <a:r>
              <a:rPr lang="ko-KR" altLang="en-US" dirty="0" err="1" smtClean="0"/>
              <a:t>기본키에</a:t>
            </a:r>
            <a:r>
              <a:rPr lang="ko-KR" altLang="en-US" dirty="0" smtClean="0"/>
              <a:t> 속한 모든 속성 값을 통해서만 </a:t>
            </a:r>
            <a:r>
              <a:rPr lang="ko-KR" altLang="en-US" dirty="0" err="1" smtClean="0"/>
              <a:t>기본키가</a:t>
            </a:r>
            <a:r>
              <a:rPr lang="ko-KR" altLang="en-US" dirty="0" smtClean="0"/>
              <a:t> 아닌 일반 속성을 결정할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보통 함수 종속은 완전 함수 종속을 의미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결정자가 단일 속성이면 당연히 완전 </a:t>
            </a:r>
            <a:r>
              <a:rPr lang="ko-KR" altLang="en-US" smtClean="0"/>
              <a:t>함수 종속임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부분 함수 종속</a:t>
            </a:r>
            <a:r>
              <a:rPr lang="en-US" altLang="ko-KR" dirty="0" smtClean="0"/>
              <a:t>(partial functional dependency)</a:t>
            </a:r>
          </a:p>
          <a:p>
            <a:pPr lvl="1"/>
            <a:r>
              <a:rPr lang="ko-KR" altLang="en-US" dirty="0" smtClean="0"/>
              <a:t>특정 속성이 결정자인 둘 이상의 전체 속성 조합에도 함수 종속이면서 결정자의 일부 속성에도 함수 종속일 때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결정자인 </a:t>
            </a:r>
            <a:r>
              <a:rPr lang="ko-KR" altLang="en-US" dirty="0" err="1" smtClean="0"/>
              <a:t>기본키에</a:t>
            </a:r>
            <a:r>
              <a:rPr lang="ko-KR" altLang="en-US" dirty="0" smtClean="0"/>
              <a:t> 속한 일부 속성 값을 통해서도 </a:t>
            </a:r>
            <a:r>
              <a:rPr lang="ko-KR" altLang="en-US" dirty="0" err="1" smtClean="0"/>
              <a:t>기본키가</a:t>
            </a:r>
            <a:r>
              <a:rPr lang="ko-KR" altLang="en-US" dirty="0" smtClean="0"/>
              <a:t> 아닌 일반 속성을 결정할 수 있음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종속 </a:t>
            </a:r>
            <a:r>
              <a:rPr lang="ko-KR" altLang="en-US" dirty="0" err="1" smtClean="0"/>
              <a:t>다이아그램의</a:t>
            </a:r>
            <a:r>
              <a:rPr lang="ko-KR" altLang="en-US" dirty="0" smtClean="0"/>
              <a:t>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종속 </a:t>
            </a:r>
            <a:r>
              <a:rPr lang="ko-KR" altLang="en-US" dirty="0" err="1" smtClean="0"/>
              <a:t>다이아그램의</a:t>
            </a:r>
            <a:r>
              <a:rPr lang="ko-KR" altLang="en-US" dirty="0" smtClean="0"/>
              <a:t> 예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수강</a:t>
            </a:r>
            <a:r>
              <a:rPr lang="en-US" altLang="ko-KR" dirty="0" smtClean="0"/>
              <a:t>_1)</a:t>
            </a:r>
          </a:p>
          <a:p>
            <a:endParaRPr lang="ko-KR" alt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57056" y="2780928"/>
            <a:ext cx="3124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0552" y="4941168"/>
            <a:ext cx="3984049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1471" y="1628800"/>
            <a:ext cx="4034082" cy="3255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4262</TotalTime>
  <Words>1433</Words>
  <Application>Microsoft Office PowerPoint</Application>
  <PresentationFormat>A4 용지(210x297mm)</PresentationFormat>
  <Paragraphs>203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TrendMicroTemplate_ext</vt:lpstr>
      <vt:lpstr>슬라이드 1</vt:lpstr>
      <vt:lpstr>슬라이드 2</vt:lpstr>
      <vt:lpstr>1. 정규화와 이상 현상</vt:lpstr>
      <vt:lpstr>1.2 이상 현상</vt:lpstr>
      <vt:lpstr>1.3 정규화의 개념</vt:lpstr>
      <vt:lpstr>2. 함수 종속성</vt:lpstr>
      <vt:lpstr>2.2 함수 종속 다이아그램</vt:lpstr>
      <vt:lpstr>완전 함수 종속과 부분 함수 종속성</vt:lpstr>
      <vt:lpstr>함수 종속 다이아그램의 예</vt:lpstr>
      <vt:lpstr>3. 기본 정규형</vt:lpstr>
      <vt:lpstr>3.2 제1정규형</vt:lpstr>
      <vt:lpstr>제1정규형의 문제점</vt:lpstr>
      <vt:lpstr>제1정규형의 문제점 해결</vt:lpstr>
      <vt:lpstr>무손실 분해</vt:lpstr>
      <vt:lpstr>3.3 제2정규형</vt:lpstr>
      <vt:lpstr>제2정규형의 문제점</vt:lpstr>
      <vt:lpstr>제2정규형의 문제점 해결</vt:lpstr>
      <vt:lpstr>3.4 제3정규형</vt:lpstr>
      <vt:lpstr>제3정규형의 문제점</vt:lpstr>
      <vt:lpstr>제2정규형의 문제점 해결</vt:lpstr>
      <vt:lpstr>3.5 보이스코드 정규형</vt:lpstr>
      <vt:lpstr>3.6 정규화의 적용</vt:lpstr>
      <vt:lpstr>반정규화</vt:lpstr>
    </vt:vector>
  </TitlesOfParts>
  <Manager>syhong</Manager>
  <Company>한빛미디어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웹프로그래밍응용</dc:title>
  <dc:creator>sjpark</dc:creator>
  <cp:lastModifiedBy>Registered User</cp:lastModifiedBy>
  <cp:revision>444</cp:revision>
  <dcterms:created xsi:type="dcterms:W3CDTF">2003-11-10T10:03:08Z</dcterms:created>
  <dcterms:modified xsi:type="dcterms:W3CDTF">2019-11-17T12:24:43Z</dcterms:modified>
</cp:coreProperties>
</file>