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38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 varScale="1">
        <p:scale>
          <a:sx n="83" d="100"/>
          <a:sy n="83" d="100"/>
        </p:scale>
        <p:origin x="75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en-US" altLang="ko-KR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E-R </a:t>
            </a:r>
            <a:r>
              <a:rPr lang="ko-KR" altLang="en-US" sz="4000" b="1" dirty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dirty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09</a:t>
            </a:r>
            <a:endParaRPr lang="ko-KR" altLang="en-US" sz="5400" b="1" cap="all" spc="-200" dirty="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</a:p>
          <a:p>
            <a:pPr lvl="1"/>
            <a:r>
              <a:rPr lang="ko-KR" altLang="en-US" dirty="0"/>
              <a:t>개체와 개체 사이에 맺어지는 연관성을 의미</a:t>
            </a:r>
            <a:endParaRPr lang="en-US" altLang="ko-KR" dirty="0"/>
          </a:p>
          <a:p>
            <a:pPr lvl="1"/>
            <a:r>
              <a:rPr lang="ko-KR" altLang="en-US" dirty="0"/>
              <a:t>주로 저장 가치가 있는 데이터를 발생시키는 의미 있는 연관성을 표현</a:t>
            </a:r>
            <a:endParaRPr lang="en-US" altLang="ko-KR" dirty="0"/>
          </a:p>
          <a:p>
            <a:pPr lvl="1"/>
            <a:r>
              <a:rPr lang="ko-KR" altLang="en-US" dirty="0"/>
              <a:t>관계는 개체 없이는 존재할 수 없는 종속적 존재</a:t>
            </a:r>
            <a:endParaRPr lang="en-US" altLang="ko-KR" dirty="0"/>
          </a:p>
          <a:p>
            <a:pPr lvl="1"/>
            <a:r>
              <a:rPr lang="ko-KR" altLang="en-US" dirty="0"/>
              <a:t>거래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예약 등</a:t>
            </a:r>
            <a:r>
              <a:rPr lang="en-US" altLang="ko-KR" dirty="0"/>
              <a:t>), </a:t>
            </a:r>
            <a:r>
              <a:rPr lang="ko-KR" altLang="en-US" dirty="0"/>
              <a:t>행위</a:t>
            </a:r>
            <a:r>
              <a:rPr lang="en-US" altLang="ko-KR" dirty="0"/>
              <a:t>(</a:t>
            </a:r>
            <a:r>
              <a:rPr lang="ko-KR" altLang="en-US" dirty="0"/>
              <a:t>치료</a:t>
            </a:r>
            <a:r>
              <a:rPr lang="en-US" altLang="ko-KR" dirty="0"/>
              <a:t>, </a:t>
            </a:r>
            <a:r>
              <a:rPr lang="ko-KR" altLang="en-US" dirty="0"/>
              <a:t>상담</a:t>
            </a:r>
            <a:r>
              <a:rPr lang="en-US" altLang="ko-KR" dirty="0"/>
              <a:t>, </a:t>
            </a:r>
            <a:r>
              <a:rPr lang="ko-KR" altLang="en-US" dirty="0"/>
              <a:t>수강 등</a:t>
            </a:r>
            <a:r>
              <a:rPr lang="en-US" altLang="ko-KR" dirty="0"/>
              <a:t>), </a:t>
            </a:r>
            <a:r>
              <a:rPr lang="ko-KR" altLang="en-US" dirty="0"/>
              <a:t>신분</a:t>
            </a:r>
            <a:r>
              <a:rPr lang="en-US" altLang="ko-KR" dirty="0"/>
              <a:t>(</a:t>
            </a:r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관리 등</a:t>
            </a:r>
            <a:r>
              <a:rPr lang="en-US" altLang="ko-KR" dirty="0"/>
              <a:t>)</a:t>
            </a:r>
            <a:r>
              <a:rPr lang="ko-KR" altLang="en-US" dirty="0"/>
              <a:t>과 같은 물리적</a:t>
            </a:r>
            <a:r>
              <a:rPr lang="en-US" altLang="ko-KR" dirty="0"/>
              <a:t>, </a:t>
            </a:r>
            <a:r>
              <a:rPr lang="ko-KR" altLang="en-US" dirty="0"/>
              <a:t>추상적 개념들이 해당</a:t>
            </a:r>
          </a:p>
          <a:p>
            <a:pPr lvl="1"/>
            <a:r>
              <a:rPr lang="ko-KR" altLang="en-US" dirty="0"/>
              <a:t>‘관계성’이라고도 하며 관계 이름과 필요한 속성들로 정의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E-R </a:t>
            </a:r>
            <a:r>
              <a:rPr lang="ko-KR" altLang="en-US" dirty="0" err="1"/>
              <a:t>다이아그램에서</a:t>
            </a:r>
            <a:r>
              <a:rPr lang="ko-KR" altLang="en-US" dirty="0"/>
              <a:t> 마름모 기호로 표시</a:t>
            </a:r>
            <a:endParaRPr lang="en-US" altLang="ko-KR" dirty="0"/>
          </a:p>
          <a:p>
            <a:pPr lvl="1"/>
            <a:r>
              <a:rPr lang="ko-KR" altLang="en-US" dirty="0"/>
              <a:t>보통 둘 이상의 개체와 실선으로 연결</a:t>
            </a:r>
            <a:endParaRPr lang="en-US" altLang="ko-KR" dirty="0"/>
          </a:p>
          <a:p>
            <a:pPr lvl="1"/>
            <a:r>
              <a:rPr lang="ko-KR" altLang="en-US" dirty="0"/>
              <a:t>관계의 속성은 각 관계를 맺음으로써 발생하는 특성 정보를 표현</a:t>
            </a:r>
            <a:endParaRPr lang="en-US" altLang="ko-KR" dirty="0"/>
          </a:p>
          <a:p>
            <a:pPr lvl="1"/>
            <a:r>
              <a:rPr lang="ko-KR" altLang="en-US" dirty="0"/>
              <a:t>마름모 기호 안에 관계 이름</a:t>
            </a:r>
            <a:r>
              <a:rPr lang="en-US" altLang="ko-KR" dirty="0"/>
              <a:t>(</a:t>
            </a:r>
            <a:r>
              <a:rPr lang="ko-KR" altLang="en-US" dirty="0"/>
              <a:t>정확하게는 관계 타입</a:t>
            </a:r>
            <a:r>
              <a:rPr lang="en-US" altLang="ko-KR" dirty="0"/>
              <a:t>)</a:t>
            </a:r>
            <a:r>
              <a:rPr lang="ko-KR" altLang="en-US" dirty="0"/>
              <a:t>을 표기하고 타원형 기호로 표시되는 속성을 마름모에 실선으로 연결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관계와 관계 타입</a:t>
            </a:r>
            <a:r>
              <a:rPr lang="en-US" altLang="ko-KR" b="1" dirty="0"/>
              <a:t>, </a:t>
            </a:r>
            <a:r>
              <a:rPr lang="ko-KR" altLang="en-US" b="1" dirty="0"/>
              <a:t>관계 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472" y="980728"/>
            <a:ext cx="9705528" cy="5688632"/>
          </a:xfrm>
        </p:spPr>
        <p:txBody>
          <a:bodyPr/>
          <a:lstStyle/>
          <a:p>
            <a:r>
              <a:rPr lang="ko-KR" altLang="en-US" dirty="0"/>
              <a:t>관계와 관계 타입</a:t>
            </a:r>
            <a:r>
              <a:rPr lang="en-US" altLang="ko-KR" dirty="0"/>
              <a:t>, </a:t>
            </a:r>
            <a:r>
              <a:rPr lang="ko-KR" altLang="en-US" dirty="0"/>
              <a:t>관계 집합의 차이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특정 개체와 개체 사이에 맺어지는 하나의 연관성을 의미</a:t>
            </a:r>
            <a:endParaRPr lang="en-US" altLang="ko-KR" dirty="0"/>
          </a:p>
          <a:p>
            <a:pPr lvl="1"/>
            <a:r>
              <a:rPr lang="ko-KR" altLang="en-US" dirty="0"/>
              <a:t>관계 집합</a:t>
            </a:r>
            <a:endParaRPr lang="en-US" altLang="ko-KR" dirty="0"/>
          </a:p>
          <a:p>
            <a:pPr lvl="2"/>
            <a:r>
              <a:rPr lang="ko-KR" altLang="en-US" dirty="0"/>
              <a:t>개체 집합과 개체 집합 사이에 실제로 맺어지는 모든 관계 </a:t>
            </a:r>
            <a:r>
              <a:rPr lang="ko-KR" altLang="en-US" dirty="0" err="1"/>
              <a:t>인스턴스를</a:t>
            </a:r>
            <a:r>
              <a:rPr lang="ko-KR" altLang="en-US" dirty="0"/>
              <a:t> 의미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관계 타입</a:t>
            </a:r>
            <a:endParaRPr lang="en-US" altLang="ko-KR" dirty="0"/>
          </a:p>
          <a:p>
            <a:pPr lvl="2"/>
            <a:r>
              <a:rPr lang="ko-KR" altLang="en-US" dirty="0"/>
              <a:t>개체 타입과 개체 타입 사이에 성립할 수 있는 모든 관계를 총체적으로 추상화하여 표현</a:t>
            </a:r>
            <a:endParaRPr lang="en-US" altLang="ko-KR" dirty="0"/>
          </a:p>
          <a:p>
            <a:pPr lvl="2"/>
            <a:r>
              <a:rPr lang="ko-KR" altLang="en-US" dirty="0"/>
              <a:t>개체 타입의 모든 </a:t>
            </a:r>
            <a:r>
              <a:rPr lang="ko-KR" altLang="en-US" dirty="0" err="1"/>
              <a:t>인스턴스들</a:t>
            </a:r>
            <a:r>
              <a:rPr lang="en-US" altLang="ko-KR" dirty="0"/>
              <a:t>, </a:t>
            </a:r>
            <a:r>
              <a:rPr lang="ko-KR" altLang="en-US" dirty="0"/>
              <a:t>즉 개체 집합 사이의 사상을 의미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1" name="_x169655632" descr="EMB000007e411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79" y="4509120"/>
            <a:ext cx="4321279" cy="129614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관계와 관계 타입</a:t>
            </a:r>
            <a:r>
              <a:rPr lang="en-US" altLang="ko-KR" dirty="0"/>
              <a:t>, </a:t>
            </a:r>
            <a:r>
              <a:rPr lang="ko-KR" altLang="en-US" dirty="0"/>
              <a:t>관계 집합의 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1196752"/>
            <a:ext cx="5832648" cy="487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 </a:t>
            </a:r>
            <a:r>
              <a:rPr lang="ko-KR" altLang="en-US" b="1" dirty="0"/>
              <a:t>관계의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분류기준</a:t>
            </a:r>
            <a:r>
              <a:rPr lang="en-US" altLang="ko-KR" dirty="0"/>
              <a:t>1: </a:t>
            </a:r>
            <a:r>
              <a:rPr lang="ko-KR" altLang="en-US" dirty="0"/>
              <a:t>관계 </a:t>
            </a:r>
            <a:r>
              <a:rPr lang="ko-KR" altLang="en-US" dirty="0" err="1"/>
              <a:t>카디널리티</a:t>
            </a:r>
            <a:r>
              <a:rPr lang="en-US" altLang="ko-KR" dirty="0"/>
              <a:t>(relationship cardinality)</a:t>
            </a:r>
          </a:p>
          <a:p>
            <a:pPr lvl="2"/>
            <a:r>
              <a:rPr lang="ko-KR" altLang="en-US" dirty="0"/>
              <a:t>관계를 맺는 두 개체 집합 간의 사상</a:t>
            </a:r>
            <a:r>
              <a:rPr lang="en-US" altLang="ko-KR" dirty="0"/>
              <a:t>(mapping) </a:t>
            </a:r>
            <a:r>
              <a:rPr lang="ko-KR" altLang="en-US" dirty="0"/>
              <a:t>형태를 정의</a:t>
            </a:r>
            <a:endParaRPr lang="en-US" altLang="ko-KR" dirty="0"/>
          </a:p>
          <a:p>
            <a:pPr lvl="2"/>
            <a:r>
              <a:rPr lang="ko-KR" altLang="en-US" dirty="0"/>
              <a:t>두 개체 집합이 서로 관계를 맺을 때 각 개체 </a:t>
            </a:r>
            <a:r>
              <a:rPr lang="ko-KR" altLang="en-US" dirty="0" err="1"/>
              <a:t>인스턴스에</a:t>
            </a:r>
            <a:r>
              <a:rPr lang="ko-KR" altLang="en-US" dirty="0"/>
              <a:t> 사상되는 상대 개체 </a:t>
            </a:r>
            <a:r>
              <a:rPr lang="ko-KR" altLang="en-US" dirty="0" err="1"/>
              <a:t>인스턴스의</a:t>
            </a:r>
            <a:r>
              <a:rPr lang="ko-KR" altLang="en-US" dirty="0"/>
              <a:t> 개수가 기준이 됨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1) </a:t>
            </a:r>
            <a:r>
              <a:rPr lang="ko-KR" altLang="en-US" dirty="0"/>
              <a:t>최대 사상 수</a:t>
            </a:r>
          </a:p>
          <a:p>
            <a:pPr lvl="1"/>
            <a:r>
              <a:rPr lang="ko-KR" altLang="en-US" dirty="0"/>
              <a:t>특정 개체와의 관계에 실제 참여하는 상대 개체의 수 중에서 최대값을 표현</a:t>
            </a:r>
            <a:endParaRPr lang="en-US" altLang="ko-KR" dirty="0"/>
          </a:p>
          <a:p>
            <a:pPr lvl="1"/>
            <a:r>
              <a:rPr lang="ko-KR" altLang="en-US" dirty="0"/>
              <a:t>최대값은 </a:t>
            </a:r>
            <a:r>
              <a:rPr lang="en-US" altLang="ko-KR" dirty="0"/>
              <a:t>1 </a:t>
            </a:r>
            <a:r>
              <a:rPr lang="ko-KR" altLang="en-US" dirty="0"/>
              <a:t>또는 다수</a:t>
            </a:r>
            <a:r>
              <a:rPr lang="en-US" altLang="ko-KR" dirty="0"/>
              <a:t>(many)</a:t>
            </a:r>
            <a:r>
              <a:rPr lang="ko-KR" altLang="en-US" dirty="0"/>
              <a:t>를 의미하는 </a:t>
            </a:r>
            <a:r>
              <a:rPr lang="en-US" altLang="ko-KR" dirty="0"/>
              <a:t>m(</a:t>
            </a:r>
            <a:r>
              <a:rPr lang="ko-KR" altLang="en-US" dirty="0"/>
              <a:t>혹은 </a:t>
            </a:r>
            <a:r>
              <a:rPr lang="en-US" altLang="ko-KR" dirty="0"/>
              <a:t>n)</a:t>
            </a:r>
            <a:r>
              <a:rPr lang="ko-KR" altLang="en-US" dirty="0"/>
              <a:t>으로 표기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일대일</a:t>
            </a:r>
            <a:r>
              <a:rPr lang="en-US" altLang="ko-KR" dirty="0"/>
              <a:t>(1:1)</a:t>
            </a:r>
          </a:p>
          <a:p>
            <a:pPr lvl="2"/>
            <a:r>
              <a:rPr lang="ko-KR" altLang="en-US" dirty="0"/>
              <a:t>두 개체가 서로 오직 하나의 개체와만 관계를 맺을 수 있다면 일대일 관계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4509120"/>
            <a:ext cx="4257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관계의 유형</a:t>
            </a:r>
            <a:r>
              <a:rPr lang="en-US" altLang="ko-KR" b="1" dirty="0"/>
              <a:t>(</a:t>
            </a:r>
            <a:r>
              <a:rPr lang="ko-KR" altLang="en-US" dirty="0"/>
              <a:t>최대 사상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836712"/>
            <a:ext cx="9433048" cy="5688632"/>
          </a:xfrm>
        </p:spPr>
        <p:txBody>
          <a:bodyPr/>
          <a:lstStyle/>
          <a:p>
            <a:pPr lvl="1"/>
            <a:r>
              <a:rPr lang="ko-KR" altLang="en-US" dirty="0"/>
              <a:t>일대다</a:t>
            </a:r>
            <a:r>
              <a:rPr lang="en-US" altLang="ko-KR" dirty="0"/>
              <a:t>(1:n)</a:t>
            </a:r>
            <a:endParaRPr lang="ko-KR" altLang="en-US" dirty="0"/>
          </a:p>
          <a:p>
            <a:pPr lvl="2"/>
            <a:r>
              <a:rPr lang="ko-KR" altLang="en-US" dirty="0"/>
              <a:t>한 개체는 여러 개체와 관계를 맺을 수 있지만 상대 개체는 많아야 하나의 개체와만 관계를 맺을 수 있다면 일대다 관계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다대일</a:t>
            </a:r>
            <a:r>
              <a:rPr lang="en-US" altLang="ko-KR" dirty="0"/>
              <a:t>(n:1)</a:t>
            </a:r>
          </a:p>
          <a:p>
            <a:pPr lvl="2"/>
            <a:r>
              <a:rPr lang="ko-KR" altLang="en-US" dirty="0"/>
              <a:t>한 개체는 최대 하나의 개체와 관계를 맺을 수 있지만 상대 개체는 여러 개체와 관계를 맺을 수 있다면 </a:t>
            </a:r>
            <a:r>
              <a:rPr lang="ko-KR" altLang="en-US" dirty="0" err="1"/>
              <a:t>다대일</a:t>
            </a:r>
            <a:r>
              <a:rPr lang="ko-KR" altLang="en-US" dirty="0"/>
              <a:t> 관계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1844824"/>
            <a:ext cx="4176464" cy="21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88" y="4740265"/>
            <a:ext cx="3973835" cy="205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관계의 유형</a:t>
            </a:r>
            <a:r>
              <a:rPr lang="en-US" altLang="ko-KR" b="1" dirty="0"/>
              <a:t>(</a:t>
            </a:r>
            <a:r>
              <a:rPr lang="ko-KR" altLang="en-US" dirty="0"/>
              <a:t>최대 사상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다대다</a:t>
            </a:r>
            <a:r>
              <a:rPr lang="en-US" altLang="ko-KR" dirty="0"/>
              <a:t>(m:n)</a:t>
            </a:r>
          </a:p>
          <a:p>
            <a:pPr lvl="2"/>
            <a:r>
              <a:rPr lang="ko-KR" altLang="en-US" dirty="0"/>
              <a:t>두 개체가 서로 여러 개체와 관계를 맺을 수 있다면 </a:t>
            </a:r>
            <a:r>
              <a:rPr lang="ko-KR" altLang="en-US" dirty="0" err="1"/>
              <a:t>다대다</a:t>
            </a:r>
            <a:r>
              <a:rPr lang="ko-KR" altLang="en-US" dirty="0"/>
              <a:t> 관계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1916832"/>
            <a:ext cx="44386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b="1" dirty="0"/>
              <a:t>관계의 유형</a:t>
            </a:r>
            <a:r>
              <a:rPr lang="en-US" altLang="ko-KR" b="1" dirty="0"/>
              <a:t>(</a:t>
            </a:r>
            <a:r>
              <a:rPr lang="ko-KR" altLang="en-US" dirty="0"/>
              <a:t>최소 사상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464" y="980728"/>
            <a:ext cx="9777536" cy="5688632"/>
          </a:xfrm>
        </p:spPr>
        <p:txBody>
          <a:bodyPr/>
          <a:lstStyle/>
          <a:p>
            <a:pPr lvl="1"/>
            <a:r>
              <a:rPr lang="ko-KR" altLang="en-US" dirty="0"/>
              <a:t>특정 개체와의 관계에 실제 참여하는 상대 개체의 수 중에서 최소값을 표현</a:t>
            </a:r>
          </a:p>
          <a:p>
            <a:pPr lvl="1"/>
            <a:r>
              <a:rPr lang="ko-KR" altLang="en-US" dirty="0"/>
              <a:t>최소값 </a:t>
            </a:r>
            <a:r>
              <a:rPr lang="en-US" altLang="ko-KR" dirty="0"/>
              <a:t>1</a:t>
            </a:r>
            <a:r>
              <a:rPr lang="ko-KR" altLang="en-US" dirty="0"/>
              <a:t>인 경우</a:t>
            </a:r>
            <a:r>
              <a:rPr lang="en-US" altLang="ko-KR" dirty="0"/>
              <a:t>(</a:t>
            </a:r>
            <a:r>
              <a:rPr lang="ko-KR" altLang="en-US" dirty="0"/>
              <a:t>전체 참여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만약 개체가 적어도 하나 이상의 개체와 반드시 관계를 맺어야 한다면 최소 사상 수는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최소값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  <a:r>
              <a:rPr lang="en-US" altLang="ko-KR" dirty="0"/>
              <a:t>(</a:t>
            </a:r>
            <a:r>
              <a:rPr lang="ko-KR" altLang="en-US" dirty="0"/>
              <a:t>부분 참여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만약 개체가 다른 개체와 관계를 맺을 수도 혹은 맺지 않을 수도 있다면 최소 사상 수는 </a:t>
            </a:r>
            <a:r>
              <a:rPr lang="en-US" altLang="ko-KR" dirty="0"/>
              <a:t>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2204864"/>
            <a:ext cx="495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664" y="4725144"/>
            <a:ext cx="4953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관계의 유형</a:t>
            </a:r>
            <a:r>
              <a:rPr lang="en-US" altLang="ko-KR" b="1" dirty="0"/>
              <a:t>(</a:t>
            </a:r>
            <a:r>
              <a:rPr lang="ko-KR" altLang="en-US" b="1" dirty="0"/>
              <a:t>관계차수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836712"/>
            <a:ext cx="9433048" cy="5688632"/>
          </a:xfrm>
        </p:spPr>
        <p:txBody>
          <a:bodyPr/>
          <a:lstStyle/>
          <a:p>
            <a:r>
              <a:rPr lang="ko-KR" altLang="en-US" dirty="0"/>
              <a:t>분류기준</a:t>
            </a:r>
            <a:r>
              <a:rPr lang="en-US" altLang="ko-KR" dirty="0"/>
              <a:t>2: </a:t>
            </a:r>
            <a:r>
              <a:rPr lang="ko-KR" altLang="en-US"/>
              <a:t>관계 차수</a:t>
            </a:r>
            <a:r>
              <a:rPr lang="en-US" altLang="ko-KR"/>
              <a:t>(relation degree)</a:t>
            </a:r>
            <a:endParaRPr lang="ko-KR" altLang="en-US" dirty="0"/>
          </a:p>
          <a:p>
            <a:pPr lvl="1"/>
            <a:r>
              <a:rPr lang="ko-KR" altLang="en-US" dirty="0"/>
              <a:t>관계에 참여하는 </a:t>
            </a:r>
            <a:r>
              <a:rPr lang="ko-KR" altLang="en-US"/>
              <a:t>개체의 수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1</a:t>
            </a:r>
            <a:r>
              <a:rPr lang="ko-KR" altLang="en-US" dirty="0"/>
              <a:t>진 관계 또는 순환</a:t>
            </a:r>
            <a:r>
              <a:rPr lang="en-US" altLang="ko-KR" dirty="0"/>
              <a:t>(recursive)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차수가 </a:t>
            </a:r>
            <a:r>
              <a:rPr lang="en-US" altLang="ko-KR" dirty="0"/>
              <a:t>1</a:t>
            </a:r>
            <a:r>
              <a:rPr lang="ko-KR" altLang="en-US" dirty="0"/>
              <a:t>이며 개체가 자기 자신과 스스로 맺는 관계</a:t>
            </a:r>
          </a:p>
          <a:p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2</a:t>
            </a:r>
            <a:r>
              <a:rPr lang="ko-KR" altLang="en-US" dirty="0"/>
              <a:t>진 관계</a:t>
            </a:r>
            <a:endParaRPr lang="en-US" altLang="ko-KR" dirty="0"/>
          </a:p>
          <a:p>
            <a:pPr lvl="1"/>
            <a:r>
              <a:rPr lang="ko-KR" altLang="en-US" dirty="0"/>
              <a:t>차수가 </a:t>
            </a:r>
            <a:r>
              <a:rPr lang="en-US" altLang="ko-KR" dirty="0"/>
              <a:t>2</a:t>
            </a:r>
            <a:r>
              <a:rPr lang="ko-KR" altLang="en-US" dirty="0"/>
              <a:t>인 가장 일반적인 관계 유형이다</a:t>
            </a:r>
            <a:r>
              <a:rPr lang="en-US" altLang="ko-KR" dirty="0"/>
              <a:t>. </a:t>
            </a:r>
            <a:r>
              <a:rPr lang="ko-KR" altLang="en-US" dirty="0"/>
              <a:t>두 개의 개체가 서로 맺는 관계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진 관계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개체가 함께 맺는 관계</a:t>
            </a:r>
          </a:p>
          <a:p>
            <a:endParaRPr lang="ko-KR" altLang="en-US" dirty="0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120" y="2492896"/>
            <a:ext cx="2565276" cy="108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640" y="4221088"/>
            <a:ext cx="4527426" cy="59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2880" y="5301208"/>
            <a:ext cx="4311402" cy="14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관계의 유형</a:t>
            </a:r>
            <a:r>
              <a:rPr lang="en-US" altLang="ko-KR" b="1" dirty="0"/>
              <a:t>(</a:t>
            </a:r>
            <a:r>
              <a:rPr lang="ko-KR" altLang="en-US" b="1" dirty="0"/>
              <a:t>관계 종속성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분류기준</a:t>
            </a:r>
            <a:r>
              <a:rPr lang="en-US" altLang="ko-KR" dirty="0"/>
              <a:t>3: </a:t>
            </a:r>
            <a:r>
              <a:rPr lang="ko-KR" altLang="en-US" dirty="0"/>
              <a:t>관계의 종속성</a:t>
            </a:r>
          </a:p>
          <a:p>
            <a:pPr>
              <a:buNone/>
            </a:pPr>
            <a:r>
              <a:rPr lang="en-US" altLang="ko-KR" dirty="0"/>
              <a:t>1) </a:t>
            </a:r>
            <a:r>
              <a:rPr lang="ko-KR" altLang="en-US" dirty="0" err="1"/>
              <a:t>비식별</a:t>
            </a:r>
            <a:r>
              <a:rPr lang="ko-KR" altLang="en-US" dirty="0"/>
              <a:t> 관계와 식별 관계</a:t>
            </a:r>
          </a:p>
          <a:p>
            <a:pPr lvl="1"/>
            <a:r>
              <a:rPr lang="ko-KR" altLang="en-US" dirty="0" err="1"/>
              <a:t>비식별</a:t>
            </a:r>
            <a:r>
              <a:rPr lang="ko-KR" altLang="en-US" dirty="0"/>
              <a:t> 관계</a:t>
            </a:r>
            <a:r>
              <a:rPr lang="en-US" altLang="ko-KR" dirty="0"/>
              <a:t> (non-identifying relationship)</a:t>
            </a:r>
            <a:endParaRPr lang="ko-KR" altLang="en-US" dirty="0"/>
          </a:p>
          <a:p>
            <a:pPr lvl="2"/>
            <a:r>
              <a:rPr lang="ko-KR" altLang="en-US" dirty="0"/>
              <a:t>보통 독립적인 두 개체가 대등한 관계를 맺을 때 실선 마름모로 표시</a:t>
            </a:r>
            <a:endParaRPr lang="en-US" altLang="ko-KR" dirty="0"/>
          </a:p>
          <a:p>
            <a:pPr lvl="1"/>
            <a:r>
              <a:rPr lang="ko-KR" altLang="en-US" dirty="0"/>
              <a:t>식별 관계</a:t>
            </a:r>
            <a:r>
              <a:rPr lang="en-US" altLang="ko-KR" dirty="0"/>
              <a:t>(identifying relationship)</a:t>
            </a:r>
            <a:endParaRPr lang="ko-KR" altLang="en-US" dirty="0"/>
          </a:p>
          <a:p>
            <a:pPr lvl="2"/>
            <a:r>
              <a:rPr lang="ko-KR" altLang="en-US" dirty="0"/>
              <a:t>두 개체가 대등한 관계가 아닌 종속적 관계를 맺는 경우 이중 실선 마름모로 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부양가족’ 개체는 ‘직원’ 개체에 존재 종속</a:t>
            </a:r>
            <a:r>
              <a:rPr lang="en-US" altLang="ko-KR" dirty="0"/>
              <a:t>(existence dependence)</a:t>
            </a:r>
          </a:p>
          <a:p>
            <a:pPr lvl="2"/>
            <a:r>
              <a:rPr lang="ko-KR" altLang="en-US"/>
              <a:t>강 개체</a:t>
            </a:r>
            <a:r>
              <a:rPr lang="en-US" altLang="ko-KR"/>
              <a:t>(strong entity) : </a:t>
            </a:r>
            <a:r>
              <a:rPr lang="ko-KR" altLang="en-US"/>
              <a:t>자신을 </a:t>
            </a:r>
            <a:r>
              <a:rPr lang="ko-KR" altLang="en-US" dirty="0"/>
              <a:t>고유하게 식별할 수 있는 속성을 </a:t>
            </a:r>
            <a:r>
              <a:rPr lang="ko-KR" altLang="en-US"/>
              <a:t>갖는 개체</a:t>
            </a:r>
            <a:endParaRPr lang="en-US" altLang="ko-KR" dirty="0"/>
          </a:p>
          <a:p>
            <a:pPr lvl="2"/>
            <a:r>
              <a:rPr lang="ko-KR" altLang="en-US"/>
              <a:t>약 개체</a:t>
            </a:r>
            <a:r>
              <a:rPr lang="en-US" altLang="ko-KR"/>
              <a:t>(weak entity) : </a:t>
            </a:r>
            <a:r>
              <a:rPr lang="ko-KR" altLang="en-US"/>
              <a:t>자신을 </a:t>
            </a:r>
            <a:r>
              <a:rPr lang="ko-KR" altLang="en-US" dirty="0"/>
              <a:t>고유하게 식별할 수 있는 속성을 갖지 </a:t>
            </a:r>
            <a:r>
              <a:rPr lang="ko-KR" altLang="en-US"/>
              <a:t>못하는 개체</a:t>
            </a:r>
            <a:endParaRPr lang="en-US" altLang="ko-KR" dirty="0"/>
          </a:p>
          <a:p>
            <a:pPr lvl="3"/>
            <a:r>
              <a:rPr lang="ko-KR" altLang="en-US" dirty="0"/>
              <a:t>강 개체에 종속되는 약 개체는 독립된 존재가 아니므로 고유한 식별 속성을 </a:t>
            </a:r>
            <a:r>
              <a:rPr lang="ko-KR" altLang="en-US"/>
              <a:t>갖지 못함</a:t>
            </a:r>
            <a:endParaRPr lang="en-US" altLang="ko-KR"/>
          </a:p>
          <a:p>
            <a:pPr lvl="3"/>
            <a:r>
              <a:rPr lang="ko-KR" altLang="en-US"/>
              <a:t>대신 </a:t>
            </a:r>
            <a:r>
              <a:rPr lang="ko-KR" altLang="en-US" dirty="0"/>
              <a:t>키의 일부가 될 수 있는 </a:t>
            </a:r>
            <a:r>
              <a:rPr lang="ko-KR" altLang="en-US" dirty="0" err="1"/>
              <a:t>부분키</a:t>
            </a:r>
            <a:r>
              <a:rPr lang="en-US" altLang="ko-KR" dirty="0"/>
              <a:t>(partial key) </a:t>
            </a:r>
            <a:r>
              <a:rPr lang="ko-KR" altLang="en-US" dirty="0"/>
              <a:t>속성만을 </a:t>
            </a:r>
            <a:r>
              <a:rPr lang="ko-KR" altLang="en-US" dirty="0" err="1"/>
              <a:t>갖으며</a:t>
            </a:r>
            <a:r>
              <a:rPr lang="ko-KR" altLang="en-US" dirty="0"/>
              <a:t> 점선 밑줄로 표시</a:t>
            </a:r>
          </a:p>
          <a:p>
            <a:pPr lvl="2"/>
            <a:endParaRPr lang="en-US" altLang="ko-K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3212976"/>
            <a:ext cx="59721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관계의 유형</a:t>
            </a:r>
            <a:r>
              <a:rPr lang="en-US" altLang="ko-KR" b="1" dirty="0"/>
              <a:t>(</a:t>
            </a:r>
            <a:r>
              <a:rPr lang="ko-KR" altLang="en-US" b="1" dirty="0"/>
              <a:t>관계 종속성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2) </a:t>
            </a:r>
            <a:r>
              <a:rPr lang="ko-KR" altLang="en-US" dirty="0"/>
              <a:t>일반화</a:t>
            </a:r>
            <a:r>
              <a:rPr lang="en-US" altLang="ko-KR" dirty="0"/>
              <a:t>(generalization) </a:t>
            </a:r>
            <a:r>
              <a:rPr lang="ko-KR" altLang="en-US" dirty="0"/>
              <a:t>관계</a:t>
            </a:r>
          </a:p>
          <a:p>
            <a:pPr lvl="1"/>
            <a:r>
              <a:rPr lang="ko-KR" altLang="en-US"/>
              <a:t>개체 사이의 상하 관계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IS-A </a:t>
            </a:r>
            <a:r>
              <a:rPr lang="ko-KR" altLang="en-US" dirty="0"/>
              <a:t>관계’라고도 하며 역삼각형으로 표현</a:t>
            </a:r>
            <a:endParaRPr lang="en-US" altLang="ko-KR" dirty="0"/>
          </a:p>
          <a:p>
            <a:pPr lvl="1"/>
            <a:r>
              <a:rPr lang="ko-KR" altLang="en-US" dirty="0"/>
              <a:t>역삼각형 위로는 상위 개체</a:t>
            </a:r>
            <a:r>
              <a:rPr lang="en-US" altLang="ko-KR" dirty="0"/>
              <a:t>(</a:t>
            </a:r>
            <a:r>
              <a:rPr lang="en-US" altLang="ko-KR" dirty="0" err="1"/>
              <a:t>supertype</a:t>
            </a:r>
            <a:r>
              <a:rPr lang="en-US" altLang="ko-KR" dirty="0"/>
              <a:t> entity)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아래에는 하위 개체</a:t>
            </a:r>
            <a:r>
              <a:rPr lang="en-US" altLang="ko-KR" dirty="0"/>
              <a:t>(subtype entity)</a:t>
            </a:r>
            <a:r>
              <a:rPr lang="ko-KR" altLang="en-US" dirty="0"/>
              <a:t>를 실선으로 연결</a:t>
            </a:r>
            <a:endParaRPr lang="en-US" altLang="ko-KR" dirty="0"/>
          </a:p>
          <a:p>
            <a:pPr lvl="2"/>
            <a:r>
              <a:rPr lang="ko-KR" altLang="en-US" dirty="0"/>
              <a:t>상위 개체는 하위 개체들이 공통으로 갖는 속성을 표현</a:t>
            </a:r>
            <a:endParaRPr lang="en-US" altLang="ko-KR" dirty="0"/>
          </a:p>
          <a:p>
            <a:pPr lvl="2"/>
            <a:r>
              <a:rPr lang="ko-KR" altLang="en-US" dirty="0"/>
              <a:t>하위 개체는 공통 속성 이외에 추가로 갖는 고유 속성만을 표현</a:t>
            </a:r>
            <a:endParaRPr lang="en-US" altLang="ko-KR" dirty="0"/>
          </a:p>
          <a:p>
            <a:pPr lvl="2"/>
            <a:r>
              <a:rPr lang="ko-KR" altLang="en-US" dirty="0"/>
              <a:t>상위 개체의 속성 중에 </a:t>
            </a:r>
            <a:r>
              <a:rPr lang="ko-KR" altLang="en-US" dirty="0" err="1"/>
              <a:t>구별자</a:t>
            </a:r>
            <a:r>
              <a:rPr lang="en-US" altLang="ko-KR" dirty="0"/>
              <a:t>(discriminator) </a:t>
            </a:r>
            <a:r>
              <a:rPr lang="ko-KR" altLang="en-US" dirty="0"/>
              <a:t>역할의 속성을 포함</a:t>
            </a:r>
          </a:p>
          <a:p>
            <a:pPr lvl="1"/>
            <a:endParaRPr kumimoji="1" lang="ko-KR" altLang="en-US" b="1" baseline="0" dirty="0">
              <a:solidFill>
                <a:srgbClr val="3A3016"/>
              </a:solidFill>
              <a:latin typeface="굴림" pitchFamily="50" charset="-127"/>
              <a:ea typeface="굴림" pitchFamily="50" charset="-127"/>
            </a:endParaRPr>
          </a:p>
          <a:p>
            <a:pPr lvl="1"/>
            <a:endParaRPr kumimoji="1" lang="ko-KR" altLang="en-US" b="1" baseline="0" dirty="0">
              <a:solidFill>
                <a:srgbClr val="3A3016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85123-A156-4489-9B2F-454C4522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04" y="3861048"/>
            <a:ext cx="3312368" cy="260401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데이터베이스의 정석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E-R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모델의 기본 개념을 이해한다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속성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관계의 유형을 살펴본다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E-R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다이아그램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표기법을 이해하고 작성 방법을 알아본다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3008" y="2124145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E-R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모델</a:t>
            </a:r>
          </a:p>
          <a:p>
            <a:pPr algn="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E-R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다이아그램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개체와 관계의 종류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980728"/>
            <a:ext cx="7411219" cy="566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E-R </a:t>
            </a:r>
            <a:r>
              <a:rPr lang="ko-KR" altLang="en-US" b="1" dirty="0" err="1"/>
              <a:t>다이아그램의</a:t>
            </a:r>
            <a:r>
              <a:rPr lang="ko-KR" altLang="en-US" b="1" dirty="0"/>
              <a:t> 표기법 요약</a:t>
            </a:r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764704"/>
            <a:ext cx="80772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E-R </a:t>
            </a:r>
            <a:r>
              <a:rPr lang="ko-KR" altLang="en-US" dirty="0" err="1"/>
              <a:t>다이아그램의</a:t>
            </a:r>
            <a:r>
              <a:rPr lang="ko-KR" altLang="en-US" dirty="0"/>
              <a:t> 표기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올바른 표기법과 옳지 않은 표기법의 예</a:t>
            </a:r>
          </a:p>
          <a:p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1628800"/>
            <a:ext cx="58293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수강신청 </a:t>
            </a:r>
            <a:r>
              <a:rPr lang="en-US" altLang="ko-KR" dirty="0"/>
              <a:t>E-R </a:t>
            </a:r>
            <a:r>
              <a:rPr lang="ko-KR" altLang="en-US" dirty="0" err="1"/>
              <a:t>다이아그램의</a:t>
            </a:r>
            <a:r>
              <a:rPr lang="ko-KR" altLang="en-US" dirty="0"/>
              <a:t> 작성 예</a:t>
            </a:r>
            <a:r>
              <a:rPr lang="en-US" altLang="ko-KR" dirty="0"/>
              <a:t>(</a:t>
            </a:r>
            <a:r>
              <a:rPr lang="ko-KR" altLang="en-US" dirty="0"/>
              <a:t>통합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489" name="_x169654752" descr="EMB000007e411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268760"/>
            <a:ext cx="6664315" cy="489654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E-R </a:t>
            </a:r>
            <a:r>
              <a:rPr lang="ko-KR" altLang="en-US" b="1" dirty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  <a:r>
              <a:rPr lang="en-US" altLang="ko-KR" dirty="0"/>
              <a:t>(Entity-Relationship model) </a:t>
            </a:r>
            <a:r>
              <a:rPr lang="ko-KR" altLang="en-US" dirty="0"/>
              <a:t>또는 </a:t>
            </a:r>
            <a:r>
              <a:rPr lang="en-US" altLang="ko-KR" dirty="0"/>
              <a:t>E-R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/>
              <a:t>1976</a:t>
            </a:r>
            <a:r>
              <a:rPr lang="ko-KR" altLang="en-US" dirty="0"/>
              <a:t>년 </a:t>
            </a:r>
            <a:r>
              <a:rPr lang="ko-KR" altLang="en-US" dirty="0" err="1"/>
              <a:t>피터</a:t>
            </a:r>
            <a:r>
              <a:rPr lang="ko-KR" altLang="en-US" dirty="0"/>
              <a:t> 첸</a:t>
            </a:r>
            <a:r>
              <a:rPr lang="en-US" altLang="ko-KR" dirty="0"/>
              <a:t>(Peter Chen)</a:t>
            </a:r>
            <a:r>
              <a:rPr lang="ko-KR" altLang="en-US" dirty="0"/>
              <a:t>이 처음 제안</a:t>
            </a:r>
            <a:endParaRPr lang="en-US" altLang="ko-KR" dirty="0"/>
          </a:p>
          <a:p>
            <a:pPr lvl="1"/>
            <a:r>
              <a:rPr lang="ko-KR" altLang="en-US" dirty="0"/>
              <a:t>현실 세계를 개체와 관계를 이용하여 개념 구조로 표현하는 대표적 개념적 모델링 방법</a:t>
            </a:r>
            <a:endParaRPr lang="en-US" altLang="ko-KR" dirty="0"/>
          </a:p>
          <a:p>
            <a:pPr lvl="1"/>
            <a:r>
              <a:rPr lang="en-US" altLang="ko-KR" dirty="0"/>
              <a:t>E-R </a:t>
            </a:r>
            <a:r>
              <a:rPr lang="ko-KR" altLang="en-US" dirty="0" err="1"/>
              <a:t>다이아그램</a:t>
            </a:r>
            <a:r>
              <a:rPr lang="en-US" altLang="ko-KR" dirty="0"/>
              <a:t>(diagram)</a:t>
            </a:r>
            <a:r>
              <a:rPr lang="ko-KR" altLang="en-US" dirty="0"/>
              <a:t>이라는 그래픽 기호로 표현하여 쉽게 이해할 수 있음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E-R </a:t>
            </a:r>
            <a:r>
              <a:rPr lang="ko-KR" altLang="en-US" dirty="0" err="1"/>
              <a:t>다이아그램</a:t>
            </a:r>
            <a:r>
              <a:rPr lang="ko-KR" altLang="en-US" dirty="0"/>
              <a:t> </a:t>
            </a:r>
            <a:r>
              <a:rPr lang="ko-KR" altLang="en-US" dirty="0" err="1"/>
              <a:t>의구성</a:t>
            </a:r>
            <a:r>
              <a:rPr lang="ko-KR" altLang="en-US" dirty="0"/>
              <a:t> 요소</a:t>
            </a:r>
            <a:endParaRPr lang="en-US" altLang="ko-KR" dirty="0"/>
          </a:p>
          <a:p>
            <a:pPr lvl="1"/>
            <a:r>
              <a:rPr lang="ko-KR" altLang="en-US" dirty="0"/>
              <a:t>기본적으로 개체를 표현하는 사각형</a:t>
            </a:r>
            <a:endParaRPr lang="en-US" altLang="ko-KR" dirty="0"/>
          </a:p>
          <a:p>
            <a:pPr lvl="1"/>
            <a:r>
              <a:rPr lang="ko-KR" altLang="en-US" dirty="0"/>
              <a:t>관계를 나타내는 마름모</a:t>
            </a:r>
            <a:endParaRPr lang="en-US" altLang="ko-KR" dirty="0"/>
          </a:p>
          <a:p>
            <a:pPr lvl="1"/>
            <a:r>
              <a:rPr lang="ko-KR" altLang="en-US" dirty="0"/>
              <a:t>개체나 관계의 속성을 표현하는 타원</a:t>
            </a:r>
            <a:endParaRPr lang="en-US" altLang="ko-KR" dirty="0"/>
          </a:p>
          <a:p>
            <a:pPr lvl="1"/>
            <a:r>
              <a:rPr lang="ko-KR" altLang="en-US" dirty="0"/>
              <a:t>그리고 이들을 연결하는 링크</a:t>
            </a:r>
            <a:r>
              <a:rPr lang="en-US" altLang="ko-KR" dirty="0"/>
              <a:t>(link)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4725144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 </a:t>
            </a:r>
            <a:r>
              <a:rPr lang="ko-KR" altLang="en-US" b="1" dirty="0"/>
              <a:t>개체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 </a:t>
            </a:r>
            <a:r>
              <a:rPr lang="ko-KR" altLang="en-US" dirty="0" err="1"/>
              <a:t>다이아그램에서</a:t>
            </a:r>
            <a:r>
              <a:rPr lang="ko-KR" altLang="en-US" dirty="0"/>
              <a:t> 현실 세계를 </a:t>
            </a:r>
            <a:r>
              <a:rPr lang="ko-KR" altLang="en-US" dirty="0" err="1"/>
              <a:t>모델링하는</a:t>
            </a:r>
            <a:r>
              <a:rPr lang="ko-KR" altLang="en-US" dirty="0"/>
              <a:t> 가장 중요한 요소 </a:t>
            </a:r>
            <a:endParaRPr lang="en-US" altLang="ko-KR" dirty="0"/>
          </a:p>
          <a:p>
            <a:r>
              <a:rPr lang="ko-KR" altLang="en-US" dirty="0"/>
              <a:t>개체</a:t>
            </a:r>
            <a:r>
              <a:rPr lang="en-US" altLang="ko-KR" dirty="0"/>
              <a:t>(entity)</a:t>
            </a:r>
          </a:p>
          <a:p>
            <a:pPr lvl="1"/>
            <a:r>
              <a:rPr lang="ko-KR" altLang="en-US" dirty="0"/>
              <a:t>현실 세계에서 저장할 가치가 있는 데이터와 관련된 독립적 존재를 의미</a:t>
            </a:r>
            <a:endParaRPr lang="en-US" altLang="ko-KR" dirty="0"/>
          </a:p>
          <a:p>
            <a:pPr lvl="1"/>
            <a:r>
              <a:rPr lang="ko-KR" altLang="en-US" dirty="0"/>
              <a:t>사람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 등</a:t>
            </a:r>
            <a:r>
              <a:rPr lang="en-US" altLang="ko-KR" dirty="0"/>
              <a:t>), </a:t>
            </a:r>
            <a:r>
              <a:rPr lang="ko-KR" altLang="en-US" dirty="0"/>
              <a:t>사물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도서 등</a:t>
            </a:r>
            <a:r>
              <a:rPr lang="en-US" altLang="ko-KR" dirty="0"/>
              <a:t>), </a:t>
            </a:r>
            <a:r>
              <a:rPr lang="ko-KR" altLang="en-US" dirty="0"/>
              <a:t>장소</a:t>
            </a:r>
            <a:r>
              <a:rPr lang="en-US" altLang="ko-KR" dirty="0"/>
              <a:t>(</a:t>
            </a:r>
            <a:r>
              <a:rPr lang="ko-KR" altLang="en-US" dirty="0"/>
              <a:t>강의실</a:t>
            </a:r>
            <a:r>
              <a:rPr lang="en-US" altLang="ko-KR" dirty="0"/>
              <a:t>, </a:t>
            </a:r>
            <a:r>
              <a:rPr lang="ko-KR" altLang="en-US" dirty="0"/>
              <a:t>주차장 등</a:t>
            </a:r>
            <a:r>
              <a:rPr lang="en-US" altLang="ko-KR" dirty="0"/>
              <a:t>)</a:t>
            </a:r>
            <a:r>
              <a:rPr lang="ko-KR" altLang="en-US" dirty="0"/>
              <a:t>와 같은 물리적 존재뿐만 아니라 추상적 개념</a:t>
            </a:r>
            <a:r>
              <a:rPr lang="en-US" altLang="ko-KR" dirty="0"/>
              <a:t>(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) </a:t>
            </a:r>
            <a:r>
              <a:rPr lang="ko-KR" altLang="en-US" dirty="0"/>
              <a:t>등이 해당</a:t>
            </a:r>
            <a:endParaRPr lang="en-US" altLang="ko-KR" dirty="0"/>
          </a:p>
          <a:p>
            <a:pPr lvl="1"/>
            <a:r>
              <a:rPr lang="ko-KR" altLang="en-US" dirty="0"/>
              <a:t>개체는 개체의 특성을 나타내는 속성에 의해 구별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관점에서는 각 개체 정보의 저장 구조를 구성하는 것이 중요하므로 개체의 공통된 특성을 모아 구조를 정의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E-R </a:t>
            </a:r>
            <a:r>
              <a:rPr lang="ko-KR" altLang="en-US" dirty="0" err="1"/>
              <a:t>다이아그램에서</a:t>
            </a:r>
            <a:r>
              <a:rPr lang="ko-KR" altLang="en-US" dirty="0"/>
              <a:t> 사각형 기호로 표시</a:t>
            </a:r>
            <a:endParaRPr lang="en-US" altLang="ko-KR" dirty="0"/>
          </a:p>
          <a:p>
            <a:pPr lvl="1"/>
            <a:r>
              <a:rPr lang="ko-KR" altLang="en-US" dirty="0"/>
              <a:t>다른 개체와 구별되는 고유한 개체 이름과 하나 이상의 속성으로 정의</a:t>
            </a:r>
            <a:endParaRPr lang="en-US" altLang="ko-KR" dirty="0"/>
          </a:p>
          <a:p>
            <a:pPr lvl="1"/>
            <a:r>
              <a:rPr lang="ko-KR" altLang="en-US" dirty="0"/>
              <a:t>개체의 속성은 개체 고유의 특성이나 상태 정보를 표현</a:t>
            </a:r>
            <a:endParaRPr lang="en-US" altLang="ko-KR" dirty="0"/>
          </a:p>
          <a:p>
            <a:pPr lvl="1"/>
            <a:r>
              <a:rPr lang="ko-KR" altLang="en-US" dirty="0"/>
              <a:t>사각형 안에 개체 </a:t>
            </a:r>
            <a:r>
              <a:rPr lang="ko-KR" altLang="en-US"/>
              <a:t>이름을 표기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속성은 타원형 기호로 표시하여 사각형에 링크로 연결</a:t>
            </a:r>
          </a:p>
          <a:p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152" y="2708920"/>
            <a:ext cx="2219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개체와 개체 타입</a:t>
            </a:r>
            <a:r>
              <a:rPr lang="en-US" altLang="ko-KR" b="1" dirty="0"/>
              <a:t>, </a:t>
            </a:r>
            <a:r>
              <a:rPr lang="ko-KR" altLang="en-US" b="1" dirty="0"/>
              <a:t>개체 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개체와 개체 타입</a:t>
            </a:r>
            <a:r>
              <a:rPr lang="en-US" altLang="ko-KR" dirty="0"/>
              <a:t>, </a:t>
            </a:r>
            <a:r>
              <a:rPr lang="ko-KR" altLang="en-US" dirty="0"/>
              <a:t>개체 집합의 차이점</a:t>
            </a:r>
          </a:p>
          <a:p>
            <a:pPr lvl="1"/>
            <a:r>
              <a:rPr lang="ko-KR" altLang="en-US" dirty="0"/>
              <a:t>개념 데이터 모델링 과정에서 개체</a:t>
            </a:r>
            <a:r>
              <a:rPr lang="en-US" altLang="ko-KR" dirty="0"/>
              <a:t>(entity)</a:t>
            </a:r>
            <a:r>
              <a:rPr lang="ko-KR" altLang="en-US" dirty="0"/>
              <a:t>와 개체 타입</a:t>
            </a:r>
            <a:r>
              <a:rPr lang="en-US" altLang="ko-KR" dirty="0"/>
              <a:t>(entity type), </a:t>
            </a:r>
            <a:r>
              <a:rPr lang="ko-KR" altLang="en-US" dirty="0"/>
              <a:t>개체 집합</a:t>
            </a:r>
            <a:r>
              <a:rPr lang="en-US" altLang="ko-KR" dirty="0"/>
              <a:t>(entity set) 3</a:t>
            </a:r>
            <a:r>
              <a:rPr lang="ko-KR" altLang="en-US" dirty="0"/>
              <a:t>가지 용어는 비슷하지만 개념적으로 다름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개체와 개체 타입</a:t>
            </a:r>
            <a:r>
              <a:rPr lang="en-US" altLang="ko-KR" dirty="0"/>
              <a:t>, </a:t>
            </a:r>
            <a:r>
              <a:rPr lang="ko-KR" altLang="en-US" dirty="0"/>
              <a:t>개체 집합의 예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4509120"/>
            <a:ext cx="4597177" cy="201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1988840"/>
            <a:ext cx="7280151" cy="194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104" y="4653136"/>
            <a:ext cx="3442866" cy="166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1"/>
            <a:r>
              <a:rPr lang="ko-KR" altLang="en-US" dirty="0"/>
              <a:t>개체 또는 관계가 갖는 고유한 특성</a:t>
            </a:r>
            <a:endParaRPr lang="en-US" altLang="ko-KR" dirty="0"/>
          </a:p>
          <a:p>
            <a:pPr lvl="1"/>
            <a:r>
              <a:rPr lang="ko-KR" altLang="en-US" dirty="0"/>
              <a:t>스스로 존재할 수는 없는 종속적 개념</a:t>
            </a:r>
            <a:endParaRPr lang="en-US" altLang="ko-KR" dirty="0"/>
          </a:p>
          <a:p>
            <a:pPr lvl="1"/>
            <a:r>
              <a:rPr lang="ko-KR" altLang="en-US" dirty="0"/>
              <a:t>개체나 관계와 연결되어 가장 작은 정보 단위로서 중요한 의미를 표현</a:t>
            </a:r>
            <a:endParaRPr lang="en-US" altLang="ko-KR" dirty="0"/>
          </a:p>
          <a:p>
            <a:pPr lvl="1"/>
            <a:r>
              <a:rPr lang="ko-KR" altLang="en-US" dirty="0"/>
              <a:t>타원형 기호로 표현하며 타원 안에 고유한 속성 이름을 표기</a:t>
            </a:r>
            <a:r>
              <a:rPr lang="en-US" altLang="ko-KR" dirty="0"/>
              <a:t>, </a:t>
            </a:r>
            <a:r>
              <a:rPr lang="ko-KR" altLang="en-US" dirty="0"/>
              <a:t>직사각형이나 마름모 기호와 실선으로 연결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632" y="3356992"/>
            <a:ext cx="4181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1) </a:t>
            </a:r>
            <a:r>
              <a:rPr lang="ko-KR" altLang="en-US" dirty="0"/>
              <a:t>단일 값 속성과 다중 값 속성</a:t>
            </a:r>
          </a:p>
          <a:p>
            <a:pPr lvl="1"/>
            <a:r>
              <a:rPr lang="ko-KR" altLang="en-US" dirty="0"/>
              <a:t>특정 속성이 갖는 값이 하나이면 단일 값 속성</a:t>
            </a:r>
            <a:r>
              <a:rPr lang="en-US" altLang="ko-KR" dirty="0"/>
              <a:t>(single-valued attribute)</a:t>
            </a:r>
          </a:p>
          <a:p>
            <a:pPr lvl="1"/>
            <a:r>
              <a:rPr lang="ko-KR" altLang="en-US" dirty="0"/>
              <a:t>만약 개체가 갖는 속성 값이 여러 개이면 다중 값 속성</a:t>
            </a:r>
            <a:r>
              <a:rPr lang="en-US" altLang="ko-KR" dirty="0"/>
              <a:t>(</a:t>
            </a:r>
            <a:r>
              <a:rPr lang="en-US" altLang="ko-KR" dirty="0" err="1"/>
              <a:t>multivalued</a:t>
            </a:r>
            <a:r>
              <a:rPr lang="en-US" altLang="ko-KR" dirty="0"/>
              <a:t> attribute)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>
              <a:buNone/>
            </a:pPr>
            <a:r>
              <a:rPr lang="en-US" altLang="ko-KR" dirty="0"/>
              <a:t>2) </a:t>
            </a:r>
            <a:r>
              <a:rPr lang="ko-KR" altLang="en-US" dirty="0"/>
              <a:t>단순 속성과 복합 속성</a:t>
            </a:r>
          </a:p>
          <a:p>
            <a:pPr lvl="1"/>
            <a:r>
              <a:rPr lang="ko-KR" altLang="en-US" dirty="0"/>
              <a:t>단순 속성</a:t>
            </a:r>
            <a:r>
              <a:rPr lang="en-US" altLang="ko-KR" dirty="0"/>
              <a:t>(simple </a:t>
            </a:r>
            <a:r>
              <a:rPr lang="en-US" altLang="ko-KR"/>
              <a:t>attribute):</a:t>
            </a:r>
            <a:r>
              <a:rPr lang="ko-KR" altLang="en-US"/>
              <a:t> </a:t>
            </a:r>
            <a:r>
              <a:rPr lang="ko-KR" altLang="en-US" dirty="0"/>
              <a:t>의미적으로 더 이상 분해할 수 없는 속성</a:t>
            </a:r>
            <a:endParaRPr lang="en-US" altLang="ko-KR" dirty="0"/>
          </a:p>
          <a:p>
            <a:pPr lvl="2"/>
            <a:r>
              <a:rPr lang="ko-KR" altLang="en-US" dirty="0"/>
              <a:t>기본 속성으로 대부분의 속성이 이에 속함</a:t>
            </a:r>
            <a:endParaRPr lang="en-US" altLang="ko-KR" dirty="0"/>
          </a:p>
          <a:p>
            <a:pPr lvl="1"/>
            <a:r>
              <a:rPr lang="ko-KR" altLang="en-US" dirty="0"/>
              <a:t>복합 속성</a:t>
            </a:r>
            <a:r>
              <a:rPr lang="en-US" altLang="ko-KR" dirty="0"/>
              <a:t>(composite </a:t>
            </a:r>
            <a:r>
              <a:rPr lang="en-US" altLang="ko-KR"/>
              <a:t>attribute):</a:t>
            </a:r>
            <a:r>
              <a:rPr lang="ko-KR" altLang="en-US"/>
              <a:t> </a:t>
            </a:r>
            <a:r>
              <a:rPr lang="ko-KR" altLang="en-US" dirty="0"/>
              <a:t>둘 이상의 속성으로 이루어져 의미적으로 더 작은 단위로 분해가 가능한 속성</a:t>
            </a:r>
            <a:endParaRPr lang="en-US" altLang="ko-KR" dirty="0"/>
          </a:p>
          <a:p>
            <a:pPr lvl="2"/>
            <a:r>
              <a:rPr lang="ko-KR" altLang="en-US" dirty="0"/>
              <a:t>타원 모양의 상위 속성과 하위 속성을 실선 </a:t>
            </a:r>
            <a:r>
              <a:rPr lang="ko-KR" altLang="en-US"/>
              <a:t>링크로 연결</a:t>
            </a:r>
            <a:endParaRPr lang="en-US" altLang="ko-KR"/>
          </a:p>
          <a:p>
            <a:pPr lvl="2"/>
            <a:r>
              <a:rPr lang="ko-KR" altLang="en-US"/>
              <a:t>단순 </a:t>
            </a:r>
            <a:r>
              <a:rPr lang="ko-KR" altLang="en-US" dirty="0"/>
              <a:t>속성은 의미가 하나이지만 복합 속성은 여러 </a:t>
            </a:r>
            <a:r>
              <a:rPr lang="ko-KR" altLang="en-US"/>
              <a:t>의미를 포함</a:t>
            </a:r>
            <a:r>
              <a:rPr lang="en-US" altLang="ko-KR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1072" y="2276872"/>
            <a:ext cx="1906910" cy="111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264" y="4725144"/>
            <a:ext cx="2429644" cy="143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3) </a:t>
            </a:r>
            <a:r>
              <a:rPr lang="ko-KR" altLang="en-US" dirty="0"/>
              <a:t>저장 속성과 유도 속성</a:t>
            </a:r>
          </a:p>
          <a:p>
            <a:pPr lvl="1"/>
            <a:r>
              <a:rPr lang="ko-KR" altLang="en-US" dirty="0"/>
              <a:t>저장 속성</a:t>
            </a:r>
            <a:r>
              <a:rPr lang="en-US" altLang="ko-KR" dirty="0"/>
              <a:t>(stored </a:t>
            </a:r>
            <a:r>
              <a:rPr lang="en-US" altLang="ko-KR"/>
              <a:t>attribute):</a:t>
            </a:r>
            <a:r>
              <a:rPr lang="ko-KR" altLang="en-US"/>
              <a:t> </a:t>
            </a:r>
            <a:r>
              <a:rPr lang="ko-KR" altLang="en-US" dirty="0"/>
              <a:t>실제 값을 저장하는 속성</a:t>
            </a:r>
            <a:endParaRPr lang="en-US" altLang="ko-KR" dirty="0"/>
          </a:p>
          <a:p>
            <a:pPr lvl="1"/>
            <a:r>
              <a:rPr lang="ko-KR" altLang="en-US" dirty="0"/>
              <a:t>유도 속성</a:t>
            </a:r>
            <a:r>
              <a:rPr lang="en-US" altLang="ko-KR" dirty="0"/>
              <a:t>(derived </a:t>
            </a:r>
            <a:r>
              <a:rPr lang="en-US" altLang="ko-KR"/>
              <a:t>attribute):</a:t>
            </a:r>
            <a:r>
              <a:rPr lang="ko-KR" altLang="en-US"/>
              <a:t> </a:t>
            </a:r>
            <a:r>
              <a:rPr lang="ko-KR" altLang="en-US" dirty="0"/>
              <a:t>값을 저장하지 않아도 다른 속성 값에서 계산되거나 유도될 수 있는 속성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4) </a:t>
            </a:r>
            <a:r>
              <a:rPr lang="ko-KR" altLang="en-US" dirty="0"/>
              <a:t>키 속성</a:t>
            </a:r>
          </a:p>
          <a:p>
            <a:pPr lvl="1"/>
            <a:r>
              <a:rPr lang="ko-KR" altLang="en-US" dirty="0"/>
              <a:t>키 속성</a:t>
            </a:r>
            <a:r>
              <a:rPr lang="en-US" altLang="ko-KR" dirty="0"/>
              <a:t>(key </a:t>
            </a:r>
            <a:r>
              <a:rPr lang="en-US" altLang="ko-KR"/>
              <a:t>attribute):</a:t>
            </a:r>
            <a:r>
              <a:rPr lang="ko-KR" altLang="en-US"/>
              <a:t> </a:t>
            </a:r>
            <a:r>
              <a:rPr lang="ko-KR" altLang="en-US" dirty="0"/>
              <a:t>각 개체를 유일하게 식별할 수 있는 고유한 값을 갖는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2564904"/>
            <a:ext cx="2981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632" y="4797152"/>
            <a:ext cx="5934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속성의 종류</a:t>
            </a: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169655872" descr="EMB000007e411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412776"/>
            <a:ext cx="6120680" cy="381858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Words>1181</Words>
  <Application>Microsoft Office PowerPoint</Application>
  <PresentationFormat>A4 용지(210x297mm)</PresentationFormat>
  <Paragraphs>177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HY동녘M</vt:lpstr>
      <vt:lpstr>HY얕은샘물M</vt:lpstr>
      <vt:lpstr>HY헤드라인M</vt:lpstr>
      <vt:lpstr>굴림</vt:lpstr>
      <vt:lpstr>맑은 고딕</vt:lpstr>
      <vt:lpstr>Arial</vt:lpstr>
      <vt:lpstr>Times New Roman</vt:lpstr>
      <vt:lpstr>Wingdings</vt:lpstr>
      <vt:lpstr>TrendMicroTemplate_ext</vt:lpstr>
      <vt:lpstr>PowerPoint 프레젠테이션</vt:lpstr>
      <vt:lpstr>PowerPoint 프레젠테이션</vt:lpstr>
      <vt:lpstr>1. E-R 모델</vt:lpstr>
      <vt:lpstr>1.2 개체</vt:lpstr>
      <vt:lpstr>개체와 개체 타입, 개체 집합</vt:lpstr>
      <vt:lpstr>1.3 속성</vt:lpstr>
      <vt:lpstr>속성 유형</vt:lpstr>
      <vt:lpstr>속성 유형</vt:lpstr>
      <vt:lpstr>속성의 종류</vt:lpstr>
      <vt:lpstr>1.4 관계</vt:lpstr>
      <vt:lpstr>관계와 관계 타입, 관계 집합</vt:lpstr>
      <vt:lpstr>관계와 관계 타입, 관계 집합의 예</vt:lpstr>
      <vt:lpstr>1.5 관계의 유형</vt:lpstr>
      <vt:lpstr>관계의 유형(최대 사상 수)</vt:lpstr>
      <vt:lpstr>관계의 유형(최대 사상 수)</vt:lpstr>
      <vt:lpstr>2) 관계의 유형(최소 사상 수)</vt:lpstr>
      <vt:lpstr>관계의 유형(관계차수)</vt:lpstr>
      <vt:lpstr>관계의 유형(관계 종속성)</vt:lpstr>
      <vt:lpstr>관계의 유형(관계 종속성)</vt:lpstr>
      <vt:lpstr>개체와 관계의 종류</vt:lpstr>
      <vt:lpstr>E-R 다이아그램의 표기법 요약</vt:lpstr>
      <vt:lpstr>E-R 다이아그램의 표기 예</vt:lpstr>
      <vt:lpstr>수강신청 E-R 다이아그램의 작성 예(통합)</vt:lpstr>
    </vt:vector>
  </TitlesOfParts>
  <Manager>syhong</Manager>
  <Company>한빛미디어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sj park</cp:lastModifiedBy>
  <cp:revision>459</cp:revision>
  <dcterms:created xsi:type="dcterms:W3CDTF">2003-11-10T10:03:08Z</dcterms:created>
  <dcterms:modified xsi:type="dcterms:W3CDTF">2020-07-29T09:11:20Z</dcterms:modified>
</cp:coreProperties>
</file>