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338" r:id="rId2"/>
    <p:sldId id="373" r:id="rId3"/>
    <p:sldId id="374" r:id="rId4"/>
    <p:sldId id="421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3" r:id="rId34"/>
    <p:sldId id="404" r:id="rId35"/>
    <p:sldId id="405" r:id="rId36"/>
    <p:sldId id="406" r:id="rId37"/>
    <p:sldId id="407" r:id="rId38"/>
    <p:sldId id="408" r:id="rId39"/>
    <p:sldId id="409" r:id="rId40"/>
    <p:sldId id="410" r:id="rId41"/>
    <p:sldId id="411" r:id="rId42"/>
    <p:sldId id="412" r:id="rId43"/>
    <p:sldId id="413" r:id="rId44"/>
    <p:sldId id="414" r:id="rId45"/>
    <p:sldId id="415" r:id="rId46"/>
    <p:sldId id="422" r:id="rId47"/>
    <p:sldId id="416" r:id="rId48"/>
    <p:sldId id="417" r:id="rId49"/>
    <p:sldId id="423" r:id="rId50"/>
    <p:sldId id="418" r:id="rId51"/>
    <p:sldId id="419" r:id="rId52"/>
    <p:sldId id="420" r:id="rId53"/>
  </p:sldIdLst>
  <p:sldSz cx="9906000" cy="6858000" type="A4"/>
  <p:notesSz cx="6788150" cy="9918700"/>
  <p:defaultTextStyle>
    <a:defPPr>
      <a:defRPr lang="ko-KR"/>
    </a:defPPr>
    <a:lvl1pPr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F3399"/>
    <a:srgbClr val="FF6600"/>
    <a:srgbClr val="84D6AD"/>
    <a:srgbClr val="009999"/>
    <a:srgbClr val="CCECFF"/>
    <a:srgbClr val="3A3016"/>
    <a:srgbClr val="067013"/>
    <a:srgbClr val="022406"/>
    <a:srgbClr val="CAF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>
      <p:cViewPr varScale="1">
        <p:scale>
          <a:sx n="83" d="100"/>
          <a:sy n="83" d="100"/>
        </p:scale>
        <p:origin x="750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76" y="-96"/>
      </p:cViewPr>
      <p:guideLst>
        <p:guide orient="horz" pos="3124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340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D4241-55F3-4CD1-A8D1-998F4BF33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9216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9779" y="422846"/>
            <a:ext cx="537210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5723" y="4455294"/>
            <a:ext cx="64087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04671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067800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1052736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7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12640" y="3287369"/>
            <a:ext cx="7632848" cy="73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4000" b="1" dirty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데이터베이스 설계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2640" y="2348880"/>
            <a:ext cx="208823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dist"/>
            <a:r>
              <a:rPr lang="en-US" altLang="ko-KR" sz="5400" b="1" cap="all" spc="-200" dirty="0">
                <a:ln w="0"/>
                <a:solidFill>
                  <a:schemeClr val="accent5">
                    <a:lumMod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CH 10</a:t>
            </a:r>
            <a:endParaRPr lang="ko-KR" altLang="en-US" sz="5400" b="1" cap="all" spc="-200" dirty="0">
              <a:ln w="0"/>
              <a:solidFill>
                <a:schemeClr val="accent5">
                  <a:lumMod val="2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데이터베이스의 정석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【</a:t>
            </a:r>
            <a:r>
              <a:rPr lang="ko-KR" altLang="en-US" dirty="0"/>
              <a:t>단계</a:t>
            </a:r>
            <a:r>
              <a:rPr lang="en-US" altLang="ko-KR" dirty="0"/>
              <a:t>1】</a:t>
            </a:r>
            <a:r>
              <a:rPr lang="ko-KR" altLang="en-US" dirty="0"/>
              <a:t> 자동차극장 </a:t>
            </a:r>
            <a:r>
              <a:rPr lang="en-US" altLang="ko-KR" dirty="0"/>
              <a:t>DB</a:t>
            </a:r>
            <a:r>
              <a:rPr lang="ko-KR" altLang="en-US" dirty="0"/>
              <a:t>의 요구사항 명세서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536" y="733266"/>
            <a:ext cx="6637933" cy="612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개념적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개념적 설계</a:t>
            </a:r>
            <a:r>
              <a:rPr lang="en-US" altLang="ko-KR" dirty="0"/>
              <a:t>(E-R </a:t>
            </a:r>
            <a:r>
              <a:rPr lang="ko-KR" altLang="en-US" dirty="0" err="1"/>
              <a:t>다이아그램</a:t>
            </a:r>
            <a:r>
              <a:rPr lang="ko-KR" altLang="en-US" dirty="0"/>
              <a:t> 작성</a:t>
            </a:r>
            <a:r>
              <a:rPr lang="en-US" altLang="ko-KR" dirty="0"/>
              <a:t>) </a:t>
            </a:r>
            <a:r>
              <a:rPr lang="ko-KR" altLang="en-US" dirty="0"/>
              <a:t>과정</a:t>
            </a:r>
          </a:p>
          <a:p>
            <a:pPr lvl="1"/>
            <a:r>
              <a:rPr lang="ko-KR" altLang="en-US" dirty="0"/>
              <a:t>데이터베이스 설계의 전체 골격을 결정하는 과정</a:t>
            </a:r>
          </a:p>
          <a:p>
            <a:pPr lvl="1"/>
            <a:r>
              <a:rPr lang="ko-KR" altLang="en-US" dirty="0"/>
              <a:t>요구사항 명세서의 내용을 기반으로 핵심적인 데이터 요소들을 추출하여 </a:t>
            </a:r>
            <a:r>
              <a:rPr lang="en-US" altLang="ko-KR" dirty="0"/>
              <a:t>E-R </a:t>
            </a:r>
            <a:r>
              <a:rPr lang="ko-KR" altLang="en-US" dirty="0" err="1"/>
              <a:t>다이아그램을</a:t>
            </a:r>
            <a:r>
              <a:rPr lang="ko-KR" altLang="en-US" dirty="0"/>
              <a:t> 작성</a:t>
            </a:r>
          </a:p>
          <a:p>
            <a:pPr lvl="1"/>
            <a:endParaRPr lang="ko-KR" altLang="en-US" dirty="0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6656" y="2492896"/>
            <a:ext cx="4645918" cy="378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3.1 </a:t>
            </a:r>
            <a:r>
              <a:rPr lang="ko-KR" altLang="en-US" b="1" dirty="0"/>
              <a:t>개체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개체 도출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개체 정의 예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544" y="1340768"/>
            <a:ext cx="75152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2707" name="_x169655552" descr="EMB000007e411c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8624" y="4509120"/>
            <a:ext cx="3896228" cy="1800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3.2 </a:t>
            </a:r>
            <a:r>
              <a:rPr lang="ko-KR" altLang="en-US" b="1" dirty="0"/>
              <a:t>관계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관계 도출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관계 정의 예</a:t>
            </a:r>
          </a:p>
          <a:p>
            <a:pPr lvl="1"/>
            <a:endParaRPr lang="ko-KR" alt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1340768"/>
            <a:ext cx="75342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3731" name="_x169654912" descr="EMB000007e411c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0632" y="4509120"/>
            <a:ext cx="3123090" cy="187220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3.3 </a:t>
            </a:r>
            <a:r>
              <a:rPr lang="ko-KR" altLang="en-US" b="1" dirty="0"/>
              <a:t>속성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속성 도출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속성 정의 예</a:t>
            </a:r>
          </a:p>
          <a:p>
            <a:pPr lvl="1"/>
            <a:endParaRPr lang="ko-KR" alt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1412776"/>
            <a:ext cx="75438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4755" name="_x169654512" descr="EMB000007e411c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4608" y="4581128"/>
            <a:ext cx="4085352" cy="144016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요구사항 명세서의 </a:t>
            </a:r>
            <a:r>
              <a:rPr lang="en-US" altLang="ko-KR" b="1" dirty="0"/>
              <a:t>E-R </a:t>
            </a:r>
            <a:r>
              <a:rPr lang="ko-KR" altLang="en-US" b="1" dirty="0" err="1"/>
              <a:t>다이아그램</a:t>
            </a:r>
            <a:r>
              <a:rPr lang="ko-KR" altLang="en-US" b="1" dirty="0"/>
              <a:t> 변환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개체</a:t>
            </a:r>
            <a:r>
              <a:rPr lang="en-US" altLang="ko-KR" dirty="0"/>
              <a:t>, 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속성 구별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576" y="1772816"/>
            <a:ext cx="75438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요구사항 명세서의 </a:t>
            </a:r>
            <a:r>
              <a:rPr lang="en-US" altLang="ko-KR" b="1" dirty="0"/>
              <a:t>E-R </a:t>
            </a:r>
            <a:r>
              <a:rPr lang="ko-KR" altLang="en-US" b="1" dirty="0" err="1"/>
              <a:t>다이아그램</a:t>
            </a:r>
            <a:r>
              <a:rPr lang="ko-KR" altLang="en-US" b="1" dirty="0"/>
              <a:t> 변환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유의 사항</a:t>
            </a:r>
          </a:p>
          <a:p>
            <a:pPr lvl="1"/>
            <a:r>
              <a:rPr lang="ko-KR" altLang="en-US" dirty="0"/>
              <a:t>명세서 문장 안에서 개체를 찾아 사각형</a:t>
            </a:r>
            <a:r>
              <a:rPr lang="en-US" altLang="ko-KR" dirty="0"/>
              <a:t>, </a:t>
            </a:r>
            <a:r>
              <a:rPr lang="ko-KR" altLang="en-US" dirty="0"/>
              <a:t>관계는 마름모</a:t>
            </a:r>
            <a:r>
              <a:rPr lang="en-US" altLang="ko-KR" dirty="0"/>
              <a:t>, </a:t>
            </a:r>
            <a:r>
              <a:rPr lang="ko-KR" altLang="en-US" dirty="0"/>
              <a:t>속성은 </a:t>
            </a:r>
            <a:r>
              <a:rPr lang="ko-KR" altLang="en-US"/>
              <a:t>타원형으로 표시</a:t>
            </a:r>
            <a:r>
              <a:rPr lang="en-US" altLang="ko-KR"/>
              <a:t> </a:t>
            </a:r>
            <a:endParaRPr lang="en-US" altLang="ko-KR" dirty="0"/>
          </a:p>
          <a:p>
            <a:pPr lvl="1"/>
            <a:r>
              <a:rPr lang="ko-KR" altLang="en-US" dirty="0"/>
              <a:t>의미가 중복되거나 반복되는 대상은 하나의 표준 용어로 </a:t>
            </a:r>
            <a:r>
              <a:rPr lang="ko-KR" altLang="en-US"/>
              <a:t>통일하여 표시</a:t>
            </a:r>
            <a:r>
              <a:rPr lang="en-US" altLang="ko-KR"/>
              <a:t> </a:t>
            </a:r>
            <a:endParaRPr lang="en-US" altLang="ko-KR" dirty="0"/>
          </a:p>
          <a:p>
            <a:pPr lvl="1"/>
            <a:r>
              <a:rPr lang="ko-KR" altLang="en-US" dirty="0"/>
              <a:t>데이터와 직접적인 연관성이 낮거나 혹은 너무 일반적인 표현은 삭제</a:t>
            </a:r>
            <a:r>
              <a:rPr lang="en-US" altLang="ko-KR" dirty="0"/>
              <a:t>(</a:t>
            </a:r>
            <a:r>
              <a:rPr lang="ko-KR" altLang="en-US" dirty="0" err="1"/>
              <a:t>가운데줄</a:t>
            </a:r>
            <a:r>
              <a:rPr lang="en-US" altLang="ko-KR"/>
              <a:t>) </a:t>
            </a:r>
            <a:r>
              <a:rPr lang="ko-KR" altLang="en-US"/>
              <a:t>표시</a:t>
            </a:r>
            <a:endParaRPr lang="en-US" altLang="ko-KR"/>
          </a:p>
          <a:p>
            <a:pPr lvl="2"/>
            <a:r>
              <a:rPr lang="ko-KR" altLang="en-US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데이터 관점에서 불필요하거나 기능 관련 </a:t>
            </a:r>
            <a:r>
              <a:rPr lang="ko-KR" altLang="en-US"/>
              <a:t>표현들은 무시</a:t>
            </a:r>
            <a:r>
              <a:rPr lang="en-US" altLang="ko-KR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E-R </a:t>
            </a:r>
            <a:r>
              <a:rPr lang="ko-KR" altLang="en-US" dirty="0" err="1"/>
              <a:t>다이아그램</a:t>
            </a:r>
            <a:r>
              <a:rPr lang="ko-KR" altLang="en-US" dirty="0"/>
              <a:t> 작성 시 유의 사항</a:t>
            </a:r>
          </a:p>
          <a:p>
            <a:endParaRPr lang="ko-KR" altLang="en-US" dirty="0"/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544" y="3473549"/>
            <a:ext cx="75152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자동차극장 </a:t>
            </a:r>
            <a:r>
              <a:rPr lang="en-US" altLang="ko-KR" b="1" dirty="0"/>
              <a:t>DB</a:t>
            </a:r>
            <a:r>
              <a:rPr lang="ko-KR" altLang="en-US" b="1" dirty="0"/>
              <a:t>의 </a:t>
            </a:r>
            <a:r>
              <a:rPr lang="en-US" altLang="ko-KR" b="1" dirty="0"/>
              <a:t>E-R </a:t>
            </a:r>
            <a:r>
              <a:rPr lang="ko-KR" altLang="en-US" b="1" dirty="0" err="1"/>
              <a:t>다이아그램</a:t>
            </a:r>
            <a:endParaRPr lang="ko-KR" altLang="en-US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512" y="1196752"/>
            <a:ext cx="8701608" cy="195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2760" y="3717032"/>
            <a:ext cx="3497585" cy="2072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자동차극장 </a:t>
            </a:r>
            <a:r>
              <a:rPr lang="en-US" altLang="ko-KR" b="1" dirty="0"/>
              <a:t>DB</a:t>
            </a:r>
            <a:r>
              <a:rPr lang="ko-KR" altLang="en-US" b="1" dirty="0"/>
              <a:t>의 </a:t>
            </a:r>
            <a:r>
              <a:rPr lang="en-US" altLang="ko-KR" b="1" dirty="0"/>
              <a:t>E-R </a:t>
            </a:r>
            <a:r>
              <a:rPr lang="ko-KR" altLang="en-US" b="1" dirty="0" err="1"/>
              <a:t>다이아그램</a:t>
            </a:r>
            <a:endParaRPr lang="ko-KR" alt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764704"/>
            <a:ext cx="8686750" cy="423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9024" y="4005064"/>
            <a:ext cx="4317084" cy="266429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자동차극장 </a:t>
            </a:r>
            <a:r>
              <a:rPr lang="en-US" altLang="ko-KR" b="1" dirty="0"/>
              <a:t>DB</a:t>
            </a:r>
            <a:r>
              <a:rPr lang="ko-KR" altLang="en-US" b="1" dirty="0"/>
              <a:t>의 </a:t>
            </a:r>
            <a:r>
              <a:rPr lang="en-US" altLang="ko-KR" b="1" dirty="0"/>
              <a:t>E-R </a:t>
            </a:r>
            <a:r>
              <a:rPr lang="ko-KR" altLang="en-US" b="1" dirty="0" err="1"/>
              <a:t>다이아그램</a:t>
            </a:r>
            <a:endParaRPr lang="ko-KR" altLang="en-US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512" y="1196752"/>
            <a:ext cx="8658175" cy="252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6696" y="4005064"/>
            <a:ext cx="4632970" cy="217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데이터베이스의 정석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000672" y="3356992"/>
            <a:ext cx="6913538" cy="1252538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&gt;&gt;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학습목표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&lt;&lt;</a:t>
            </a:r>
            <a:endParaRPr kumimoji="1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데이터베이스 설계 과정을 이해한다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데이터베이스 설계 예를 살펴본다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요구사항 분석 과정을 이해하고 적용 방법을 알아본다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개념적 설계 과정을 이해하고 적용 방법을 알아본다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논리적 설계 과정을 이해하고 적용 방법을 알아본다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물리적 설계 과정을 이해하고 적용 방법을 알아본다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14348" y="1772816"/>
            <a:ext cx="21291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데이터베이스 설계</a:t>
            </a:r>
          </a:p>
          <a:p>
            <a:pPr algn="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개념적 설계</a:t>
            </a:r>
          </a:p>
          <a:p>
            <a:pPr algn="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논리적 설계</a:t>
            </a:r>
          </a:p>
          <a:p>
            <a:pPr algn="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물리적 설계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자동차극장 </a:t>
            </a:r>
            <a:r>
              <a:rPr lang="en-US" altLang="ko-KR" b="1" dirty="0"/>
              <a:t>DB</a:t>
            </a:r>
            <a:r>
              <a:rPr lang="ko-KR" altLang="en-US" b="1" dirty="0"/>
              <a:t>의 </a:t>
            </a:r>
            <a:r>
              <a:rPr lang="en-US" altLang="ko-KR" b="1" dirty="0"/>
              <a:t>E-R </a:t>
            </a:r>
            <a:r>
              <a:rPr lang="ko-KR" altLang="en-US" b="1" dirty="0" err="1"/>
              <a:t>다이아그램</a:t>
            </a:r>
            <a:endParaRPr lang="ko-KR" alt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544" y="908720"/>
            <a:ext cx="8082111" cy="5190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자동차극장 </a:t>
            </a:r>
            <a:r>
              <a:rPr lang="en-US" altLang="ko-KR" b="1" dirty="0"/>
              <a:t>DB</a:t>
            </a:r>
            <a:r>
              <a:rPr lang="ko-KR" altLang="en-US" b="1" dirty="0"/>
              <a:t>의 </a:t>
            </a:r>
            <a:r>
              <a:rPr lang="en-US" altLang="ko-KR" b="1" dirty="0"/>
              <a:t>E-R </a:t>
            </a:r>
            <a:r>
              <a:rPr lang="ko-KR" altLang="en-US" b="1" dirty="0" err="1"/>
              <a:t>다이아그램</a:t>
            </a:r>
            <a:endParaRPr lang="ko-KR" altLang="en-US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0663" y="1319214"/>
            <a:ext cx="6270649" cy="3821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자동차극장 </a:t>
            </a:r>
            <a:r>
              <a:rPr lang="en-US" altLang="ko-KR" b="1" dirty="0"/>
              <a:t>DB</a:t>
            </a:r>
            <a:r>
              <a:rPr lang="ko-KR" altLang="en-US" b="1" dirty="0"/>
              <a:t>의 </a:t>
            </a:r>
            <a:r>
              <a:rPr lang="en-US" altLang="ko-KR" b="1" dirty="0"/>
              <a:t>E-R </a:t>
            </a:r>
            <a:r>
              <a:rPr lang="ko-KR" altLang="en-US" b="1" dirty="0" err="1"/>
              <a:t>다이아그램</a:t>
            </a:r>
            <a:endParaRPr lang="ko-KR" altLang="en-US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504" y="1196752"/>
            <a:ext cx="8288610" cy="386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자동차극장 </a:t>
            </a:r>
            <a:r>
              <a:rPr lang="en-US" altLang="ko-KR" b="1" dirty="0"/>
              <a:t>DB</a:t>
            </a:r>
            <a:r>
              <a:rPr lang="ko-KR" altLang="en-US" b="1" dirty="0"/>
              <a:t>의 </a:t>
            </a:r>
            <a:r>
              <a:rPr lang="en-US" altLang="ko-KR" b="1" dirty="0"/>
              <a:t>E-R </a:t>
            </a:r>
            <a:r>
              <a:rPr lang="ko-KR" altLang="en-US" b="1" dirty="0" err="1"/>
              <a:t>다이아그램</a:t>
            </a:r>
            <a:endParaRPr lang="ko-KR" alt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6656" y="1196752"/>
            <a:ext cx="5273204" cy="284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자동차극장 </a:t>
            </a:r>
            <a:r>
              <a:rPr lang="en-US" altLang="ko-KR" b="1" dirty="0"/>
              <a:t>DB</a:t>
            </a:r>
            <a:r>
              <a:rPr lang="ko-KR" altLang="en-US" b="1" dirty="0"/>
              <a:t>의 </a:t>
            </a:r>
            <a:r>
              <a:rPr lang="en-US" altLang="ko-KR" b="1" dirty="0"/>
              <a:t>E-R </a:t>
            </a:r>
            <a:r>
              <a:rPr lang="ko-KR" altLang="en-US" b="1" dirty="0" err="1"/>
              <a:t>다이아그램</a:t>
            </a:r>
            <a:endParaRPr lang="ko-KR" altLang="en-US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1052736"/>
            <a:ext cx="8461201" cy="366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자동차극장 </a:t>
            </a:r>
            <a:r>
              <a:rPr lang="en-US" altLang="ko-KR" b="1" dirty="0"/>
              <a:t>DB</a:t>
            </a:r>
            <a:r>
              <a:rPr lang="ko-KR" altLang="en-US" b="1" dirty="0"/>
              <a:t>의 </a:t>
            </a:r>
            <a:r>
              <a:rPr lang="en-US" altLang="ko-KR" b="1" dirty="0"/>
              <a:t>E-R </a:t>
            </a:r>
            <a:r>
              <a:rPr lang="ko-KR" altLang="en-US" b="1" dirty="0" err="1"/>
              <a:t>다이아그램</a:t>
            </a:r>
            <a:endParaRPr lang="ko-KR" alt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6616" y="1412776"/>
            <a:ext cx="5178524" cy="244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자동차극장 </a:t>
            </a:r>
            <a:r>
              <a:rPr lang="en-US" altLang="ko-KR" b="1" dirty="0"/>
              <a:t>DB</a:t>
            </a:r>
            <a:r>
              <a:rPr lang="ko-KR" altLang="en-US" b="1" dirty="0"/>
              <a:t>의 </a:t>
            </a:r>
            <a:r>
              <a:rPr lang="en-US" altLang="ko-KR" b="1" dirty="0"/>
              <a:t>E-R </a:t>
            </a:r>
            <a:r>
              <a:rPr lang="ko-KR" altLang="en-US" b="1" dirty="0" err="1"/>
              <a:t>다이아그램</a:t>
            </a:r>
            <a:endParaRPr lang="ko-KR" altLang="en-US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908720"/>
            <a:ext cx="8413576" cy="484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자동차극장 </a:t>
            </a:r>
            <a:r>
              <a:rPr lang="en-US" altLang="ko-KR" b="1" dirty="0"/>
              <a:t>DB</a:t>
            </a:r>
            <a:r>
              <a:rPr lang="ko-KR" altLang="en-US" b="1" dirty="0"/>
              <a:t>의 </a:t>
            </a:r>
            <a:r>
              <a:rPr lang="en-US" altLang="ko-KR" b="1" dirty="0"/>
              <a:t>E-R </a:t>
            </a:r>
            <a:r>
              <a:rPr lang="ko-KR" altLang="en-US" b="1" dirty="0" err="1"/>
              <a:t>다이아그램</a:t>
            </a:r>
            <a:endParaRPr lang="ko-KR" altLang="en-US" dirty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600" y="1412776"/>
            <a:ext cx="6326088" cy="313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【</a:t>
            </a:r>
            <a:r>
              <a:rPr lang="ko-KR" altLang="en-US" dirty="0"/>
              <a:t>단계</a:t>
            </a:r>
            <a:r>
              <a:rPr lang="en-US" altLang="ko-KR" dirty="0"/>
              <a:t>2】</a:t>
            </a:r>
            <a:r>
              <a:rPr lang="ko-KR" altLang="en-US" dirty="0"/>
              <a:t> 자동차극장 </a:t>
            </a:r>
            <a:r>
              <a:rPr lang="en-US" altLang="ko-KR" dirty="0"/>
              <a:t>DB</a:t>
            </a:r>
            <a:r>
              <a:rPr lang="ko-KR" altLang="en-US" dirty="0"/>
              <a:t>의 전체 </a:t>
            </a:r>
            <a:r>
              <a:rPr lang="en-US" altLang="ko-KR" dirty="0"/>
              <a:t>E-R </a:t>
            </a:r>
            <a:r>
              <a:rPr lang="ko-KR" altLang="en-US" dirty="0" err="1"/>
              <a:t>다이아그램</a:t>
            </a:r>
            <a:endParaRPr lang="ko-KR" altLang="en-US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560" y="980728"/>
            <a:ext cx="7819405" cy="540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논리적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4.1 </a:t>
            </a:r>
            <a:r>
              <a:rPr lang="ko-KR" altLang="en-US" dirty="0"/>
              <a:t>개체 변환</a:t>
            </a:r>
          </a:p>
          <a:p>
            <a:pPr lvl="2"/>
            <a:r>
              <a:rPr lang="ko-KR" altLang="en-US" dirty="0"/>
              <a:t>개체는 기본적으로 하나의 </a:t>
            </a:r>
            <a:r>
              <a:rPr lang="ko-KR" altLang="en-US" err="1"/>
              <a:t>릴레이션으로</a:t>
            </a:r>
            <a:r>
              <a:rPr lang="ko-KR" altLang="en-US"/>
              <a:t> 변환</a:t>
            </a:r>
            <a:endParaRPr lang="en-US" altLang="ko-KR"/>
          </a:p>
          <a:p>
            <a:pPr lvl="3"/>
            <a:r>
              <a:rPr lang="ko-KR" altLang="en-US"/>
              <a:t>새로 </a:t>
            </a:r>
            <a:r>
              <a:rPr lang="ko-KR" altLang="en-US" dirty="0"/>
              <a:t>생성된 </a:t>
            </a:r>
            <a:r>
              <a:rPr lang="ko-KR" altLang="en-US" dirty="0" err="1"/>
              <a:t>릴레이션을</a:t>
            </a:r>
            <a:r>
              <a:rPr lang="ko-KR" altLang="en-US" dirty="0"/>
              <a:t> </a:t>
            </a:r>
            <a:r>
              <a:rPr lang="en-US" altLang="ko-KR" dirty="0"/>
              <a:t>E-R </a:t>
            </a:r>
            <a:r>
              <a:rPr lang="ko-KR" altLang="en-US" dirty="0" err="1"/>
              <a:t>다이아그램의</a:t>
            </a:r>
            <a:r>
              <a:rPr lang="ko-KR" altLang="en-US" dirty="0"/>
              <a:t> 개체를 표현한다고 해서 개체 </a:t>
            </a:r>
            <a:r>
              <a:rPr lang="ko-KR" altLang="en-US" dirty="0" err="1"/>
              <a:t>릴레이션</a:t>
            </a:r>
            <a:r>
              <a:rPr lang="en-US" altLang="ko-KR" dirty="0"/>
              <a:t>(entity relation)</a:t>
            </a:r>
            <a:r>
              <a:rPr lang="ko-KR" altLang="en-US"/>
              <a:t>이라고 함</a:t>
            </a:r>
            <a:r>
              <a:rPr lang="en-US" altLang="ko-KR"/>
              <a:t>. </a:t>
            </a:r>
          </a:p>
          <a:p>
            <a:pPr lvl="3"/>
            <a:r>
              <a:rPr lang="ko-KR" altLang="en-US"/>
              <a:t>생성된 </a:t>
            </a:r>
            <a:r>
              <a:rPr lang="ko-KR" altLang="en-US" dirty="0"/>
              <a:t>개체 </a:t>
            </a:r>
            <a:r>
              <a:rPr lang="ko-KR" altLang="en-US" dirty="0" err="1"/>
              <a:t>릴레이션은</a:t>
            </a:r>
            <a:r>
              <a:rPr lang="ko-KR" altLang="en-US" dirty="0"/>
              <a:t> 개체 이름이 </a:t>
            </a:r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/>
              <a:t>이름이 됨</a:t>
            </a:r>
            <a:endParaRPr lang="en-US" altLang="ko-KR" dirty="0"/>
          </a:p>
          <a:p>
            <a:pPr lvl="2"/>
            <a:r>
              <a:rPr lang="ko-KR" altLang="en-US" dirty="0"/>
              <a:t>개체의 키 속성은 </a:t>
            </a:r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 dirty="0" err="1"/>
              <a:t>기본키</a:t>
            </a:r>
            <a:r>
              <a:rPr lang="ko-KR" altLang="en-US" dirty="0"/>
              <a:t> 속성으로</a:t>
            </a:r>
            <a:r>
              <a:rPr lang="en-US" altLang="ko-KR" dirty="0"/>
              <a:t>, </a:t>
            </a:r>
            <a:r>
              <a:rPr lang="ko-KR" altLang="en-US" dirty="0"/>
              <a:t>일반 속성은 </a:t>
            </a:r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/>
              <a:t>속성으로 변환</a:t>
            </a:r>
            <a:endParaRPr lang="en-US" altLang="ko-KR"/>
          </a:p>
          <a:p>
            <a:pPr lvl="3"/>
            <a:r>
              <a:rPr lang="ko-KR" altLang="en-US"/>
              <a:t>개체의 </a:t>
            </a:r>
            <a:r>
              <a:rPr lang="ko-KR" altLang="en-US" dirty="0"/>
              <a:t>속성 이름이 </a:t>
            </a:r>
            <a:r>
              <a:rPr lang="ko-KR" altLang="en-US" dirty="0" err="1"/>
              <a:t>릴레이션의</a:t>
            </a:r>
            <a:r>
              <a:rPr lang="ko-KR" altLang="en-US" dirty="0"/>
              <a:t> 속성 </a:t>
            </a:r>
            <a:r>
              <a:rPr lang="ko-KR" altLang="en-US"/>
              <a:t>이름이 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6649" y="3696682"/>
            <a:ext cx="3138846" cy="174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7049" y="4200738"/>
            <a:ext cx="37623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데이터베이스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데이터베이스의 역할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데이터 </a:t>
            </a:r>
            <a:r>
              <a:rPr lang="ko-KR" altLang="en-US" dirty="0"/>
              <a:t>모델링</a:t>
            </a:r>
            <a:r>
              <a:rPr lang="en-US" altLang="ko-KR" dirty="0"/>
              <a:t>(data modeling)</a:t>
            </a:r>
          </a:p>
          <a:p>
            <a:pPr lvl="1"/>
            <a:r>
              <a:rPr lang="ko-KR" altLang="en-US" dirty="0"/>
              <a:t>데이터베이스 구조를 생성하는 절차적 과정</a:t>
            </a:r>
            <a:endParaRPr lang="en-US" altLang="ko-KR" dirty="0"/>
          </a:p>
          <a:p>
            <a:pPr lvl="1"/>
            <a:r>
              <a:rPr lang="ko-KR" altLang="en-US" dirty="0" err="1"/>
              <a:t>실세계를</a:t>
            </a:r>
            <a:r>
              <a:rPr lang="ko-KR" altLang="en-US" dirty="0"/>
              <a:t> 개념화하고 논리적 구조로 추상화한 다음 물리적 테이블 구조를 컴퓨터 안에 생성하는 일련의 단계를 거쳐 데이터베이스 구조를 완성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584" y="1412776"/>
            <a:ext cx="50482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관계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일대다</a:t>
            </a:r>
            <a:r>
              <a:rPr lang="en-US" altLang="ko-KR" dirty="0"/>
              <a:t>(1:n) </a:t>
            </a:r>
            <a:r>
              <a:rPr lang="ko-KR" altLang="en-US" dirty="0"/>
              <a:t>관계 변환</a:t>
            </a:r>
          </a:p>
          <a:p>
            <a:pPr lvl="1"/>
            <a:r>
              <a:rPr lang="en-US" altLang="ko-KR" dirty="0"/>
              <a:t>1) </a:t>
            </a:r>
            <a:r>
              <a:rPr lang="ko-KR" altLang="en-US" dirty="0" err="1"/>
              <a:t>비식별</a:t>
            </a:r>
            <a:r>
              <a:rPr lang="ko-KR" altLang="en-US" dirty="0"/>
              <a:t> 관계인 경우</a:t>
            </a:r>
          </a:p>
          <a:p>
            <a:pPr lvl="2"/>
            <a:r>
              <a:rPr lang="ko-KR" altLang="en-US" dirty="0"/>
              <a:t>일대다 관계 자체는 하나의 </a:t>
            </a:r>
            <a:r>
              <a:rPr lang="ko-KR" altLang="en-US" dirty="0" err="1"/>
              <a:t>외래키</a:t>
            </a:r>
            <a:r>
              <a:rPr lang="ko-KR" altLang="en-US" dirty="0"/>
              <a:t> </a:t>
            </a:r>
            <a:r>
              <a:rPr lang="ko-KR" altLang="en-US"/>
              <a:t>속성으로 변환</a:t>
            </a:r>
            <a:endParaRPr lang="en-US" altLang="ko-KR" dirty="0"/>
          </a:p>
          <a:p>
            <a:pPr lvl="2"/>
            <a:r>
              <a:rPr lang="ko-KR" altLang="en-US" dirty="0"/>
              <a:t>일대다 관계를 갖는 두 </a:t>
            </a:r>
            <a:r>
              <a:rPr lang="ko-KR" altLang="en-US" dirty="0" err="1"/>
              <a:t>릴레이션에서</a:t>
            </a:r>
            <a:r>
              <a:rPr lang="ko-KR" altLang="en-US" dirty="0"/>
              <a:t> </a:t>
            </a:r>
            <a:r>
              <a:rPr lang="ko-KR" altLang="en-US" dirty="0" err="1"/>
              <a:t>일측</a:t>
            </a:r>
            <a:r>
              <a:rPr lang="ko-KR" altLang="en-US" dirty="0"/>
              <a:t> 개체 </a:t>
            </a:r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 dirty="0" err="1"/>
              <a:t>기본키</a:t>
            </a:r>
            <a:r>
              <a:rPr lang="ko-KR" altLang="en-US" dirty="0"/>
              <a:t> 속성을 가져와 </a:t>
            </a:r>
            <a:r>
              <a:rPr lang="ko-KR" altLang="en-US" dirty="0" err="1"/>
              <a:t>다측</a:t>
            </a:r>
            <a:r>
              <a:rPr lang="ko-KR" altLang="en-US" dirty="0"/>
              <a:t> 개체 </a:t>
            </a:r>
            <a:r>
              <a:rPr lang="ko-KR" altLang="en-US" dirty="0" err="1"/>
              <a:t>릴레이션에</a:t>
            </a:r>
            <a:r>
              <a:rPr lang="ko-KR" altLang="en-US" dirty="0"/>
              <a:t> </a:t>
            </a:r>
            <a:r>
              <a:rPr lang="ko-KR" altLang="en-US" dirty="0" err="1"/>
              <a:t>외래키</a:t>
            </a:r>
            <a:r>
              <a:rPr lang="ko-KR" altLang="en-US" dirty="0"/>
              <a:t> 속성으로 </a:t>
            </a:r>
            <a:r>
              <a:rPr lang="ko-KR" altLang="en-US"/>
              <a:t>추가하여 포함시킴</a:t>
            </a:r>
            <a:endParaRPr lang="en-US" altLang="ko-KR"/>
          </a:p>
          <a:p>
            <a:pPr lvl="3"/>
            <a:r>
              <a:rPr lang="ko-KR" altLang="en-US"/>
              <a:t>추가하는 </a:t>
            </a:r>
            <a:r>
              <a:rPr lang="ko-KR" altLang="en-US" dirty="0" err="1"/>
              <a:t>외래키</a:t>
            </a:r>
            <a:r>
              <a:rPr lang="ko-KR" altLang="en-US" dirty="0"/>
              <a:t> 속성의 이름에 관계 이름을 포함하도록 변경</a:t>
            </a:r>
            <a:r>
              <a:rPr lang="en-US" altLang="ko-KR" dirty="0"/>
              <a:t>(‘</a:t>
            </a:r>
            <a:r>
              <a:rPr lang="ko-KR" altLang="en-US" dirty="0"/>
              <a:t>교수번호’</a:t>
            </a:r>
            <a:r>
              <a:rPr lang="ko-KR" altLang="en-US" dirty="0" err="1"/>
              <a:t>를</a:t>
            </a:r>
            <a:r>
              <a:rPr lang="ko-KR" altLang="en-US" dirty="0"/>
              <a:t> ‘강의교수번호’</a:t>
            </a:r>
            <a:r>
              <a:rPr lang="ko-KR" altLang="en-US" dirty="0" err="1"/>
              <a:t>처럼</a:t>
            </a:r>
            <a:r>
              <a:rPr lang="ko-KR" altLang="en-US" dirty="0"/>
              <a:t> 변경</a:t>
            </a:r>
            <a:r>
              <a:rPr lang="en-US" altLang="ko-KR" dirty="0"/>
              <a:t>)</a:t>
            </a:r>
            <a:r>
              <a:rPr lang="ko-KR" altLang="en-US" dirty="0"/>
              <a:t>하면 그 의미를 명확히 할 </a:t>
            </a:r>
            <a:r>
              <a:rPr lang="ko-KR" altLang="en-US"/>
              <a:t>수 있음</a:t>
            </a:r>
            <a:endParaRPr lang="en-US" altLang="ko-KR" dirty="0"/>
          </a:p>
          <a:p>
            <a:pPr lvl="2"/>
            <a:r>
              <a:rPr lang="ko-KR" altLang="en-US" dirty="0"/>
              <a:t>일대다 관계가 갖고 있던 모든 속성도 </a:t>
            </a:r>
            <a:r>
              <a:rPr lang="ko-KR" altLang="en-US" dirty="0" err="1"/>
              <a:t>외래키를</a:t>
            </a:r>
            <a:r>
              <a:rPr lang="ko-KR" altLang="en-US" dirty="0"/>
              <a:t> 추가한 </a:t>
            </a:r>
            <a:r>
              <a:rPr lang="ko-KR" altLang="en-US" dirty="0" err="1"/>
              <a:t>다측</a:t>
            </a:r>
            <a:r>
              <a:rPr lang="ko-KR" altLang="en-US" dirty="0"/>
              <a:t> 개체 </a:t>
            </a:r>
            <a:r>
              <a:rPr lang="ko-KR" altLang="en-US" dirty="0" err="1"/>
              <a:t>릴레이션의</a:t>
            </a:r>
            <a:r>
              <a:rPr lang="ko-KR" altLang="en-US" dirty="0"/>
              <a:t> 속성으로 </a:t>
            </a:r>
            <a:r>
              <a:rPr lang="ko-KR" altLang="en-US"/>
              <a:t>함께 변환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4005064"/>
            <a:ext cx="5834336" cy="1406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CE42EF-A578-4E8F-9127-4BE0BF49F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600" y="5566710"/>
            <a:ext cx="5768727" cy="99124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일대다</a:t>
            </a:r>
            <a:r>
              <a:rPr lang="en-US" altLang="ko-KR" dirty="0"/>
              <a:t>(1:n) </a:t>
            </a:r>
            <a:r>
              <a:rPr lang="ko-KR" altLang="en-US" dirty="0"/>
              <a:t>관계 변환</a:t>
            </a:r>
          </a:p>
          <a:p>
            <a:pPr lvl="1"/>
            <a:r>
              <a:rPr lang="en-US" altLang="ko-KR" dirty="0"/>
              <a:t>2) </a:t>
            </a:r>
            <a:r>
              <a:rPr lang="ko-KR" altLang="en-US" dirty="0"/>
              <a:t>식별 관계인 경우</a:t>
            </a:r>
          </a:p>
          <a:p>
            <a:pPr lvl="2"/>
            <a:r>
              <a:rPr lang="ko-KR" altLang="en-US" dirty="0" err="1"/>
              <a:t>비식별</a:t>
            </a:r>
            <a:r>
              <a:rPr lang="ko-KR" altLang="en-US" dirty="0"/>
              <a:t> 관계와 동일하게 변환</a:t>
            </a:r>
            <a:endParaRPr lang="en-US" altLang="ko-KR" dirty="0"/>
          </a:p>
          <a:p>
            <a:pPr lvl="2"/>
            <a:r>
              <a:rPr lang="ko-KR" altLang="en-US"/>
              <a:t>추가하는 </a:t>
            </a:r>
            <a:r>
              <a:rPr lang="ko-KR" altLang="en-US" dirty="0" err="1"/>
              <a:t>외래키를</a:t>
            </a:r>
            <a:r>
              <a:rPr lang="ko-KR" altLang="en-US" dirty="0"/>
              <a:t> </a:t>
            </a:r>
            <a:r>
              <a:rPr lang="ko-KR" altLang="en-US" dirty="0" err="1"/>
              <a:t>다측</a:t>
            </a:r>
            <a:r>
              <a:rPr lang="ko-KR" altLang="en-US" dirty="0"/>
              <a:t> 개체 </a:t>
            </a:r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 dirty="0" err="1"/>
              <a:t>부분키와</a:t>
            </a:r>
            <a:r>
              <a:rPr lang="ko-KR" altLang="en-US" dirty="0"/>
              <a:t> 조합하여 </a:t>
            </a:r>
            <a:r>
              <a:rPr lang="ko-KR" altLang="en-US" err="1"/>
              <a:t>기본키로</a:t>
            </a:r>
            <a:r>
              <a:rPr lang="ko-KR" altLang="en-US"/>
              <a:t> 지정</a:t>
            </a:r>
            <a:endParaRPr lang="en-US" altLang="ko-KR"/>
          </a:p>
          <a:p>
            <a:pPr lvl="3"/>
            <a:r>
              <a:rPr lang="ko-KR" altLang="en-US"/>
              <a:t>관계를 맺는 개체가 기본키를 갖지 못하는 약 개체</a:t>
            </a:r>
            <a:r>
              <a:rPr lang="en-US" altLang="ko-KR"/>
              <a:t>(weak entity)</a:t>
            </a:r>
          </a:p>
          <a:p>
            <a:pPr lvl="3"/>
            <a:r>
              <a:rPr lang="ko-KR" altLang="en-US"/>
              <a:t>약 </a:t>
            </a:r>
            <a:r>
              <a:rPr lang="ko-KR" altLang="en-US" dirty="0"/>
              <a:t>개체는 식별 관계를 갖는 강 개체의 존재 여부에 </a:t>
            </a:r>
            <a:r>
              <a:rPr lang="ko-KR" altLang="en-US"/>
              <a:t>종속되기 때문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52" y="3284984"/>
            <a:ext cx="6818784" cy="1630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6656" y="5229200"/>
            <a:ext cx="54292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일대다</a:t>
            </a:r>
            <a:r>
              <a:rPr lang="en-US" altLang="ko-KR" dirty="0"/>
              <a:t>(1:n) </a:t>
            </a:r>
            <a:r>
              <a:rPr lang="ko-KR" altLang="en-US" dirty="0"/>
              <a:t>관계 변환</a:t>
            </a:r>
          </a:p>
          <a:p>
            <a:pPr lvl="1"/>
            <a:r>
              <a:rPr lang="en-US" altLang="ko-KR" dirty="0"/>
              <a:t>3) </a:t>
            </a:r>
            <a:r>
              <a:rPr lang="ko-KR" altLang="en-US" dirty="0"/>
              <a:t>순환 관계인 경우</a:t>
            </a:r>
          </a:p>
          <a:p>
            <a:pPr lvl="2"/>
            <a:r>
              <a:rPr lang="ko-KR" altLang="en-US" dirty="0"/>
              <a:t>일대다 관계 자체는 하나의 </a:t>
            </a:r>
            <a:r>
              <a:rPr lang="ko-KR" altLang="en-US" dirty="0" err="1"/>
              <a:t>외래키</a:t>
            </a:r>
            <a:r>
              <a:rPr lang="ko-KR" altLang="en-US" dirty="0"/>
              <a:t> </a:t>
            </a:r>
            <a:r>
              <a:rPr lang="ko-KR" altLang="en-US"/>
              <a:t>속성으로 변환</a:t>
            </a:r>
            <a:endParaRPr lang="en-US" altLang="ko-KR" dirty="0"/>
          </a:p>
          <a:p>
            <a:pPr lvl="2"/>
            <a:r>
              <a:rPr lang="ko-KR" altLang="en-US" dirty="0"/>
              <a:t>일대다 관계를 갖는 두 </a:t>
            </a:r>
            <a:r>
              <a:rPr lang="ko-KR" altLang="en-US" dirty="0" err="1"/>
              <a:t>릴레이션이</a:t>
            </a:r>
            <a:r>
              <a:rPr lang="ko-KR" altLang="en-US" dirty="0"/>
              <a:t> 실제 물리적으로는 하나의 </a:t>
            </a:r>
            <a:r>
              <a:rPr lang="ko-KR" altLang="en-US" dirty="0" err="1"/>
              <a:t>릴레이션이므로</a:t>
            </a:r>
            <a:r>
              <a:rPr lang="ko-KR" altLang="en-US" dirty="0"/>
              <a:t> </a:t>
            </a:r>
            <a:r>
              <a:rPr lang="ko-KR" altLang="en-US" dirty="0" err="1"/>
              <a:t>기본키</a:t>
            </a:r>
            <a:r>
              <a:rPr lang="ko-KR" altLang="en-US" dirty="0"/>
              <a:t> 속성을 같은 </a:t>
            </a:r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 dirty="0" err="1"/>
              <a:t>외래키</a:t>
            </a:r>
            <a:r>
              <a:rPr lang="ko-KR" altLang="en-US" dirty="0"/>
              <a:t> 속성으로 </a:t>
            </a:r>
            <a:r>
              <a:rPr lang="ko-KR" altLang="en-US"/>
              <a:t>추가하여 포함시킴</a:t>
            </a:r>
            <a:endParaRPr lang="en-US" altLang="ko-KR"/>
          </a:p>
          <a:p>
            <a:pPr lvl="3"/>
            <a:r>
              <a:rPr lang="en-US" altLang="ko-KR"/>
              <a:t> </a:t>
            </a:r>
            <a:r>
              <a:rPr lang="ko-KR" altLang="en-US" dirty="0"/>
              <a:t>추가하는 </a:t>
            </a:r>
            <a:r>
              <a:rPr lang="ko-KR" altLang="en-US" dirty="0" err="1"/>
              <a:t>외래키</a:t>
            </a:r>
            <a:r>
              <a:rPr lang="ko-KR" altLang="en-US" dirty="0"/>
              <a:t> 속성의 이름은 </a:t>
            </a:r>
            <a:r>
              <a:rPr lang="ko-KR" altLang="en-US" dirty="0" err="1"/>
              <a:t>기본키와</a:t>
            </a:r>
            <a:r>
              <a:rPr lang="ko-KR" altLang="en-US" dirty="0"/>
              <a:t> </a:t>
            </a:r>
            <a:r>
              <a:rPr lang="ko-KR" altLang="en-US"/>
              <a:t>다르게 변경</a:t>
            </a:r>
            <a:endParaRPr lang="en-US" altLang="ko-KR" dirty="0"/>
          </a:p>
          <a:p>
            <a:pPr lvl="2"/>
            <a:r>
              <a:rPr lang="ko-KR" altLang="en-US" dirty="0"/>
              <a:t>순환 관계가 갖고 있던 모든 속성도 </a:t>
            </a:r>
            <a:r>
              <a:rPr lang="ko-KR" altLang="en-US" dirty="0" err="1"/>
              <a:t>릴레이션의</a:t>
            </a:r>
            <a:r>
              <a:rPr lang="ko-KR" altLang="en-US" dirty="0"/>
              <a:t> 속성으로 </a:t>
            </a:r>
            <a:r>
              <a:rPr lang="ko-KR" altLang="en-US"/>
              <a:t>추가하여 포함시킴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6656" y="3501008"/>
            <a:ext cx="4670698" cy="21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2680" y="5877272"/>
            <a:ext cx="4800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일대일</a:t>
            </a:r>
            <a:r>
              <a:rPr lang="en-US" altLang="ko-KR" dirty="0"/>
              <a:t>(1:1) </a:t>
            </a:r>
            <a:r>
              <a:rPr lang="ko-KR" altLang="en-US" dirty="0"/>
              <a:t>관계 변환</a:t>
            </a:r>
          </a:p>
          <a:p>
            <a:pPr lvl="1"/>
            <a:r>
              <a:rPr lang="en-US" altLang="ko-KR" dirty="0"/>
              <a:t>1) </a:t>
            </a:r>
            <a:r>
              <a:rPr lang="ko-KR" altLang="en-US" dirty="0"/>
              <a:t>한쪽 개체만 </a:t>
            </a:r>
            <a:r>
              <a:rPr lang="ko-KR" altLang="en-US" dirty="0" err="1"/>
              <a:t>전체참여하는</a:t>
            </a:r>
            <a:r>
              <a:rPr lang="ko-KR" altLang="en-US" dirty="0"/>
              <a:t> 경우</a:t>
            </a:r>
          </a:p>
          <a:p>
            <a:pPr lvl="2"/>
            <a:r>
              <a:rPr lang="ko-KR" altLang="en-US"/>
              <a:t>가급적 </a:t>
            </a:r>
            <a:r>
              <a:rPr lang="ko-KR" altLang="en-US" dirty="0"/>
              <a:t>관계에 </a:t>
            </a:r>
            <a:r>
              <a:rPr lang="ko-KR" altLang="en-US" dirty="0" err="1"/>
              <a:t>전체참여하는</a:t>
            </a:r>
            <a:r>
              <a:rPr lang="ko-KR" altLang="en-US" dirty="0"/>
              <a:t> 개체 </a:t>
            </a:r>
            <a:r>
              <a:rPr lang="ko-KR" altLang="en-US" dirty="0" err="1"/>
              <a:t>릴레이션에</a:t>
            </a:r>
            <a:r>
              <a:rPr lang="ko-KR" altLang="en-US" dirty="0"/>
              <a:t> </a:t>
            </a:r>
            <a:r>
              <a:rPr lang="ko-KR" altLang="en-US" err="1"/>
              <a:t>외래키를</a:t>
            </a:r>
            <a:r>
              <a:rPr lang="ko-KR" altLang="en-US"/>
              <a:t> 추가함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608" y="2276872"/>
            <a:ext cx="5702399" cy="149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2640" y="4149080"/>
            <a:ext cx="41910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일대일</a:t>
            </a:r>
            <a:r>
              <a:rPr lang="en-US" altLang="ko-KR" dirty="0"/>
              <a:t>(1:1) </a:t>
            </a:r>
            <a:r>
              <a:rPr lang="ko-KR" altLang="en-US" dirty="0"/>
              <a:t>관계 변환</a:t>
            </a:r>
          </a:p>
          <a:p>
            <a:pPr lvl="1"/>
            <a:r>
              <a:rPr lang="en-US" altLang="ko-KR" dirty="0"/>
              <a:t>2) </a:t>
            </a:r>
            <a:r>
              <a:rPr lang="ko-KR" altLang="en-US" dirty="0"/>
              <a:t>양쪽 개체 모두가 </a:t>
            </a:r>
            <a:r>
              <a:rPr lang="ko-KR" altLang="en-US" dirty="0" err="1"/>
              <a:t>부분참여하는</a:t>
            </a:r>
            <a:r>
              <a:rPr lang="ko-KR" altLang="en-US" dirty="0"/>
              <a:t> 경우</a:t>
            </a:r>
          </a:p>
          <a:p>
            <a:endParaRPr lang="ko-KR" altLang="en-US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584" y="1772816"/>
            <a:ext cx="6408712" cy="172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2600" y="3494844"/>
            <a:ext cx="4065439" cy="3363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일대일</a:t>
            </a:r>
            <a:r>
              <a:rPr lang="en-US" altLang="ko-KR" dirty="0"/>
              <a:t>(1:1) </a:t>
            </a:r>
            <a:r>
              <a:rPr lang="ko-KR" altLang="en-US" dirty="0"/>
              <a:t>관계 변환</a:t>
            </a:r>
          </a:p>
          <a:p>
            <a:pPr lvl="1"/>
            <a:r>
              <a:rPr lang="en-US" altLang="ko-KR" dirty="0"/>
              <a:t>3) </a:t>
            </a:r>
            <a:r>
              <a:rPr lang="ko-KR" altLang="en-US" dirty="0"/>
              <a:t>양쪽 개체 모두가 </a:t>
            </a:r>
            <a:r>
              <a:rPr lang="ko-KR" altLang="en-US" dirty="0" err="1"/>
              <a:t>전체참여하는</a:t>
            </a:r>
            <a:r>
              <a:rPr lang="ko-KR" altLang="en-US" dirty="0"/>
              <a:t> 경우</a:t>
            </a:r>
          </a:p>
          <a:p>
            <a:endParaRPr lang="ko-KR" altLang="en-US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608" y="1916832"/>
            <a:ext cx="6670179" cy="1745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672" y="4005064"/>
            <a:ext cx="5947420" cy="2158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다대다</a:t>
            </a:r>
            <a:r>
              <a:rPr lang="en-US" altLang="ko-KR" dirty="0"/>
              <a:t>(m:n) </a:t>
            </a:r>
            <a:r>
              <a:rPr lang="ko-KR" altLang="en-US" dirty="0"/>
              <a:t>관계 변환</a:t>
            </a:r>
          </a:p>
          <a:p>
            <a:pPr lvl="2"/>
            <a:r>
              <a:rPr lang="ko-KR" altLang="en-US" dirty="0" err="1"/>
              <a:t>다대다</a:t>
            </a:r>
            <a:r>
              <a:rPr lang="ko-KR" altLang="en-US" dirty="0"/>
              <a:t> 관계는 하나의 </a:t>
            </a:r>
            <a:r>
              <a:rPr lang="ko-KR" altLang="en-US" err="1"/>
              <a:t>릴레이션으로</a:t>
            </a:r>
            <a:r>
              <a:rPr lang="ko-KR" altLang="en-US"/>
              <a:t> 변환</a:t>
            </a:r>
            <a:endParaRPr lang="en-US" altLang="ko-KR"/>
          </a:p>
          <a:p>
            <a:pPr lvl="3"/>
            <a:r>
              <a:rPr lang="ko-KR" altLang="en-US"/>
              <a:t>관계 </a:t>
            </a:r>
            <a:r>
              <a:rPr lang="ko-KR" altLang="en-US" dirty="0"/>
              <a:t>이름이 새로운 </a:t>
            </a:r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/>
              <a:t>이름이 됨</a:t>
            </a:r>
            <a:endParaRPr lang="en-US" altLang="ko-KR" dirty="0"/>
          </a:p>
          <a:p>
            <a:pPr lvl="2"/>
            <a:r>
              <a:rPr lang="ko-KR" altLang="en-US" dirty="0"/>
              <a:t>관계의 속성은 </a:t>
            </a:r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/>
              <a:t>속성으로 변환</a:t>
            </a:r>
            <a:endParaRPr lang="en-US" altLang="ko-KR"/>
          </a:p>
          <a:p>
            <a:pPr lvl="3"/>
            <a:r>
              <a:rPr lang="ko-KR" altLang="en-US"/>
              <a:t>관계 </a:t>
            </a:r>
            <a:r>
              <a:rPr lang="ko-KR" altLang="en-US" dirty="0"/>
              <a:t>속성 이름이 새로운 </a:t>
            </a:r>
            <a:r>
              <a:rPr lang="ko-KR" altLang="en-US" dirty="0" err="1"/>
              <a:t>릴레이션의</a:t>
            </a:r>
            <a:r>
              <a:rPr lang="ko-KR" altLang="en-US" dirty="0"/>
              <a:t> 속성 </a:t>
            </a:r>
            <a:r>
              <a:rPr lang="ko-KR" altLang="en-US"/>
              <a:t>이름이 됨</a:t>
            </a:r>
            <a:endParaRPr lang="en-US" altLang="ko-KR" dirty="0"/>
          </a:p>
          <a:p>
            <a:pPr lvl="3"/>
            <a:r>
              <a:rPr lang="ko-KR" altLang="en-US" dirty="0"/>
              <a:t>새로 생성된 </a:t>
            </a:r>
            <a:r>
              <a:rPr lang="ko-KR" altLang="en-US" dirty="0" err="1"/>
              <a:t>릴레이션을</a:t>
            </a:r>
            <a:r>
              <a:rPr lang="ko-KR" altLang="en-US" dirty="0"/>
              <a:t> </a:t>
            </a:r>
            <a:r>
              <a:rPr lang="en-US" altLang="ko-KR" dirty="0"/>
              <a:t>E-R </a:t>
            </a:r>
            <a:r>
              <a:rPr lang="ko-KR" altLang="en-US" dirty="0" err="1"/>
              <a:t>다이아그램의</a:t>
            </a:r>
            <a:r>
              <a:rPr lang="ko-KR" altLang="en-US" dirty="0"/>
              <a:t> 관계를 표현한다고 해서 관계 </a:t>
            </a:r>
            <a:r>
              <a:rPr lang="ko-KR" altLang="en-US" dirty="0" err="1"/>
              <a:t>릴레이션</a:t>
            </a:r>
            <a:r>
              <a:rPr lang="en-US" altLang="ko-KR" dirty="0"/>
              <a:t>(relationship relation</a:t>
            </a:r>
            <a:r>
              <a:rPr lang="en-US" altLang="ko-KR"/>
              <a:t>)</a:t>
            </a:r>
            <a:r>
              <a:rPr lang="ko-KR" altLang="en-US"/>
              <a:t>이라고 함</a:t>
            </a:r>
            <a:endParaRPr lang="en-US" altLang="ko-KR"/>
          </a:p>
          <a:p>
            <a:pPr lvl="2"/>
            <a:r>
              <a:rPr lang="ko-KR" altLang="en-US"/>
              <a:t>관계 </a:t>
            </a:r>
            <a:r>
              <a:rPr lang="ko-KR" altLang="en-US" dirty="0" err="1"/>
              <a:t>릴레이션은</a:t>
            </a:r>
            <a:r>
              <a:rPr lang="ko-KR" altLang="en-US" dirty="0"/>
              <a:t> 보통 키 속성이 없으므로 양쪽 개체 </a:t>
            </a:r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 dirty="0" err="1"/>
              <a:t>기본키</a:t>
            </a:r>
            <a:r>
              <a:rPr lang="ko-KR" altLang="en-US" dirty="0"/>
              <a:t> 속성을 </a:t>
            </a:r>
            <a:r>
              <a:rPr lang="ko-KR" altLang="en-US" dirty="0" err="1"/>
              <a:t>외래키</a:t>
            </a:r>
            <a:r>
              <a:rPr lang="ko-KR" altLang="en-US" dirty="0"/>
              <a:t> 속성으로 포함시키고 양쪽 </a:t>
            </a:r>
            <a:r>
              <a:rPr lang="ko-KR" altLang="en-US" dirty="0" err="1"/>
              <a:t>기본키의</a:t>
            </a:r>
            <a:r>
              <a:rPr lang="ko-KR" altLang="en-US" dirty="0"/>
              <a:t> 조합을 새로운 </a:t>
            </a:r>
            <a:r>
              <a:rPr lang="ko-KR" altLang="en-US" err="1"/>
              <a:t>기본키로</a:t>
            </a:r>
            <a:r>
              <a:rPr lang="ko-KR" altLang="en-US"/>
              <a:t> 지정함</a:t>
            </a:r>
            <a:endParaRPr lang="en-US" altLang="ko-KR"/>
          </a:p>
          <a:p>
            <a:pPr lvl="3"/>
            <a:r>
              <a:rPr lang="ko-KR" altLang="en-US"/>
              <a:t>양쪽 </a:t>
            </a:r>
            <a:r>
              <a:rPr lang="ko-KR" altLang="en-US" dirty="0" err="1"/>
              <a:t>기본키</a:t>
            </a:r>
            <a:r>
              <a:rPr lang="ko-KR" altLang="en-US" dirty="0"/>
              <a:t> 속성의 이름이 같을 경우</a:t>
            </a:r>
            <a:r>
              <a:rPr lang="en-US" altLang="ko-KR" dirty="0"/>
              <a:t>, </a:t>
            </a:r>
            <a:r>
              <a:rPr lang="ko-KR" altLang="en-US" dirty="0"/>
              <a:t>이름을 </a:t>
            </a:r>
            <a:r>
              <a:rPr lang="ko-KR" altLang="en-US"/>
              <a:t>다르게 변경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2" y="4437112"/>
            <a:ext cx="6302896" cy="1749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0350" y="4653136"/>
            <a:ext cx="32956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4.3 </a:t>
            </a:r>
            <a:r>
              <a:rPr lang="ko-KR" altLang="en-US" dirty="0"/>
              <a:t>속성 변환</a:t>
            </a:r>
          </a:p>
          <a:p>
            <a:pPr lvl="1"/>
            <a:r>
              <a:rPr lang="ko-KR" altLang="en-US" dirty="0"/>
              <a:t>개체의 일반 속성은 변환된 개체 </a:t>
            </a:r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/>
              <a:t>속성으로 변환</a:t>
            </a:r>
            <a:endParaRPr lang="en-US" altLang="ko-KR" dirty="0"/>
          </a:p>
          <a:p>
            <a:pPr lvl="1"/>
            <a:r>
              <a:rPr lang="ko-KR" altLang="en-US" dirty="0"/>
              <a:t>관계의 일반 속성은 관계가 </a:t>
            </a:r>
            <a:r>
              <a:rPr lang="ko-KR" altLang="en-US" dirty="0" err="1"/>
              <a:t>외래키로</a:t>
            </a:r>
            <a:r>
              <a:rPr lang="ko-KR" altLang="en-US" dirty="0"/>
              <a:t> 표현되는 개체 </a:t>
            </a:r>
            <a:r>
              <a:rPr lang="ko-KR" altLang="en-US" dirty="0" err="1"/>
              <a:t>릴레이션</a:t>
            </a:r>
            <a:r>
              <a:rPr lang="ko-KR" altLang="en-US" dirty="0"/>
              <a:t> 또는 관계 </a:t>
            </a:r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/>
              <a:t>속성으로 변환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다중 값 속성인 경우</a:t>
            </a:r>
          </a:p>
          <a:p>
            <a:pPr lvl="1">
              <a:buNone/>
            </a:pPr>
            <a:r>
              <a:rPr lang="en-US" altLang="ko-KR" dirty="0"/>
              <a:t>  1) &lt;</a:t>
            </a:r>
            <a:r>
              <a:rPr lang="ko-KR" altLang="en-US" dirty="0"/>
              <a:t>규칙</a:t>
            </a:r>
            <a:r>
              <a:rPr lang="en-US" altLang="ko-KR" dirty="0"/>
              <a:t>1&gt;</a:t>
            </a:r>
            <a:endParaRPr lang="ko-KR" altLang="en-US" dirty="0"/>
          </a:p>
          <a:p>
            <a:pPr lvl="2"/>
            <a:r>
              <a:rPr lang="ko-KR" altLang="en-US" dirty="0"/>
              <a:t>다중 값 속성은 하나의 새로운 </a:t>
            </a:r>
            <a:r>
              <a:rPr lang="ko-KR" altLang="en-US" dirty="0" err="1"/>
              <a:t>릴레이션으로</a:t>
            </a:r>
            <a:r>
              <a:rPr lang="ko-KR" altLang="en-US" dirty="0"/>
              <a:t> </a:t>
            </a:r>
            <a:r>
              <a:rPr lang="ko-KR" altLang="en-US"/>
              <a:t>분리하여 변환</a:t>
            </a:r>
            <a:endParaRPr lang="en-US" altLang="ko-KR" dirty="0"/>
          </a:p>
          <a:p>
            <a:pPr lvl="2"/>
            <a:r>
              <a:rPr lang="ko-KR" altLang="en-US" dirty="0"/>
              <a:t>새로운 </a:t>
            </a:r>
            <a:r>
              <a:rPr lang="ko-KR" altLang="en-US" dirty="0" err="1"/>
              <a:t>릴레이션은</a:t>
            </a:r>
            <a:r>
              <a:rPr lang="ko-KR" altLang="en-US" dirty="0"/>
              <a:t> 다중 값 속성이 변환된 것으로 키 속성이 없으므로 분리 전 개체 </a:t>
            </a:r>
            <a:r>
              <a:rPr lang="ko-KR" altLang="en-US" dirty="0" err="1"/>
              <a:t>릴레이션의</a:t>
            </a:r>
            <a:r>
              <a:rPr lang="ko-KR" altLang="en-US" dirty="0"/>
              <a:t> 키 속성을 </a:t>
            </a:r>
            <a:r>
              <a:rPr lang="ko-KR" altLang="en-US" err="1"/>
              <a:t>외래키로</a:t>
            </a:r>
            <a:r>
              <a:rPr lang="ko-KR" altLang="en-US"/>
              <a:t> 포함시킴</a:t>
            </a:r>
            <a:endParaRPr lang="en-US" altLang="ko-KR"/>
          </a:p>
          <a:p>
            <a:pPr lvl="2"/>
            <a:r>
              <a:rPr lang="ko-KR" altLang="en-US"/>
              <a:t>다중 </a:t>
            </a:r>
            <a:r>
              <a:rPr lang="ko-KR" altLang="en-US" dirty="0"/>
              <a:t>값 속성과 </a:t>
            </a:r>
            <a:r>
              <a:rPr lang="ko-KR" altLang="en-US" dirty="0" err="1"/>
              <a:t>외래키를</a:t>
            </a:r>
            <a:r>
              <a:rPr lang="ko-KR" altLang="en-US" dirty="0"/>
              <a:t> 조합하여 새로운 </a:t>
            </a:r>
            <a:r>
              <a:rPr lang="ko-KR" altLang="en-US" err="1"/>
              <a:t>기본키로</a:t>
            </a:r>
            <a:r>
              <a:rPr lang="ko-KR" altLang="en-US"/>
              <a:t> 지정</a:t>
            </a:r>
            <a:endParaRPr lang="en-US" altLang="ko-KR"/>
          </a:p>
          <a:p>
            <a:pPr lvl="3"/>
            <a:r>
              <a:rPr lang="ko-KR" altLang="en-US"/>
              <a:t>다중 </a:t>
            </a:r>
            <a:r>
              <a:rPr lang="ko-KR" altLang="en-US" dirty="0"/>
              <a:t>값 속성은 더 이상 다중 값을 갖지 </a:t>
            </a:r>
            <a:r>
              <a:rPr lang="ko-KR" altLang="en-US"/>
              <a:t>않게 됨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  2) &lt;</a:t>
            </a:r>
            <a:r>
              <a:rPr lang="ko-KR" altLang="en-US" dirty="0"/>
              <a:t>규칙</a:t>
            </a:r>
            <a:r>
              <a:rPr lang="en-US" altLang="ko-KR" dirty="0"/>
              <a:t>2&gt;</a:t>
            </a:r>
            <a:endParaRPr lang="ko-KR" altLang="en-US" dirty="0"/>
          </a:p>
          <a:p>
            <a:pPr lvl="2"/>
            <a:r>
              <a:rPr lang="ko-KR" altLang="en-US" dirty="0"/>
              <a:t>다중 값 속성이 갖는 최대 속성 값의 개수만큼 속성 이름만 다르게 여러 속성을 </a:t>
            </a:r>
            <a:r>
              <a:rPr lang="ko-KR" altLang="en-US"/>
              <a:t>추가로 생성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변환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0632" y="1268760"/>
            <a:ext cx="3759721" cy="1776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536" y="3429000"/>
            <a:ext cx="683895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복합 속성인 경우</a:t>
            </a:r>
          </a:p>
          <a:p>
            <a:pPr lvl="2"/>
            <a:r>
              <a:rPr lang="ko-KR" altLang="en-US"/>
              <a:t>기본적으로 </a:t>
            </a:r>
            <a:r>
              <a:rPr lang="ko-KR" altLang="en-US" dirty="0"/>
              <a:t>복합 속성을 구성하는 가장 하위의 단순 속성들만 </a:t>
            </a:r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/>
              <a:t>속성으로 변환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672" y="2132856"/>
            <a:ext cx="3838203" cy="2183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664" y="4941168"/>
            <a:ext cx="4631060" cy="65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데이터베이스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 </a:t>
            </a:r>
            <a:r>
              <a:rPr lang="ko-KR" altLang="en-US" dirty="0"/>
              <a:t>모델링 단계</a:t>
            </a:r>
          </a:p>
          <a:p>
            <a:endParaRPr lang="ko-KR" altLang="en-US" dirty="0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584" y="1700808"/>
            <a:ext cx="667771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유도 속성인 경우</a:t>
            </a:r>
          </a:p>
          <a:p>
            <a:pPr lvl="2"/>
            <a:r>
              <a:rPr lang="ko-KR" altLang="en-US"/>
              <a:t>기본적으로 </a:t>
            </a:r>
            <a:r>
              <a:rPr lang="ko-KR" altLang="en-US" dirty="0"/>
              <a:t>중복을 최소화하기 위해 변환 </a:t>
            </a:r>
            <a:r>
              <a:rPr lang="ko-KR" altLang="en-US"/>
              <a:t>과정에서 제외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4728" y="2176590"/>
            <a:ext cx="4153669" cy="214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4366" y="5092547"/>
            <a:ext cx="3210812" cy="65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4.4 </a:t>
            </a:r>
            <a:r>
              <a:rPr lang="ko-KR" altLang="en-US" dirty="0"/>
              <a:t>기타 변환</a:t>
            </a:r>
          </a:p>
          <a:p>
            <a:pPr lvl="1"/>
            <a:r>
              <a:rPr lang="ko-KR" altLang="en-US" dirty="0"/>
              <a:t>속성의 중복 허용 변환</a:t>
            </a:r>
          </a:p>
          <a:p>
            <a:endParaRPr lang="ko-KR" altLang="en-US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6656" y="1988840"/>
            <a:ext cx="3930402" cy="218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2600" y="4797152"/>
            <a:ext cx="6050073" cy="669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836712"/>
            <a:ext cx="9433048" cy="5688632"/>
          </a:xfrm>
        </p:spPr>
        <p:txBody>
          <a:bodyPr/>
          <a:lstStyle/>
          <a:p>
            <a:pPr lvl="1"/>
            <a:r>
              <a:rPr lang="ko-KR" altLang="en-US" dirty="0"/>
              <a:t>일반화 관계 변환</a:t>
            </a:r>
          </a:p>
          <a:p>
            <a:pPr lvl="1">
              <a:buNone/>
            </a:pPr>
            <a:endParaRPr lang="en-US" altLang="ko-KR" sz="1600" dirty="0"/>
          </a:p>
          <a:p>
            <a:pPr lvl="1">
              <a:buNone/>
            </a:pPr>
            <a:r>
              <a:rPr lang="en-US" altLang="ko-KR" sz="1600" dirty="0"/>
              <a:t>1) &lt;</a:t>
            </a:r>
            <a:r>
              <a:rPr lang="ko-KR" altLang="en-US" sz="1600" dirty="0"/>
              <a:t>규칙</a:t>
            </a:r>
            <a:r>
              <a:rPr lang="en-US" altLang="ko-KR" sz="1600" dirty="0"/>
              <a:t>1&gt;</a:t>
            </a:r>
            <a:endParaRPr lang="ko-KR" altLang="en-US" sz="1600" dirty="0"/>
          </a:p>
          <a:p>
            <a:pPr lvl="2"/>
            <a:r>
              <a:rPr lang="ko-KR" altLang="en-US" sz="1600" dirty="0"/>
              <a:t>상위 개체와 하위 개체를 모두 각각 다른 </a:t>
            </a:r>
            <a:r>
              <a:rPr lang="ko-KR" altLang="en-US" sz="1600" err="1"/>
              <a:t>릴레이션으로</a:t>
            </a:r>
            <a:r>
              <a:rPr lang="ko-KR" altLang="en-US" sz="1600"/>
              <a:t> 변환</a:t>
            </a:r>
            <a:r>
              <a:rPr lang="en-US" altLang="ko-KR" sz="1600"/>
              <a:t> </a:t>
            </a:r>
            <a:endParaRPr lang="en-US" altLang="ko-KR" sz="1600" dirty="0"/>
          </a:p>
          <a:p>
            <a:pPr lvl="2"/>
            <a:r>
              <a:rPr lang="ko-KR" altLang="en-US" sz="1600" dirty="0"/>
              <a:t>일반화 관계는 하위 개체 </a:t>
            </a:r>
            <a:r>
              <a:rPr lang="ko-KR" altLang="en-US" sz="1600" dirty="0" err="1"/>
              <a:t>릴레이션에</a:t>
            </a:r>
            <a:r>
              <a:rPr lang="ko-KR" altLang="en-US" sz="1600" dirty="0"/>
              <a:t> 각각 상위 개체의 </a:t>
            </a:r>
            <a:r>
              <a:rPr lang="ko-KR" altLang="en-US" sz="1600" dirty="0" err="1"/>
              <a:t>기본키</a:t>
            </a:r>
            <a:r>
              <a:rPr lang="ko-KR" altLang="en-US" sz="1600" dirty="0"/>
              <a:t> 속성을 </a:t>
            </a:r>
            <a:r>
              <a:rPr lang="ko-KR" altLang="en-US" sz="1600" dirty="0" err="1"/>
              <a:t>가져화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외래키</a:t>
            </a:r>
            <a:r>
              <a:rPr lang="ko-KR" altLang="en-US" sz="1600" dirty="0"/>
              <a:t> 속성으로 </a:t>
            </a:r>
            <a:r>
              <a:rPr lang="ko-KR" altLang="en-US" sz="1600"/>
              <a:t>추가하여 변환</a:t>
            </a:r>
            <a:r>
              <a:rPr lang="en-US" altLang="ko-KR" sz="1600"/>
              <a:t> </a:t>
            </a:r>
            <a:endParaRPr lang="en-US" altLang="ko-KR" sz="1600" dirty="0"/>
          </a:p>
          <a:p>
            <a:pPr lvl="2"/>
            <a:r>
              <a:rPr lang="ko-KR" altLang="en-US" sz="1600" dirty="0"/>
              <a:t>하위 개체인 </a:t>
            </a:r>
            <a:r>
              <a:rPr lang="ko-KR" altLang="en-US" sz="1600" dirty="0" err="1"/>
              <a:t>릴레이션이</a:t>
            </a:r>
            <a:r>
              <a:rPr lang="ko-KR" altLang="en-US" sz="1600" dirty="0"/>
              <a:t> 모두 키 속성이 없는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추가된 </a:t>
            </a:r>
            <a:r>
              <a:rPr lang="ko-KR" altLang="en-US" sz="1600" dirty="0" err="1"/>
              <a:t>외래키</a:t>
            </a:r>
            <a:r>
              <a:rPr lang="ko-KR" altLang="en-US" sz="1600" dirty="0"/>
              <a:t> 속성을 </a:t>
            </a:r>
            <a:r>
              <a:rPr lang="ko-KR" altLang="en-US" sz="1600" err="1"/>
              <a:t>기본키로</a:t>
            </a:r>
            <a:r>
              <a:rPr lang="ko-KR" altLang="en-US" sz="1600"/>
              <a:t> 지정</a:t>
            </a:r>
            <a:endParaRPr lang="en-US" altLang="ko-KR" sz="1600" dirty="0"/>
          </a:p>
          <a:p>
            <a:pPr lvl="2"/>
            <a:r>
              <a:rPr lang="ko-KR" altLang="en-US" sz="1600" dirty="0"/>
              <a:t>상위</a:t>
            </a:r>
            <a:r>
              <a:rPr lang="en-US" altLang="ko-KR" sz="1600" dirty="0"/>
              <a:t>, </a:t>
            </a:r>
            <a:r>
              <a:rPr lang="ko-KR" altLang="en-US" sz="1600" dirty="0"/>
              <a:t>하위 개체의 속성도 각 개체 </a:t>
            </a:r>
            <a:r>
              <a:rPr lang="ko-KR" altLang="en-US" sz="1600" dirty="0" err="1"/>
              <a:t>릴레이션의</a:t>
            </a:r>
            <a:r>
              <a:rPr lang="ko-KR" altLang="en-US" sz="1600" dirty="0"/>
              <a:t> </a:t>
            </a:r>
            <a:r>
              <a:rPr lang="ko-KR" altLang="en-US" sz="1600"/>
              <a:t>속성으로 변환</a:t>
            </a:r>
            <a:r>
              <a:rPr lang="en-US" altLang="ko-KR" sz="1600"/>
              <a:t> </a:t>
            </a:r>
            <a:endParaRPr lang="en-US" altLang="ko-KR" sz="1600" dirty="0"/>
          </a:p>
          <a:p>
            <a:pPr lvl="1">
              <a:buNone/>
            </a:pPr>
            <a:endParaRPr lang="en-US" altLang="ko-KR" sz="1600" dirty="0"/>
          </a:p>
          <a:p>
            <a:pPr lvl="1">
              <a:buNone/>
            </a:pPr>
            <a:r>
              <a:rPr lang="en-US" altLang="ko-KR" sz="1600" dirty="0"/>
              <a:t>2) &lt;</a:t>
            </a:r>
            <a:r>
              <a:rPr lang="ko-KR" altLang="en-US" sz="1600" dirty="0"/>
              <a:t>규칙</a:t>
            </a:r>
            <a:r>
              <a:rPr lang="en-US" altLang="ko-KR" sz="1600" dirty="0"/>
              <a:t>2&gt;</a:t>
            </a:r>
            <a:endParaRPr lang="ko-KR" altLang="en-US" sz="1600" dirty="0"/>
          </a:p>
          <a:p>
            <a:pPr lvl="2"/>
            <a:r>
              <a:rPr lang="en-US" altLang="ko-KR" sz="1600" dirty="0"/>
              <a:t>3</a:t>
            </a:r>
            <a:r>
              <a:rPr lang="ko-KR" altLang="en-US" sz="1600" dirty="0"/>
              <a:t>개 개체를 상위 개체에 해당하는 하나의 </a:t>
            </a:r>
            <a:r>
              <a:rPr lang="ko-KR" altLang="en-US" sz="1600" err="1"/>
              <a:t>릴레이션으로</a:t>
            </a:r>
            <a:r>
              <a:rPr lang="ko-KR" altLang="en-US" sz="1600"/>
              <a:t> 변환</a:t>
            </a:r>
            <a:r>
              <a:rPr lang="en-US" altLang="ko-KR" sz="1600"/>
              <a:t> </a:t>
            </a:r>
            <a:endParaRPr lang="en-US" altLang="ko-KR" sz="1600" dirty="0"/>
          </a:p>
          <a:p>
            <a:pPr lvl="2"/>
            <a:r>
              <a:rPr lang="ko-KR" altLang="en-US" sz="1600" dirty="0"/>
              <a:t>일반화 관계는 상위 개체 </a:t>
            </a:r>
            <a:r>
              <a:rPr lang="ko-KR" altLang="en-US" sz="1600" dirty="0" err="1"/>
              <a:t>릴레이션에</a:t>
            </a:r>
            <a:r>
              <a:rPr lang="ko-KR" altLang="en-US" sz="1600" dirty="0"/>
              <a:t> 속성으로 </a:t>
            </a:r>
            <a:r>
              <a:rPr lang="ko-KR" altLang="en-US" sz="1600"/>
              <a:t>추가하여 변환</a:t>
            </a:r>
            <a:r>
              <a:rPr lang="en-US" altLang="ko-KR" sz="1600"/>
              <a:t> </a:t>
            </a:r>
            <a:endParaRPr lang="en-US" altLang="ko-KR" sz="1600" dirty="0"/>
          </a:p>
          <a:p>
            <a:pPr lvl="2"/>
            <a:r>
              <a:rPr lang="ko-KR" altLang="en-US" sz="1600" dirty="0"/>
              <a:t>하위 개체의 속성들도 상위 </a:t>
            </a:r>
            <a:r>
              <a:rPr lang="ko-KR" altLang="en-US" sz="1600" dirty="0" err="1"/>
              <a:t>릴레이션의</a:t>
            </a:r>
            <a:r>
              <a:rPr lang="ko-KR" altLang="en-US" sz="1600" dirty="0"/>
              <a:t> 속성으로 </a:t>
            </a:r>
            <a:r>
              <a:rPr lang="ko-KR" altLang="en-US" sz="1600"/>
              <a:t>추가하여 포함</a:t>
            </a:r>
            <a:r>
              <a:rPr lang="en-US" altLang="ko-KR" sz="1600"/>
              <a:t> </a:t>
            </a:r>
            <a:endParaRPr lang="en-US" altLang="ko-KR" sz="1600" dirty="0"/>
          </a:p>
          <a:p>
            <a:pPr lvl="1">
              <a:buNone/>
            </a:pPr>
            <a:endParaRPr lang="en-US" altLang="ko-KR" sz="1600" dirty="0"/>
          </a:p>
          <a:p>
            <a:pPr lvl="1">
              <a:buNone/>
            </a:pPr>
            <a:r>
              <a:rPr lang="en-US" altLang="ko-KR" sz="1600" dirty="0"/>
              <a:t>3) &lt;</a:t>
            </a:r>
            <a:r>
              <a:rPr lang="ko-KR" altLang="en-US" sz="1600" dirty="0"/>
              <a:t>규칙</a:t>
            </a:r>
            <a:r>
              <a:rPr lang="en-US" altLang="ko-KR" sz="1600" dirty="0"/>
              <a:t>3&gt;</a:t>
            </a:r>
            <a:endParaRPr lang="ko-KR" altLang="en-US" sz="1600" dirty="0"/>
          </a:p>
          <a:p>
            <a:pPr lvl="2"/>
            <a:r>
              <a:rPr lang="en-US" altLang="ko-KR" sz="1600" dirty="0"/>
              <a:t>3</a:t>
            </a:r>
            <a:r>
              <a:rPr lang="ko-KR" altLang="en-US" sz="1600" dirty="0"/>
              <a:t>개 개체를 하위 개체에 해당하는 </a:t>
            </a:r>
            <a:r>
              <a:rPr lang="en-US" altLang="ko-KR" sz="1600" dirty="0"/>
              <a:t>2</a:t>
            </a:r>
            <a:r>
              <a:rPr lang="ko-KR" altLang="en-US" sz="1600" dirty="0"/>
              <a:t>개의 </a:t>
            </a:r>
            <a:r>
              <a:rPr lang="ko-KR" altLang="en-US" sz="1600" err="1"/>
              <a:t>릴레이션으로</a:t>
            </a:r>
            <a:r>
              <a:rPr lang="ko-KR" altLang="en-US" sz="1600"/>
              <a:t> 변환</a:t>
            </a:r>
            <a:r>
              <a:rPr lang="en-US" altLang="ko-KR" sz="1600"/>
              <a:t> </a:t>
            </a:r>
            <a:endParaRPr lang="en-US" altLang="ko-KR" sz="1600" dirty="0"/>
          </a:p>
          <a:p>
            <a:pPr lvl="2"/>
            <a:r>
              <a:rPr lang="ko-KR" altLang="en-US" sz="1600" dirty="0"/>
              <a:t>상위 개체의 모든 속성들은 </a:t>
            </a:r>
            <a:r>
              <a:rPr lang="en-US" altLang="ko-KR" sz="1600" dirty="0"/>
              <a:t>2</a:t>
            </a:r>
            <a:r>
              <a:rPr lang="ko-KR" altLang="en-US" sz="1600" dirty="0"/>
              <a:t>개의 하위 개체 </a:t>
            </a:r>
            <a:r>
              <a:rPr lang="ko-KR" altLang="en-US" sz="1600" dirty="0" err="1"/>
              <a:t>릴레이션의</a:t>
            </a:r>
            <a:r>
              <a:rPr lang="ko-KR" altLang="en-US" sz="1600" dirty="0"/>
              <a:t> 속성으로 상속하여 </a:t>
            </a:r>
            <a:r>
              <a:rPr lang="ko-KR" altLang="en-US" sz="1600"/>
              <a:t>모두 포함</a:t>
            </a:r>
            <a:r>
              <a:rPr lang="en-US" altLang="ko-KR" sz="1600"/>
              <a:t> </a:t>
            </a:r>
            <a:endParaRPr lang="en-US" altLang="ko-KR" sz="1600" dirty="0"/>
          </a:p>
          <a:p>
            <a:pPr lvl="2"/>
            <a:r>
              <a:rPr lang="ko-KR" altLang="en-US" sz="1600" dirty="0"/>
              <a:t>하위 개체 </a:t>
            </a:r>
            <a:r>
              <a:rPr lang="ko-KR" altLang="en-US" sz="1600" dirty="0" err="1"/>
              <a:t>릴레이션의</a:t>
            </a:r>
            <a:r>
              <a:rPr lang="ko-KR" altLang="en-US" sz="1600" dirty="0"/>
              <a:t> 키 속성이 없는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상속된 상위 개체의 </a:t>
            </a:r>
            <a:r>
              <a:rPr lang="ko-KR" altLang="en-US" sz="1600" dirty="0" err="1"/>
              <a:t>기본키</a:t>
            </a:r>
            <a:r>
              <a:rPr lang="ko-KR" altLang="en-US" sz="1600" dirty="0"/>
              <a:t> 속성을 그대로 </a:t>
            </a:r>
            <a:r>
              <a:rPr lang="ko-KR" altLang="en-US" sz="1600" err="1"/>
              <a:t>기본키로</a:t>
            </a:r>
            <a:r>
              <a:rPr lang="ko-KR" altLang="en-US" sz="1600"/>
              <a:t> 지정</a:t>
            </a:r>
            <a:endParaRPr lang="en-US" altLang="ko-KR" sz="1600" dirty="0"/>
          </a:p>
          <a:p>
            <a:pPr lvl="2"/>
            <a:r>
              <a:rPr lang="ko-KR" altLang="en-US" sz="1600" dirty="0"/>
              <a:t>하위 개체의 속성들도 각 개체 </a:t>
            </a:r>
            <a:r>
              <a:rPr lang="ko-KR" altLang="en-US" sz="1600" dirty="0" err="1"/>
              <a:t>릴레이션의</a:t>
            </a:r>
            <a:r>
              <a:rPr lang="ko-KR" altLang="en-US" sz="1600" dirty="0"/>
              <a:t> </a:t>
            </a:r>
            <a:r>
              <a:rPr lang="ko-KR" altLang="en-US" sz="1600"/>
              <a:t>속성으로 변환</a:t>
            </a:r>
            <a:r>
              <a:rPr lang="en-US" altLang="ko-KR" sz="1600"/>
              <a:t> 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변환</a:t>
            </a: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512" y="1340768"/>
            <a:ext cx="3436241" cy="330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0912" y="1412776"/>
            <a:ext cx="4788081" cy="3217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다원 관계 변환</a:t>
            </a:r>
          </a:p>
          <a:p>
            <a:endParaRPr lang="ko-KR" altLang="en-US" dirty="0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560" y="1556792"/>
            <a:ext cx="8384307" cy="2253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6656" y="4149080"/>
            <a:ext cx="4638650" cy="2529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변환 결과 보완 </a:t>
            </a:r>
            <a:endParaRPr lang="ko-KR" altLang="en-US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8407"/>
            <a:ext cx="4808984" cy="2950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374455"/>
            <a:ext cx="4937856" cy="3350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2" y="3212976"/>
            <a:ext cx="4808984" cy="2950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001" y="188640"/>
            <a:ext cx="5206999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【</a:t>
            </a:r>
            <a:r>
              <a:rPr lang="ko-KR" altLang="en-US" dirty="0"/>
              <a:t>단계</a:t>
            </a:r>
            <a:r>
              <a:rPr lang="en-US" altLang="ko-KR" dirty="0"/>
              <a:t>3】</a:t>
            </a:r>
            <a:r>
              <a:rPr lang="ko-KR" altLang="en-US" dirty="0"/>
              <a:t> 자동차극장 </a:t>
            </a:r>
            <a:r>
              <a:rPr lang="en-US" altLang="ko-KR" dirty="0"/>
              <a:t>DB</a:t>
            </a:r>
            <a:r>
              <a:rPr lang="ko-KR" altLang="en-US" dirty="0"/>
              <a:t>의 논리적 데이터베이스 스키마</a:t>
            </a: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1196752"/>
            <a:ext cx="8874199" cy="417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물리적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5.1 </a:t>
            </a:r>
            <a:r>
              <a:rPr lang="ko-KR" altLang="en-US" dirty="0"/>
              <a:t>영문 변환</a:t>
            </a:r>
          </a:p>
          <a:p>
            <a:endParaRPr lang="ko-KR" altLang="en-US" dirty="0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520" y="1628800"/>
            <a:ext cx="8495109" cy="382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16632"/>
            <a:ext cx="6033120" cy="284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6696" y="2708920"/>
            <a:ext cx="7521633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데이터베이스의 설계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반복적인 설계 과정을 통해 정제된 최종 설계 결과가 생성</a:t>
            </a:r>
          </a:p>
          <a:p>
            <a:endParaRPr lang="ko-KR" altLang="en-US" dirty="0"/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5537" name="_x169654912" descr="EMB000007e411c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608" y="1484784"/>
            <a:ext cx="4282453" cy="482453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물리적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5.2 </a:t>
            </a:r>
            <a:r>
              <a:rPr lang="ko-KR" altLang="en-US" dirty="0" err="1"/>
              <a:t>뷰</a:t>
            </a:r>
            <a:r>
              <a:rPr lang="ko-KR" altLang="en-US" dirty="0"/>
              <a:t> 생성</a:t>
            </a:r>
          </a:p>
          <a:p>
            <a:pPr lvl="1"/>
            <a:r>
              <a:rPr lang="ko-KR" altLang="en-US" dirty="0"/>
              <a:t>성능</a:t>
            </a:r>
            <a:r>
              <a:rPr lang="en-US" altLang="ko-KR" dirty="0"/>
              <a:t>, </a:t>
            </a:r>
            <a:r>
              <a:rPr lang="ko-KR" altLang="en-US" dirty="0"/>
              <a:t>보안 그리고 편의성을 </a:t>
            </a:r>
            <a:r>
              <a:rPr lang="ko-KR" altLang="en-US"/>
              <a:t>위해 필요할 경우 </a:t>
            </a:r>
            <a:r>
              <a:rPr lang="ko-KR" altLang="en-US" dirty="0" err="1"/>
              <a:t>뷰를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‘회원’과 ‘비회원’을 포함한 전체 ‘고객’에 대한 차량좌석지정 정보를 갖는 </a:t>
            </a:r>
            <a:r>
              <a:rPr lang="ko-KR" altLang="en-US" dirty="0" err="1"/>
              <a:t>뷰를</a:t>
            </a:r>
            <a:r>
              <a:rPr lang="ko-KR" altLang="en-US" dirty="0"/>
              <a:t> 생성</a:t>
            </a:r>
          </a:p>
          <a:p>
            <a:endParaRPr lang="ko-KR" altLang="en-US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520" y="2204864"/>
            <a:ext cx="8836099" cy="75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520" y="3068960"/>
            <a:ext cx="8903615" cy="2261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물리적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5.3 </a:t>
            </a:r>
            <a:r>
              <a:rPr lang="ko-KR" altLang="en-US" dirty="0"/>
              <a:t>인덱스 생성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r>
              <a:rPr lang="en-US" altLang="ko-KR" dirty="0"/>
              <a:t>5.4 </a:t>
            </a:r>
            <a:r>
              <a:rPr lang="ko-KR" altLang="en-US" dirty="0"/>
              <a:t>내부 자동생성 열 추가</a:t>
            </a:r>
          </a:p>
          <a:p>
            <a:pPr lvl="1"/>
            <a:r>
              <a:rPr lang="ko-KR" altLang="en-US" dirty="0"/>
              <a:t>필요할 경우</a:t>
            </a:r>
            <a:r>
              <a:rPr lang="en-US" altLang="ko-KR" dirty="0"/>
              <a:t>, </a:t>
            </a:r>
            <a:r>
              <a:rPr lang="ko-KR" altLang="en-US" dirty="0" err="1"/>
              <a:t>기본키를</a:t>
            </a:r>
            <a:r>
              <a:rPr lang="ko-KR" altLang="en-US" dirty="0"/>
              <a:t> 대신하는 </a:t>
            </a:r>
            <a:r>
              <a:rPr lang="ko-KR" altLang="en-US" dirty="0" err="1"/>
              <a:t>내부키를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2"/>
            <a:r>
              <a:rPr lang="ko-KR" altLang="en-US" dirty="0" err="1"/>
              <a:t>내부키</a:t>
            </a:r>
            <a:r>
              <a:rPr lang="ko-KR" altLang="en-US" dirty="0"/>
              <a:t> 값은 </a:t>
            </a:r>
            <a:r>
              <a:rPr lang="en-US" altLang="ko-KR" dirty="0"/>
              <a:t>DBMS</a:t>
            </a:r>
            <a:r>
              <a:rPr lang="ko-KR" altLang="en-US" dirty="0"/>
              <a:t>에 의해 자동 생성되는 값으로 각 투플들을 식별</a:t>
            </a:r>
            <a:endParaRPr lang="en-US" altLang="ko-KR" dirty="0"/>
          </a:p>
          <a:p>
            <a:pPr lvl="2"/>
            <a:r>
              <a:rPr lang="ko-KR" altLang="en-US" dirty="0"/>
              <a:t>보통 </a:t>
            </a:r>
            <a:r>
              <a:rPr lang="ko-KR" altLang="en-US" dirty="0" err="1"/>
              <a:t>기본키가</a:t>
            </a:r>
            <a:r>
              <a:rPr lang="ko-KR" altLang="en-US" dirty="0"/>
              <a:t> 많은 열로 구성된 </a:t>
            </a:r>
            <a:r>
              <a:rPr lang="ko-KR" altLang="en-US" dirty="0" err="1"/>
              <a:t>복합키이거나</a:t>
            </a:r>
            <a:r>
              <a:rPr lang="ko-KR" altLang="en-US" dirty="0"/>
              <a:t> </a:t>
            </a:r>
            <a:r>
              <a:rPr lang="ko-KR" altLang="en-US" dirty="0" err="1"/>
              <a:t>기본키</a:t>
            </a:r>
            <a:r>
              <a:rPr lang="ko-KR" altLang="en-US" dirty="0"/>
              <a:t> 값의 크기가 커서 빈번한 비교 검색에 따른 성능 저하가 우려될 때 </a:t>
            </a:r>
            <a:r>
              <a:rPr lang="ko-KR" altLang="en-US" dirty="0" err="1"/>
              <a:t>내부키</a:t>
            </a:r>
            <a:r>
              <a:rPr lang="ko-KR" altLang="en-US" dirty="0"/>
              <a:t> 열을 고려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MySQL</a:t>
            </a:r>
            <a:r>
              <a:rPr lang="en-US" altLang="ko-KR" dirty="0"/>
              <a:t> DBMS</a:t>
            </a:r>
            <a:r>
              <a:rPr lang="ko-KR" altLang="en-US" dirty="0"/>
              <a:t>가 테이블에 행이 추가될 때마다 자동으로 유일한 값을 생성하여 입력하도록 함</a:t>
            </a:r>
            <a:endParaRPr lang="en-US" altLang="ko-KR" dirty="0"/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52" y="1412776"/>
            <a:ext cx="7208490" cy="85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4568" y="4221088"/>
            <a:ext cx="7194759" cy="85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4568" y="5661248"/>
            <a:ext cx="7208490" cy="1119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【4</a:t>
            </a:r>
            <a:r>
              <a:rPr lang="ko-KR" altLang="en-US" dirty="0"/>
              <a:t>단계</a:t>
            </a:r>
            <a:r>
              <a:rPr lang="en-US" altLang="ko-KR" dirty="0"/>
              <a:t>】</a:t>
            </a:r>
            <a:r>
              <a:rPr lang="ko-KR" altLang="en-US" dirty="0"/>
              <a:t> 자동차극장 </a:t>
            </a:r>
            <a:r>
              <a:rPr lang="en-US" altLang="ko-KR" dirty="0"/>
              <a:t>DB</a:t>
            </a:r>
            <a:r>
              <a:rPr lang="ko-KR" altLang="en-US" dirty="0"/>
              <a:t>의 물리적 데이터베이스 스키마</a:t>
            </a:r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544" y="836712"/>
            <a:ext cx="5904656" cy="5852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1.3 </a:t>
            </a:r>
            <a:r>
              <a:rPr lang="ko-KR" altLang="en-US" b="1" dirty="0"/>
              <a:t>데이터베이스 설계 예</a:t>
            </a:r>
            <a:r>
              <a:rPr lang="en-US" altLang="ko-KR" b="1" dirty="0"/>
              <a:t>(</a:t>
            </a:r>
            <a:r>
              <a:rPr lang="ko-KR" altLang="en-US" b="1" dirty="0"/>
              <a:t>병원 </a:t>
            </a:r>
            <a:r>
              <a:rPr lang="en-US" altLang="ko-KR" b="1" dirty="0"/>
              <a:t>DB)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요구사항 분석 적용 예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병원 </a:t>
            </a:r>
            <a:r>
              <a:rPr lang="en-US" altLang="ko-KR" dirty="0"/>
              <a:t>DB </a:t>
            </a:r>
            <a:r>
              <a:rPr lang="ko-KR" altLang="en-US" dirty="0"/>
              <a:t>요구사항 명세서</a:t>
            </a:r>
          </a:p>
          <a:p>
            <a:endParaRPr lang="ko-KR" alt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2132856"/>
            <a:ext cx="833916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데이터베이스 설계 예</a:t>
            </a:r>
            <a:r>
              <a:rPr lang="en-US" altLang="ko-KR" b="1" dirty="0"/>
              <a:t>(</a:t>
            </a:r>
            <a:r>
              <a:rPr lang="ko-KR" altLang="en-US" b="1" dirty="0"/>
              <a:t>병원 </a:t>
            </a:r>
            <a:r>
              <a:rPr lang="en-US" altLang="ko-KR" b="1" dirty="0"/>
              <a:t>DB)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개념적 설계 적용 예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병원 </a:t>
            </a:r>
            <a:r>
              <a:rPr lang="en-US" altLang="ko-KR"/>
              <a:t>DB</a:t>
            </a:r>
            <a:r>
              <a:rPr lang="ko-KR" altLang="en-US"/>
              <a:t> </a:t>
            </a:r>
            <a:r>
              <a:rPr lang="en-US" altLang="ko-KR" dirty="0"/>
              <a:t>E-R </a:t>
            </a:r>
            <a:r>
              <a:rPr lang="ko-KR" altLang="en-US" err="1"/>
              <a:t>다이아그램</a:t>
            </a:r>
            <a:r>
              <a:rPr lang="ko-KR" altLang="en-US"/>
              <a:t>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7585" name="_x169656512" descr="EMB000007e411c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584" y="2348880"/>
            <a:ext cx="6605978" cy="324036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데이터베이스 설계 예</a:t>
            </a:r>
            <a:r>
              <a:rPr lang="en-US" altLang="ko-KR" b="1" dirty="0"/>
              <a:t>(</a:t>
            </a:r>
            <a:r>
              <a:rPr lang="ko-KR" altLang="en-US" b="1" dirty="0"/>
              <a:t>병원 </a:t>
            </a:r>
            <a:r>
              <a:rPr lang="en-US" altLang="ko-KR" b="1" dirty="0"/>
              <a:t>DB)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논리적 설계 적용 예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병원 </a:t>
            </a:r>
            <a:r>
              <a:rPr lang="en-US" altLang="ko-KR"/>
              <a:t>DB</a:t>
            </a:r>
            <a:r>
              <a:rPr lang="ko-KR" altLang="en-US"/>
              <a:t> </a:t>
            </a:r>
            <a:r>
              <a:rPr lang="ko-KR" altLang="en-US" dirty="0"/>
              <a:t>관계형 </a:t>
            </a:r>
            <a:r>
              <a:rPr lang="ko-KR" altLang="en-US"/>
              <a:t>데이터베이스 스키마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52" y="2348880"/>
            <a:ext cx="8207077" cy="149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요구사항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2.1 </a:t>
            </a:r>
            <a:r>
              <a:rPr lang="ko-KR" altLang="en-US" dirty="0"/>
              <a:t>요구사항 분석</a:t>
            </a:r>
          </a:p>
          <a:p>
            <a:pPr lvl="1"/>
            <a:r>
              <a:rPr lang="ko-KR" altLang="en-US" dirty="0"/>
              <a:t>데이터베이스 설계 과정의 첫 번째 단계</a:t>
            </a:r>
          </a:p>
          <a:p>
            <a:pPr lvl="1"/>
            <a:r>
              <a:rPr lang="ko-KR" altLang="en-US" dirty="0"/>
              <a:t>구축하고자 하는 데이터베이스의 구현 범위와 사용자의 범주를 결정</a:t>
            </a:r>
            <a:endParaRPr lang="en-US" altLang="ko-KR" dirty="0"/>
          </a:p>
          <a:p>
            <a:pPr lvl="1"/>
            <a:r>
              <a:rPr lang="ko-KR" altLang="en-US" dirty="0"/>
              <a:t>예비 사용자들로부터 요구 사항을 수집하고 업무 처리를 위해 필요한 데이터를 분석</a:t>
            </a:r>
            <a:endParaRPr lang="en-US" altLang="ko-KR" dirty="0"/>
          </a:p>
          <a:p>
            <a:pPr lvl="1"/>
            <a:r>
              <a:rPr lang="ko-KR" altLang="en-US" dirty="0"/>
              <a:t>사용자와의 인터뷰</a:t>
            </a:r>
            <a:r>
              <a:rPr lang="en-US" altLang="ko-KR" dirty="0"/>
              <a:t>, </a:t>
            </a:r>
            <a:r>
              <a:rPr lang="ko-KR" altLang="en-US" dirty="0"/>
              <a:t>설문지 조사</a:t>
            </a:r>
            <a:r>
              <a:rPr lang="en-US" altLang="ko-KR" dirty="0"/>
              <a:t>, </a:t>
            </a:r>
            <a:r>
              <a:rPr lang="ko-KR" altLang="en-US" dirty="0"/>
              <a:t>업무 관련 문서의 검토와 기존 시스템 또는 유사 시스템에 대한 분석 등을 포함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 </a:t>
            </a:r>
          </a:p>
          <a:p>
            <a:r>
              <a:rPr lang="ko-KR" altLang="en-US" dirty="0"/>
              <a:t>분석 결과는 요구사항 명세서로 문서화</a:t>
            </a:r>
            <a:endParaRPr lang="en-US" altLang="ko-KR" dirty="0"/>
          </a:p>
          <a:p>
            <a:pPr lvl="1"/>
            <a:r>
              <a:rPr lang="ko-KR" altLang="en-US" dirty="0"/>
              <a:t>분석가는 담당자의 요구를 정확하게 파악하도록 노력하고 용어 등이 모호성이 없도록 최대한 명확하게 명세서를 정리</a:t>
            </a:r>
            <a:endParaRPr lang="en-US" altLang="ko-KR" dirty="0"/>
          </a:p>
          <a:p>
            <a:pPr lvl="1"/>
            <a:r>
              <a:rPr lang="ko-KR" altLang="en-US" dirty="0"/>
              <a:t>명세서는 분석가의 자의적 해석이나 짐작이 아닌 사용자의 요구 사항만을 충실히 반영하여 구체적 문장 형태로 서술</a:t>
            </a:r>
            <a:endParaRPr lang="en-US" altLang="ko-KR" dirty="0"/>
          </a:p>
          <a:p>
            <a:pPr lvl="1"/>
            <a:r>
              <a:rPr lang="ko-KR" altLang="en-US" dirty="0"/>
              <a:t>최종적인 요구사항 명세서는 사용자에게 최종 확인을 받는 과정이 필요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4521</TotalTime>
  <Words>1257</Words>
  <Application>Microsoft Office PowerPoint</Application>
  <PresentationFormat>A4 용지(210x297mm)</PresentationFormat>
  <Paragraphs>236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1" baseType="lpstr">
      <vt:lpstr>HY동녘M</vt:lpstr>
      <vt:lpstr>HY얕은샘물M</vt:lpstr>
      <vt:lpstr>HY헤드라인M</vt:lpstr>
      <vt:lpstr>굴림</vt:lpstr>
      <vt:lpstr>맑은 고딕</vt:lpstr>
      <vt:lpstr>Arial</vt:lpstr>
      <vt:lpstr>Times New Roman</vt:lpstr>
      <vt:lpstr>Wingdings</vt:lpstr>
      <vt:lpstr>TrendMicroTemplate_ext</vt:lpstr>
      <vt:lpstr>PowerPoint 프레젠테이션</vt:lpstr>
      <vt:lpstr>PowerPoint 프레젠테이션</vt:lpstr>
      <vt:lpstr>1. 데이터베이스 설계</vt:lpstr>
      <vt:lpstr>데이터베이스 모델링</vt:lpstr>
      <vt:lpstr>데이터베이스의 설계 과정</vt:lpstr>
      <vt:lpstr>1.3 데이터베이스 설계 예(병원 DB)</vt:lpstr>
      <vt:lpstr>데이터베이스 설계 예(병원 DB)</vt:lpstr>
      <vt:lpstr>데이터베이스 설계 예(병원 DB)</vt:lpstr>
      <vt:lpstr>2. 요구사항 분석</vt:lpstr>
      <vt:lpstr>【단계1】 자동차극장 DB의 요구사항 명세서</vt:lpstr>
      <vt:lpstr>3. 개념적 설계</vt:lpstr>
      <vt:lpstr>3.1 개체 정의</vt:lpstr>
      <vt:lpstr>3.2 관계 정의</vt:lpstr>
      <vt:lpstr>3.3 속성 정의</vt:lpstr>
      <vt:lpstr>요구사항 명세서의 E-R 다이아그램 변환 규칙</vt:lpstr>
      <vt:lpstr>요구사항 명세서의 E-R 다이아그램 변환 규칙</vt:lpstr>
      <vt:lpstr>자동차극장 DB의 E-R 다이아그램</vt:lpstr>
      <vt:lpstr>자동차극장 DB의 E-R 다이아그램</vt:lpstr>
      <vt:lpstr>자동차극장 DB의 E-R 다이아그램</vt:lpstr>
      <vt:lpstr>자동차극장 DB의 E-R 다이아그램</vt:lpstr>
      <vt:lpstr>자동차극장 DB의 E-R 다이아그램</vt:lpstr>
      <vt:lpstr>자동차극장 DB의 E-R 다이아그램</vt:lpstr>
      <vt:lpstr>자동차극장 DB의 E-R 다이아그램</vt:lpstr>
      <vt:lpstr>자동차극장 DB의 E-R 다이아그램</vt:lpstr>
      <vt:lpstr>자동차극장 DB의 E-R 다이아그램</vt:lpstr>
      <vt:lpstr>자동차극장 DB의 E-R 다이아그램</vt:lpstr>
      <vt:lpstr>자동차극장 DB의 E-R 다이아그램</vt:lpstr>
      <vt:lpstr>【단계2】 자동차극장 DB의 전체 E-R 다이아그램</vt:lpstr>
      <vt:lpstr>4. 논리적 설계</vt:lpstr>
      <vt:lpstr>4.2 관계 변환</vt:lpstr>
      <vt:lpstr>관계 변환</vt:lpstr>
      <vt:lpstr>관계 변환</vt:lpstr>
      <vt:lpstr>관계 변환</vt:lpstr>
      <vt:lpstr>관계 변환</vt:lpstr>
      <vt:lpstr>관계 변환</vt:lpstr>
      <vt:lpstr>관계 변환</vt:lpstr>
      <vt:lpstr>관계 변환</vt:lpstr>
      <vt:lpstr>관계 변환</vt:lpstr>
      <vt:lpstr>관계 변환</vt:lpstr>
      <vt:lpstr>관계 변환</vt:lpstr>
      <vt:lpstr>관계 변환</vt:lpstr>
      <vt:lpstr>기타 변환</vt:lpstr>
      <vt:lpstr>관계 변환</vt:lpstr>
      <vt:lpstr>관계 변환</vt:lpstr>
      <vt:lpstr>변환 결과 보완 </vt:lpstr>
      <vt:lpstr>PowerPoint 프레젠테이션</vt:lpstr>
      <vt:lpstr>【단계3】 자동차극장 DB의 논리적 데이터베이스 스키마</vt:lpstr>
      <vt:lpstr>5. 물리적 설계</vt:lpstr>
      <vt:lpstr>PowerPoint 프레젠테이션</vt:lpstr>
      <vt:lpstr>물리적 설계</vt:lpstr>
      <vt:lpstr>물리적 설계</vt:lpstr>
      <vt:lpstr>【4단계】 자동차극장 DB의 물리적 데이터베이스 스키마</vt:lpstr>
    </vt:vector>
  </TitlesOfParts>
  <Manager>syhong</Manager>
  <Company>한빛미디어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웹프로그래밍응용</dc:title>
  <dc:creator>sjpark</dc:creator>
  <cp:lastModifiedBy>sj park</cp:lastModifiedBy>
  <cp:revision>494</cp:revision>
  <dcterms:created xsi:type="dcterms:W3CDTF">2003-11-10T10:03:08Z</dcterms:created>
  <dcterms:modified xsi:type="dcterms:W3CDTF">2020-07-29T10:21:05Z</dcterms:modified>
</cp:coreProperties>
</file>