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57" r:id="rId3"/>
    <p:sldId id="268" r:id="rId4"/>
    <p:sldId id="270" r:id="rId5"/>
    <p:sldId id="269" r:id="rId6"/>
    <p:sldId id="266" r:id="rId7"/>
    <p:sldId id="283" r:id="rId8"/>
    <p:sldId id="284" r:id="rId9"/>
    <p:sldId id="285" r:id="rId10"/>
    <p:sldId id="286" r:id="rId11"/>
    <p:sldId id="287" r:id="rId12"/>
    <p:sldId id="288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2801" userDrawn="1">
          <p15:clr>
            <a:srgbClr val="A4A3A4"/>
          </p15:clr>
        </p15:guide>
        <p15:guide id="5" pos="2548" userDrawn="1">
          <p15:clr>
            <a:srgbClr val="A4A3A4"/>
          </p15:clr>
        </p15:guide>
        <p15:guide id="6" orient="horz" pos="2790" userDrawn="1">
          <p15:clr>
            <a:srgbClr val="A4A3A4"/>
          </p15:clr>
        </p15:guide>
        <p15:guide id="7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AE1"/>
    <a:srgbClr val="136687"/>
    <a:srgbClr val="2C2C2C"/>
    <a:srgbClr val="A4DCF2"/>
    <a:srgbClr val="FFFFFF"/>
    <a:srgbClr val="126180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70034" autoAdjust="0"/>
  </p:normalViewPr>
  <p:slideViewPr>
    <p:cSldViewPr snapToGrid="0">
      <p:cViewPr varScale="1">
        <p:scale>
          <a:sx n="69" d="100"/>
          <a:sy n="69" d="100"/>
        </p:scale>
        <p:origin x="796" y="52"/>
      </p:cViewPr>
      <p:guideLst>
        <p:guide orient="horz" pos="2205"/>
        <p:guide pos="3840"/>
        <p:guide pos="2801"/>
        <p:guide pos="2548"/>
        <p:guide orient="horz" pos="2790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64FCBA5-831D-4023-8957-7ACABE47C6BB}" type="datetimeFigureOut">
              <a:rPr lang="ko-KR" altLang="en-US" smtClean="0"/>
              <a:pPr/>
              <a:t>2016-01-11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7F5F50D9-162E-4865-8031-445185FB4F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4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97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구체적인 프로그램으로는 몸짱맘짱과 태짱말짱 프로그램이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78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세번째는 따뜻하게 맘 프로그램입니다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엄마</a:t>
            </a:r>
            <a:r>
              <a:rPr lang="en-US" altLang="ko-KR" smtClean="0"/>
              <a:t>, </a:t>
            </a:r>
            <a:r>
              <a:rPr lang="ko-KR" altLang="en-US" smtClean="0"/>
              <a:t>아내로서 가족을 따뜻하게 품을 수 있는</a:t>
            </a:r>
            <a:endParaRPr lang="en-US" altLang="ko-KR" smtClean="0"/>
          </a:p>
          <a:p>
            <a:r>
              <a:rPr lang="ko-KR" altLang="en-US" smtClean="0"/>
              <a:t>워킹맘을 만드는 것이 목표입니다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52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구체적인 프로그램으로는 지인엄마와 부자아내가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39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25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워킹맘드림센터장 이화진입니다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반갑습니다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2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워킹맘 여러분</a:t>
            </a:r>
            <a:endParaRPr lang="en-US" altLang="ko-KR" smtClean="0"/>
          </a:p>
          <a:p>
            <a:r>
              <a:rPr lang="ko-KR" altLang="en-US" smtClean="0"/>
              <a:t>일할 때는 프로가 되어 일하시기 바랍니다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그리고</a:t>
            </a:r>
            <a:endParaRPr lang="en-US" altLang="ko-KR" smtClean="0"/>
          </a:p>
          <a:p>
            <a:r>
              <a:rPr lang="ko-KR" altLang="en-US" smtClean="0"/>
              <a:t>자신있게 나를 위해 사십시오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7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마지막으로</a:t>
            </a:r>
            <a:endParaRPr lang="en-US" altLang="ko-KR" smtClean="0"/>
          </a:p>
          <a:p>
            <a:r>
              <a:rPr lang="ko-KR" altLang="en-US" smtClean="0"/>
              <a:t>따뜻하게 내 가족과 이웃을 품어 주시십시오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이 세가지가 저희의 핵심 가치입니다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98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워킹맘을 위한 교육 프로그램은 크게 </a:t>
            </a:r>
            <a:r>
              <a:rPr lang="en-US" altLang="ko-KR" smtClean="0"/>
              <a:t>3</a:t>
            </a:r>
            <a:r>
              <a:rPr lang="ko-KR" altLang="en-US" smtClean="0"/>
              <a:t>가지 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60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첫번째는 프로답게 워 프로그램입니다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스마트한 업무 처리로 프로답게 일하는 워킹맘을 만드는 것이 목표입니다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29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구체적인 프로그램으로는 스마트워크 노하우와 정리 노하우가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0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두번째는 자신있게 킹 프로그램입니다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어떤 일이라도 자신있고 당당하게 할 수 있도록 </a:t>
            </a:r>
            <a:endParaRPr lang="en-US" altLang="ko-KR" smtClean="0"/>
          </a:p>
          <a:p>
            <a:r>
              <a:rPr lang="ko-KR" altLang="en-US" smtClean="0"/>
              <a:t>자신감 있는 워킹맘을 만드는 것이 목표입니다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3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bg>
      <p:bgPr>
        <a:solidFill>
          <a:srgbClr val="27A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714500" y="3200285"/>
            <a:ext cx="8763000" cy="1218795"/>
          </a:xfrm>
        </p:spPr>
        <p:txBody>
          <a:bodyPr wrap="square" lIns="0" tIns="0" rIns="0" bIns="0" anchor="b">
            <a:spAutoFit/>
          </a:bodyPr>
          <a:lstStyle>
            <a:lvl1pPr algn="ctr">
              <a:defRPr sz="8800" b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표지 제목 입력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714500" y="2612814"/>
            <a:ext cx="8763000" cy="498598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3600" b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4627563" y="1792288"/>
            <a:ext cx="293687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자유형 21"/>
          <p:cNvSpPr>
            <a:spLocks/>
          </p:cNvSpPr>
          <p:nvPr userDrawn="1"/>
        </p:nvSpPr>
        <p:spPr bwMode="auto">
          <a:xfrm>
            <a:off x="9256713" y="555628"/>
            <a:ext cx="2135188" cy="2377822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4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77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4D12D-FA53-4109-8C02-5BAFBE170301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1EAF8-8445-46BB-8D73-42DA72A78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4500" y="3166429"/>
            <a:ext cx="8763000" cy="1252651"/>
          </a:xfrm>
        </p:spPr>
        <p:txBody>
          <a:bodyPr/>
          <a:lstStyle/>
          <a:p>
            <a:r>
              <a:rPr lang="ko-KR" altLang="en-US" b="1" dirty="0" err="1" smtClean="0"/>
              <a:t>워킹맘드림센터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14500" y="2612814"/>
            <a:ext cx="8763000" cy="508922"/>
          </a:xfrm>
        </p:spPr>
        <p:txBody>
          <a:bodyPr/>
          <a:lstStyle/>
          <a:p>
            <a:r>
              <a:rPr lang="ko-KR" altLang="en-US" b="1" smtClean="0"/>
              <a:t>프로답게 </a:t>
            </a:r>
            <a:r>
              <a:rPr lang="ko-KR" altLang="en-US" b="1" smtClean="0">
                <a:sym typeface="Wingdings" panose="05000000000000000000" pitchFamily="2" charset="2"/>
              </a:rPr>
              <a:t> </a:t>
            </a:r>
            <a:r>
              <a:rPr lang="ko-KR" altLang="en-US" b="1" smtClean="0"/>
              <a:t>자신있게 </a:t>
            </a:r>
            <a:r>
              <a:rPr lang="ko-KR" altLang="en-US" b="1" smtClean="0">
                <a:sym typeface="Wingdings" panose="05000000000000000000" pitchFamily="2" charset="2"/>
              </a:rPr>
              <a:t> </a:t>
            </a:r>
            <a:r>
              <a:rPr lang="ko-KR" altLang="en-US" b="1" smtClean="0"/>
              <a:t>따뜻하게</a:t>
            </a:r>
          </a:p>
        </p:txBody>
      </p:sp>
    </p:spTree>
    <p:extLst>
      <p:ext uri="{BB962C8B-B14F-4D97-AF65-F5344CB8AC3E}">
        <p14:creationId xmlns:p14="http://schemas.microsoft.com/office/powerpoint/2010/main" val="404060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46588" y="1853596"/>
            <a:ext cx="483337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500"/>
              </a:lnSpc>
              <a:spcBef>
                <a:spcPts val="3000"/>
              </a:spcBef>
              <a:buClr>
                <a:srgbClr val="126180"/>
              </a:buClr>
              <a:defRPr/>
            </a:pP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몸짱맘짱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프로그램</a:t>
            </a:r>
            <a:r>
              <a:rPr lang="en-US" altLang="ko-KR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잃어버린 나와 내 꿈 찾기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달콤살벌</a:t>
            </a:r>
            <a:r>
              <a:rPr lang="ko-KR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ko-KR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라인 만들기</a:t>
            </a:r>
          </a:p>
          <a:p>
            <a:pPr>
              <a:lnSpc>
                <a:spcPts val="4500"/>
              </a:lnSpc>
              <a:spcBef>
                <a:spcPts val="3000"/>
              </a:spcBef>
              <a:buClr>
                <a:srgbClr val="126180"/>
              </a:buClr>
              <a:defRPr/>
            </a:pP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태짱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말짱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프로그램</a:t>
            </a:r>
            <a:r>
              <a:rPr lang="en-US" altLang="ko-KR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머리부터 발끝까지 </a:t>
            </a:r>
            <a:r>
              <a:rPr lang="ko-KR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스타일링하기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눈치코치있게</a:t>
            </a:r>
            <a:r>
              <a:rPr lang="ko-KR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말하기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490483" y="1390650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90483" y="1657955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내용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90483" y="6210300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73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>
            <a:spLocks/>
          </p:cNvSpPr>
          <p:nvPr/>
        </p:nvSpPr>
        <p:spPr bwMode="auto">
          <a:xfrm>
            <a:off x="1555931" y="1294267"/>
            <a:ext cx="703982" cy="78397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2529895" y="1363090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따뜻하게 맘 </a:t>
            </a:r>
            <a:r>
              <a:rPr lang="en-US" altLang="ko-KR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프로그램</a:t>
            </a:r>
            <a:endParaRPr lang="ko-KR" altLang="en-US" sz="36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5615" y="3011357"/>
            <a:ext cx="6062878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ct val="70000"/>
              <a:defRPr/>
            </a:pP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엄마</a:t>
            </a:r>
            <a:r>
              <a:rPr lang="en-US" altLang="ko-KR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아내로서 가족을 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따뜻하게 사랑한다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5615" y="4127014"/>
            <a:ext cx="6436377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ct val="70000"/>
              <a:defRPr/>
            </a:pP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남편과 아이가 있는 </a:t>
            </a: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또는 예비 </a:t>
            </a: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</a:t>
            </a:r>
            <a:endParaRPr lang="ko-KR" altLang="en-US" sz="2800" b="1" dirty="0">
              <a:solidFill>
                <a:srgbClr val="27AAE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490483" y="2322967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90483" y="5529816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74154" y="3158449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목표</a:t>
            </a:r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74154" y="433410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대상</a:t>
            </a:r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775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46588" y="1853596"/>
            <a:ext cx="4729180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500"/>
              </a:lnSpc>
              <a:spcBef>
                <a:spcPts val="3000"/>
              </a:spcBef>
              <a:buClr>
                <a:srgbClr val="126180"/>
              </a:buClr>
              <a:defRPr/>
            </a:pP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지인엄마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智仁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지혜지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b="1" dirty="0" err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어질인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엄마표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경제 </a:t>
            </a:r>
            <a:r>
              <a:rPr lang="ko-KR" altLang="en-US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홈스쿨링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노하우</a:t>
            </a: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 아이 깨끗한 피부 만들기</a:t>
            </a:r>
          </a:p>
          <a:p>
            <a:pPr>
              <a:lnSpc>
                <a:spcPts val="4500"/>
              </a:lnSpc>
              <a:spcBef>
                <a:spcPts val="3000"/>
              </a:spcBef>
              <a:buClr>
                <a:srgbClr val="126180"/>
              </a:buClr>
              <a:defRPr/>
            </a:pP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부자아내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扶慈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800" b="1" dirty="0" err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도울부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b="1" dirty="0" err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사랑자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사랑을 부르는 부부 대화법</a:t>
            </a: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부부의 성 안녕하십니까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490483" y="1390650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90483" y="1657955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내용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490483" y="6210300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86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A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370768" y="1413299"/>
            <a:ext cx="4977438" cy="3547746"/>
            <a:chOff x="4370768" y="1413299"/>
            <a:chExt cx="4977438" cy="3547746"/>
          </a:xfrm>
        </p:grpSpPr>
        <p:sp>
          <p:nvSpPr>
            <p:cNvPr id="9" name="자유형 8"/>
            <p:cNvSpPr>
              <a:spLocks/>
            </p:cNvSpPr>
            <p:nvPr/>
          </p:nvSpPr>
          <p:spPr bwMode="auto">
            <a:xfrm>
              <a:off x="7571966" y="1413299"/>
              <a:ext cx="1776240" cy="1978086"/>
            </a:xfrm>
            <a:custGeom>
              <a:avLst/>
              <a:gdLst>
                <a:gd name="connsiteX0" fmla="*/ 497244 w 2933700"/>
                <a:gd name="connsiteY0" fmla="*/ 1535698 h 3267075"/>
                <a:gd name="connsiteX1" fmla="*/ 478427 w 2933700"/>
                <a:gd name="connsiteY1" fmla="*/ 1584582 h 3267075"/>
                <a:gd name="connsiteX2" fmla="*/ 1464470 w 2933700"/>
                <a:gd name="connsiteY2" fmla="*/ 2276476 h 3267075"/>
                <a:gd name="connsiteX3" fmla="*/ 2454276 w 2933700"/>
                <a:gd name="connsiteY3" fmla="*/ 1584582 h 3267075"/>
                <a:gd name="connsiteX4" fmla="*/ 2435459 w 2933700"/>
                <a:gd name="connsiteY4" fmla="*/ 1539459 h 3267075"/>
                <a:gd name="connsiteX5" fmla="*/ 2397823 w 2933700"/>
                <a:gd name="connsiteY5" fmla="*/ 1584582 h 3267075"/>
                <a:gd name="connsiteX6" fmla="*/ 1464470 w 2933700"/>
                <a:gd name="connsiteY6" fmla="*/ 2107263 h 3267075"/>
                <a:gd name="connsiteX7" fmla="*/ 534880 w 2933700"/>
                <a:gd name="connsiteY7" fmla="*/ 1584582 h 3267075"/>
                <a:gd name="connsiteX8" fmla="*/ 497244 w 2933700"/>
                <a:gd name="connsiteY8" fmla="*/ 1535698 h 3267075"/>
                <a:gd name="connsiteX9" fmla="*/ 1464967 w 2933700"/>
                <a:gd name="connsiteY9" fmla="*/ 0 h 3267075"/>
                <a:gd name="connsiteX10" fmla="*/ 2933700 w 2933700"/>
                <a:gd name="connsiteY10" fmla="*/ 1415231 h 3267075"/>
                <a:gd name="connsiteX11" fmla="*/ 1528989 w 2933700"/>
                <a:gd name="connsiteY11" fmla="*/ 2834225 h 3267075"/>
                <a:gd name="connsiteX12" fmla="*/ 572429 w 2933700"/>
                <a:gd name="connsiteY12" fmla="*/ 3267075 h 3267075"/>
                <a:gd name="connsiteX13" fmla="*/ 915134 w 2933700"/>
                <a:gd name="connsiteY13" fmla="*/ 2728836 h 3267075"/>
                <a:gd name="connsiteX14" fmla="*/ 0 w 2933700"/>
                <a:gd name="connsiteY14" fmla="*/ 1415231 h 3267075"/>
                <a:gd name="connsiteX15" fmla="*/ 1464967 w 2933700"/>
                <a:gd name="connsiteY15" fmla="*/ 0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33700" h="3267075">
                  <a:moveTo>
                    <a:pt x="497244" y="1535698"/>
                  </a:moveTo>
                  <a:cubicBezTo>
                    <a:pt x="474663" y="1535698"/>
                    <a:pt x="478427" y="1584582"/>
                    <a:pt x="478427" y="1584582"/>
                  </a:cubicBezTo>
                  <a:cubicBezTo>
                    <a:pt x="621441" y="1986934"/>
                    <a:pt x="1009083" y="2276476"/>
                    <a:pt x="1464470" y="2276476"/>
                  </a:cubicBezTo>
                  <a:cubicBezTo>
                    <a:pt x="1919856" y="2276476"/>
                    <a:pt x="2307499" y="1986934"/>
                    <a:pt x="2454276" y="1584582"/>
                  </a:cubicBezTo>
                  <a:cubicBezTo>
                    <a:pt x="2454276" y="1584582"/>
                    <a:pt x="2450513" y="1543219"/>
                    <a:pt x="2435459" y="1539459"/>
                  </a:cubicBezTo>
                  <a:cubicBezTo>
                    <a:pt x="2416641" y="1539459"/>
                    <a:pt x="2397823" y="1584582"/>
                    <a:pt x="2397823" y="1584582"/>
                  </a:cubicBezTo>
                  <a:cubicBezTo>
                    <a:pt x="2224701" y="1923009"/>
                    <a:pt x="1870930" y="2107263"/>
                    <a:pt x="1464470" y="2107263"/>
                  </a:cubicBezTo>
                  <a:cubicBezTo>
                    <a:pt x="1058009" y="2107263"/>
                    <a:pt x="708002" y="1923009"/>
                    <a:pt x="534880" y="1584582"/>
                  </a:cubicBezTo>
                  <a:cubicBezTo>
                    <a:pt x="534880" y="1584582"/>
                    <a:pt x="516062" y="1531938"/>
                    <a:pt x="497244" y="1535698"/>
                  </a:cubicBezTo>
                  <a:close/>
                  <a:moveTo>
                    <a:pt x="1464967" y="0"/>
                  </a:moveTo>
                  <a:cubicBezTo>
                    <a:pt x="2274653" y="0"/>
                    <a:pt x="2933700" y="632337"/>
                    <a:pt x="2933700" y="1415231"/>
                  </a:cubicBezTo>
                  <a:cubicBezTo>
                    <a:pt x="2933700" y="2164249"/>
                    <a:pt x="2293483" y="2785294"/>
                    <a:pt x="1528989" y="2834225"/>
                  </a:cubicBezTo>
                  <a:cubicBezTo>
                    <a:pt x="1468733" y="2947143"/>
                    <a:pt x="1126029" y="3263311"/>
                    <a:pt x="572429" y="3267075"/>
                  </a:cubicBezTo>
                  <a:cubicBezTo>
                    <a:pt x="425556" y="3236964"/>
                    <a:pt x="896304" y="3075116"/>
                    <a:pt x="915134" y="2728836"/>
                  </a:cubicBezTo>
                  <a:cubicBezTo>
                    <a:pt x="380364" y="2518057"/>
                    <a:pt x="0" y="2009929"/>
                    <a:pt x="0" y="1415231"/>
                  </a:cubicBezTo>
                  <a:cubicBezTo>
                    <a:pt x="0" y="632337"/>
                    <a:pt x="655281" y="0"/>
                    <a:pt x="14649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25200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02215" y="4345492"/>
              <a:ext cx="2856551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힘내라 </a:t>
              </a:r>
              <a:r>
                <a:rPr lang="ko-KR" altLang="en-US" sz="4000" b="1" dirty="0" err="1" smtClean="0">
                  <a:solidFill>
                    <a:schemeClr val="accent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화이팅</a:t>
              </a:r>
              <a:endParaRPr lang="ko-KR" altLang="en-US" sz="40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70768" y="2509849"/>
              <a:ext cx="2987998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3500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대한민국 에너지</a:t>
              </a:r>
              <a:endParaRPr lang="ko-KR" altLang="en-US" sz="3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5271" y="2991275"/>
              <a:ext cx="3020058" cy="13542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800" b="1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워킹맘</a:t>
              </a:r>
              <a:endParaRPr lang="ko-KR" altLang="en-US" sz="8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88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88226" y="3067978"/>
            <a:ext cx="24497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 smtClean="0">
                <a:solidFill>
                  <a:srgbClr val="2C2C2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이화진</a:t>
            </a:r>
            <a:endParaRPr lang="ko-KR" altLang="en-US" sz="6600" b="1" dirty="0">
              <a:solidFill>
                <a:srgbClr val="2C2C2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13123" y="2540383"/>
            <a:ext cx="3199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워킹맘드림센터장</a:t>
            </a:r>
            <a:endParaRPr lang="ko-KR" altLang="en-US" sz="3200" b="1" dirty="0">
              <a:solidFill>
                <a:srgbClr val="27AAE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5" b="6103"/>
          <a:stretch/>
        </p:blipFill>
        <p:spPr>
          <a:xfrm>
            <a:off x="0" y="-1"/>
            <a:ext cx="6096000" cy="68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949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>
            <a:spLocks/>
          </p:cNvSpPr>
          <p:nvPr/>
        </p:nvSpPr>
        <p:spPr bwMode="auto">
          <a:xfrm>
            <a:off x="6739110" y="905714"/>
            <a:ext cx="2862090" cy="318732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25200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5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</a:t>
            </a:r>
            <a:endParaRPr lang="ko-KR" altLang="en-US" sz="115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072" y="4230642"/>
            <a:ext cx="247183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b="1" dirty="0" smtClean="0">
                <a:solidFill>
                  <a:srgbClr val="2C2C2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일하라</a:t>
            </a:r>
            <a:endParaRPr lang="ko-KR" altLang="en-US" sz="7200" b="1" dirty="0">
              <a:solidFill>
                <a:srgbClr val="2C2C2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6008" y="2905714"/>
            <a:ext cx="3844001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6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</a:t>
            </a:r>
            <a:r>
              <a:rPr lang="ko-KR" altLang="en-US" sz="7200" b="1" dirty="0" smtClean="0">
                <a:solidFill>
                  <a:srgbClr val="2C2C2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답게</a:t>
            </a:r>
            <a:endParaRPr lang="ko-KR" altLang="en-US" sz="9600" b="1" dirty="0">
              <a:solidFill>
                <a:srgbClr val="2C2C2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448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>
            <a:spLocks/>
          </p:cNvSpPr>
          <p:nvPr/>
        </p:nvSpPr>
        <p:spPr bwMode="auto">
          <a:xfrm>
            <a:off x="6739110" y="905714"/>
            <a:ext cx="2862090" cy="318732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25200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5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킹</a:t>
            </a:r>
            <a:endParaRPr lang="ko-KR" altLang="en-US" sz="115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072" y="4230642"/>
            <a:ext cx="247183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b="1" dirty="0" smtClean="0">
                <a:solidFill>
                  <a:srgbClr val="2C2C2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살아라</a:t>
            </a:r>
            <a:endParaRPr lang="ko-KR" altLang="en-US" sz="7200" b="1" dirty="0">
              <a:solidFill>
                <a:srgbClr val="2C2C2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6008" y="2905714"/>
            <a:ext cx="3844001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600" b="1" dirty="0" err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</a:t>
            </a:r>
            <a:r>
              <a:rPr lang="ko-KR" altLang="en-US" sz="7200" b="1" dirty="0" err="1" smtClean="0">
                <a:solidFill>
                  <a:srgbClr val="2C2C2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있게</a:t>
            </a:r>
            <a:endParaRPr lang="ko-KR" altLang="en-US" sz="9600" b="1" dirty="0">
              <a:solidFill>
                <a:srgbClr val="2C2C2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264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>
            <a:spLocks/>
          </p:cNvSpPr>
          <p:nvPr/>
        </p:nvSpPr>
        <p:spPr bwMode="auto">
          <a:xfrm>
            <a:off x="6739110" y="905714"/>
            <a:ext cx="2862090" cy="318732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25200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5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맘</a:t>
            </a:r>
            <a:endParaRPr lang="ko-KR" altLang="en-US" sz="115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072" y="4230642"/>
            <a:ext cx="247183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b="1" dirty="0" smtClean="0">
                <a:solidFill>
                  <a:srgbClr val="2C2C2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품어라</a:t>
            </a:r>
            <a:endParaRPr lang="ko-KR" altLang="en-US" sz="7200" b="1" dirty="0">
              <a:solidFill>
                <a:srgbClr val="2C2C2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6008" y="2905714"/>
            <a:ext cx="3844001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6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따뜻</a:t>
            </a:r>
            <a:r>
              <a:rPr lang="ko-KR" altLang="en-US" sz="7200" b="1" dirty="0" smtClean="0">
                <a:solidFill>
                  <a:srgbClr val="2C2C2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하게</a:t>
            </a:r>
            <a:endParaRPr lang="ko-KR" altLang="en-US" sz="9600" b="1" dirty="0">
              <a:solidFill>
                <a:srgbClr val="2C2C2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79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>
            <a:spLocks/>
          </p:cNvSpPr>
          <p:nvPr/>
        </p:nvSpPr>
        <p:spPr bwMode="auto">
          <a:xfrm>
            <a:off x="3400724" y="0"/>
            <a:ext cx="5609127" cy="3163887"/>
          </a:xfrm>
          <a:custGeom>
            <a:avLst/>
            <a:gdLst>
              <a:gd name="connsiteX0" fmla="*/ 0 w 5609127"/>
              <a:gd name="connsiteY0" fmla="*/ 0 h 3163887"/>
              <a:gd name="connsiteX1" fmla="*/ 5609127 w 5609127"/>
              <a:gd name="connsiteY1" fmla="*/ 0 h 3163887"/>
              <a:gd name="connsiteX2" fmla="*/ 5591873 w 5609127"/>
              <a:gd name="connsiteY2" fmla="*/ 107898 h 3163887"/>
              <a:gd name="connsiteX3" fmla="*/ 2934832 w 5609127"/>
              <a:gd name="connsiteY3" fmla="*/ 2325530 h 3163887"/>
              <a:gd name="connsiteX4" fmla="*/ 1074981 w 5609127"/>
              <a:gd name="connsiteY4" fmla="*/ 3163887 h 3163887"/>
              <a:gd name="connsiteX5" fmla="*/ 1745986 w 5609127"/>
              <a:gd name="connsiteY5" fmla="*/ 2121408 h 3163887"/>
              <a:gd name="connsiteX6" fmla="*/ 54 w 5609127"/>
              <a:gd name="connsiteY6" fmla="*/ 455 h 31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127" h="3163887">
                <a:moveTo>
                  <a:pt x="0" y="0"/>
                </a:moveTo>
                <a:lnTo>
                  <a:pt x="5609127" y="0"/>
                </a:lnTo>
                <a:lnTo>
                  <a:pt x="5591873" y="107898"/>
                </a:lnTo>
                <a:cubicBezTo>
                  <a:pt x="5334405" y="1311300"/>
                  <a:pt x="4223965" y="2242605"/>
                  <a:pt x="2934832" y="2325530"/>
                </a:cubicBezTo>
                <a:cubicBezTo>
                  <a:pt x="2818136" y="2544232"/>
                  <a:pt x="2154424" y="3156597"/>
                  <a:pt x="1074981" y="3163887"/>
                </a:cubicBezTo>
                <a:cubicBezTo>
                  <a:pt x="790534" y="3105567"/>
                  <a:pt x="1702225" y="2792094"/>
                  <a:pt x="1745986" y="2121408"/>
                </a:cubicBezTo>
                <a:cubicBezTo>
                  <a:pt x="833383" y="1764195"/>
                  <a:pt x="155312" y="966047"/>
                  <a:pt x="54" y="455"/>
                </a:cubicBez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5234995" y="209550"/>
            <a:ext cx="1694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</a:t>
            </a:r>
            <a:endParaRPr lang="ko-KR" altLang="en-US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660360" y="1047750"/>
            <a:ext cx="308985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94487" y="1112520"/>
            <a:ext cx="2821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워킹맘은</a:t>
            </a:r>
            <a:r>
              <a:rPr lang="ko-KR" altLang="en-US" sz="20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대한민국 에너지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638175" y="3714750"/>
            <a:ext cx="10915650" cy="514350"/>
          </a:xfrm>
          <a:custGeom>
            <a:avLst/>
            <a:gdLst>
              <a:gd name="connsiteX0" fmla="*/ 10915650 w 10915650"/>
              <a:gd name="connsiteY0" fmla="*/ 514350 h 514350"/>
              <a:gd name="connsiteX1" fmla="*/ 10915650 w 10915650"/>
              <a:gd name="connsiteY1" fmla="*/ 0 h 514350"/>
              <a:gd name="connsiteX2" fmla="*/ 0 w 10915650"/>
              <a:gd name="connsiteY2" fmla="*/ 0 h 514350"/>
              <a:gd name="connsiteX3" fmla="*/ 0 w 10915650"/>
              <a:gd name="connsiteY3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5650" h="514350">
                <a:moveTo>
                  <a:pt x="10915650" y="514350"/>
                </a:moveTo>
                <a:lnTo>
                  <a:pt x="10915650" y="0"/>
                </a:lnTo>
                <a:lnTo>
                  <a:pt x="0" y="0"/>
                </a:lnTo>
                <a:lnTo>
                  <a:pt x="0" y="514350"/>
                </a:lnTo>
              </a:path>
            </a:pathLst>
          </a:custGeom>
          <a:noFill/>
          <a:ln w="158750">
            <a:solidFill>
              <a:srgbClr val="27A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" name="자유형 28"/>
          <p:cNvSpPr/>
          <p:nvPr/>
        </p:nvSpPr>
        <p:spPr>
          <a:xfrm flipV="1">
            <a:off x="638175" y="5427431"/>
            <a:ext cx="10915650" cy="514350"/>
          </a:xfrm>
          <a:custGeom>
            <a:avLst/>
            <a:gdLst>
              <a:gd name="connsiteX0" fmla="*/ 10915650 w 10915650"/>
              <a:gd name="connsiteY0" fmla="*/ 514350 h 514350"/>
              <a:gd name="connsiteX1" fmla="*/ 10915650 w 10915650"/>
              <a:gd name="connsiteY1" fmla="*/ 0 h 514350"/>
              <a:gd name="connsiteX2" fmla="*/ 0 w 10915650"/>
              <a:gd name="connsiteY2" fmla="*/ 0 h 514350"/>
              <a:gd name="connsiteX3" fmla="*/ 0 w 10915650"/>
              <a:gd name="connsiteY3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5650" h="514350">
                <a:moveTo>
                  <a:pt x="10915650" y="514350"/>
                </a:moveTo>
                <a:lnTo>
                  <a:pt x="10915650" y="0"/>
                </a:lnTo>
                <a:lnTo>
                  <a:pt x="0" y="0"/>
                </a:lnTo>
                <a:lnTo>
                  <a:pt x="0" y="514350"/>
                </a:lnTo>
              </a:path>
            </a:pathLst>
          </a:custGeom>
          <a:noFill/>
          <a:ln w="158750">
            <a:solidFill>
              <a:srgbClr val="27A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" name="TextBox 29"/>
          <p:cNvSpPr txBox="1"/>
          <p:nvPr/>
        </p:nvSpPr>
        <p:spPr>
          <a:xfrm>
            <a:off x="1546677" y="4581045"/>
            <a:ext cx="8016618" cy="8463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55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워킹맘을</a:t>
            </a:r>
            <a:r>
              <a:rPr lang="ko-KR" altLang="en-US" sz="55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위한 교육 프로그램</a:t>
            </a:r>
            <a:endParaRPr lang="ko-KR" altLang="en-US" sz="55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480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90483" y="2322967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3"/>
          <p:cNvSpPr>
            <a:spLocks/>
          </p:cNvSpPr>
          <p:nvPr/>
        </p:nvSpPr>
        <p:spPr bwMode="auto">
          <a:xfrm>
            <a:off x="1555931" y="1294267"/>
            <a:ext cx="703982" cy="78397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2529895" y="1363090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프로답게 워 </a:t>
            </a:r>
            <a:r>
              <a:rPr lang="en-US" altLang="ko-KR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프로그램</a:t>
            </a:r>
            <a:endParaRPr lang="ko-KR" altLang="en-US" sz="36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490483" y="5529816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25615" y="3011357"/>
            <a:ext cx="5634876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ct val="70000"/>
              <a:defRPr/>
            </a:pP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스마트한 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처리로 프로답게 일한다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5615" y="4127014"/>
            <a:ext cx="5715026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ct val="70000"/>
              <a:defRPr/>
            </a:pP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프로가 되려는 </a:t>
            </a:r>
            <a:r>
              <a:rPr lang="ko-KR" altLang="en-US" sz="2800" b="1" dirty="0" err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</a:t>
            </a: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예비 </a:t>
            </a: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</a:t>
            </a:r>
            <a:endParaRPr lang="ko-KR" altLang="en-US" sz="2800" b="1" dirty="0">
              <a:solidFill>
                <a:srgbClr val="27AAE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4154" y="3158449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목표</a:t>
            </a:r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4154" y="433410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대상</a:t>
            </a:r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644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90483" y="1390650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90483" y="1657955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내용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490483" y="6210300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3803" y="1853596"/>
            <a:ext cx="5416868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500"/>
              </a:lnSpc>
              <a:spcBef>
                <a:spcPts val="3000"/>
              </a:spcBef>
              <a:buClr>
                <a:srgbClr val="126180"/>
              </a:buClr>
              <a:defRPr/>
            </a:pP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스마트워크 노하우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아웃룩과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원노트로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일과 삶 균형 잡기</a:t>
            </a: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마인드맵 </a:t>
            </a:r>
            <a:r>
              <a:rPr lang="ko-KR" altLang="en-US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앱으로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스마트워크하기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4500"/>
              </a:lnSpc>
              <a:spcBef>
                <a:spcPts val="3000"/>
              </a:spcBef>
              <a:buClr>
                <a:srgbClr val="126180"/>
              </a:buClr>
              <a:defRPr/>
            </a:pP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정리노하우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바쁜 일상 속 시간 정리하기</a:t>
            </a: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바쁜 일상 속 시간 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정리하기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9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>
            <a:spLocks/>
          </p:cNvSpPr>
          <p:nvPr/>
        </p:nvSpPr>
        <p:spPr bwMode="auto">
          <a:xfrm>
            <a:off x="1555931" y="1294267"/>
            <a:ext cx="703982" cy="78397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2529895" y="1363090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자신있게</a:t>
            </a:r>
            <a:r>
              <a:rPr lang="ko-KR" altLang="en-US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킹 </a:t>
            </a:r>
            <a:r>
              <a:rPr lang="en-US" altLang="ko-KR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프로그램</a:t>
            </a:r>
            <a:endParaRPr lang="ko-KR" altLang="en-US" sz="36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5615" y="3011357"/>
            <a:ext cx="3871573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ct val="70000"/>
              <a:defRPr/>
            </a:pPr>
            <a:r>
              <a:rPr lang="ko-KR" altLang="en-US" sz="2800" b="1" dirty="0" err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자신있고</a:t>
            </a: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당당하게 일한다</a:t>
            </a:r>
            <a:endParaRPr lang="ko-KR" altLang="en-US" sz="2800" b="1" dirty="0">
              <a:solidFill>
                <a:srgbClr val="27AAE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25615" y="4127014"/>
            <a:ext cx="6115777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ct val="70000"/>
              <a:defRPr/>
            </a:pP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자신을 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잃고 사는 </a:t>
            </a: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또는 예비 </a:t>
            </a: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</a:t>
            </a:r>
            <a:endParaRPr lang="ko-KR" altLang="en-US" sz="2800" b="1" dirty="0">
              <a:solidFill>
                <a:srgbClr val="27AAE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490483" y="2322967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90483" y="5529816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74154" y="3158449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목표</a:t>
            </a:r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74154" y="433410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대상</a:t>
            </a:r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42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꿈몰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DCC"/>
      </a:accent1>
      <a:accent2>
        <a:srgbClr val="0A9947"/>
      </a:accent2>
      <a:accent3>
        <a:srgbClr val="FE834B"/>
      </a:accent3>
      <a:accent4>
        <a:srgbClr val="0C419A"/>
      </a:accent4>
      <a:accent5>
        <a:srgbClr val="8CC919"/>
      </a:accent5>
      <a:accent6>
        <a:srgbClr val="FFB300"/>
      </a:accent6>
      <a:hlink>
        <a:srgbClr val="478DCC"/>
      </a:hlink>
      <a:folHlink>
        <a:srgbClr val="7F7F7F"/>
      </a:folHlink>
    </a:clrScheme>
    <a:fontScheme name="극동대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256</Words>
  <Application>Microsoft Office PowerPoint</Application>
  <PresentationFormat>와이드스크린</PresentationFormat>
  <Paragraphs>77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나눔바른고딕</vt:lpstr>
      <vt:lpstr>Arial</vt:lpstr>
      <vt:lpstr>Wingdings</vt:lpstr>
      <vt:lpstr>Office 테마</vt:lpstr>
      <vt:lpstr>워킹맘드림센터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이화진</cp:lastModifiedBy>
  <cp:revision>53</cp:revision>
  <dcterms:created xsi:type="dcterms:W3CDTF">2012-12-19T16:01:42Z</dcterms:created>
  <dcterms:modified xsi:type="dcterms:W3CDTF">2016-01-11T04:50:02Z</dcterms:modified>
</cp:coreProperties>
</file>