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5481" r:id="rId1"/>
  </p:sldMasterIdLst>
  <p:notesMasterIdLst>
    <p:notesMasterId r:id="rId2"/>
  </p:notesMasterIdLst>
  <p:sldIdLst>
    <p:sldId id="256" r:id="rId3"/>
    <p:sldId id="314" r:id="rId4"/>
    <p:sldId id="268" r:id="rId5"/>
    <p:sldId id="269" r:id="rId6"/>
    <p:sldId id="349" r:id="rId7"/>
    <p:sldId id="348" r:id="rId8"/>
    <p:sldId id="358" r:id="rId9"/>
    <p:sldId id="374" r:id="rId10"/>
    <p:sldId id="375" r:id="rId11"/>
    <p:sldId id="376" r:id="rId12"/>
    <p:sldId id="377" r:id="rId13"/>
    <p:sldId id="378" r:id="rId14"/>
    <p:sldId id="379" r:id="rId15"/>
    <p:sldId id="380" r:id="rId16"/>
    <p:sldId id="381" r:id="rId17"/>
    <p:sldId id="382" r:id="rId18"/>
    <p:sldId id="383" r:id="rId19"/>
    <p:sldId id="384" r:id="rId20"/>
    <p:sldId id="385" r:id="rId21"/>
    <p:sldId id="386" r:id="rId22"/>
    <p:sldId id="32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349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590" y="108"/>
      </p:cViewPr>
      <p:guideLst>
        <p:guide orient="horz" pos="75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879"/>
        <p:guide pos="2159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CB6C4A7-AAAA-4FC4-9201-8FE6E2E053DE}" type="datetime1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5CE923C4-1892-4BD2-B2A7-FFC338A24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2154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5CE923C4-1892-4BD2-B2A7-FFC338A24569}" type="slidenum">
              <a:rPr lang="ko-KR" altLang="en-US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121338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5CE923C4-1892-4BD2-B2A7-FFC338A24569}" type="slidenum">
              <a:rPr lang="ko-KR" altLang="en-US"/>
              <a:pPr lvl="0"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95055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noFill/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00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054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97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50"/>
              </a:spcAft>
              <a:defRPr sz="2000">
                <a:latin typeface="+mj-ea"/>
                <a:ea typeface="+mj-ea"/>
              </a:defRPr>
            </a:lvl1pPr>
            <a:lvl2pPr>
              <a:lnSpc>
                <a:spcPct val="100000"/>
              </a:lnSpc>
              <a:spcAft>
                <a:spcPts val="50"/>
              </a:spcAft>
              <a:defRPr sz="2000">
                <a:latin typeface="+mj-ea"/>
                <a:ea typeface="+mj-ea"/>
              </a:defRPr>
            </a:lvl2pPr>
            <a:lvl3pPr>
              <a:lnSpc>
                <a:spcPct val="100000"/>
              </a:lnSpc>
              <a:spcAft>
                <a:spcPts val="50"/>
              </a:spcAft>
              <a:defRPr sz="2000">
                <a:latin typeface="+mj-ea"/>
                <a:ea typeface="+mj-ea"/>
              </a:defRPr>
            </a:lvl3pPr>
            <a:lvl4pPr>
              <a:lnSpc>
                <a:spcPct val="100000"/>
              </a:lnSpc>
              <a:spcAft>
                <a:spcPts val="50"/>
              </a:spcAft>
              <a:defRPr sz="2000">
                <a:latin typeface="+mj-ea"/>
                <a:ea typeface="+mj-ea"/>
              </a:defRPr>
            </a:lvl4pPr>
            <a:lvl5pPr>
              <a:lnSpc>
                <a:spcPct val="100000"/>
              </a:lnSpc>
              <a:spcAft>
                <a:spcPts val="50"/>
              </a:spcAft>
              <a:defRPr sz="2000">
                <a:latin typeface="+mj-ea"/>
                <a:ea typeface="+mj-ea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85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44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1599"/>
            <a:ext cx="3886200" cy="480536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71599"/>
            <a:ext cx="3886200" cy="48053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351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503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7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621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19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18469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25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1600"/>
            <a:ext cx="7886700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28446A2-0B54-48F5-BBEB-C99DC269DB7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바닥글 개체 틀 5"/>
          <p:cNvSpPr txBox="1"/>
          <p:nvPr userDrawn="1"/>
        </p:nvSpPr>
        <p:spPr>
          <a:xfrm>
            <a:off x="5029200" y="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defRPr/>
            </a:pPr>
            <a:r>
              <a:rPr lang="ko-KR" altLang="en-US" sz="1400" b="1" i="1">
                <a:solidFill>
                  <a:schemeClr val="accent5">
                    <a:lumMod val="50000"/>
                  </a:schemeClr>
                </a:solidFill>
                <a:latin typeface="Verdana"/>
                <a:ea typeface="Verdana"/>
              </a:rPr>
              <a:t>핵심만 쏙쏙</a:t>
            </a:r>
            <a:r>
              <a:rPr lang="en-US" altLang="ko-KR" sz="1400" b="1" i="1">
                <a:solidFill>
                  <a:schemeClr val="accent5">
                    <a:lumMod val="50000"/>
                  </a:schemeClr>
                </a:solidFill>
                <a:latin typeface="Verdana"/>
                <a:ea typeface="Verdana"/>
              </a:rPr>
              <a:t>!</a:t>
            </a:r>
            <a:r>
              <a:rPr lang="ko-KR" altLang="en-US" sz="1400" b="1" i="1">
                <a:solidFill>
                  <a:schemeClr val="accent5">
                    <a:lumMod val="50000"/>
                  </a:schemeClr>
                </a:solidFill>
                <a:latin typeface="Verdana"/>
                <a:ea typeface="Verdana"/>
              </a:rPr>
              <a:t> 쉽게 배우는 파이썬</a:t>
            </a:r>
            <a:endParaRPr lang="ko-KR" altLang="en-US" sz="1400" b="1" i="1">
              <a:solidFill>
                <a:schemeClr val="accent5">
                  <a:lumMod val="50000"/>
                </a:schemeClr>
              </a:solidFill>
              <a:latin typeface="Verdana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11339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82" r:id="rId1"/>
    <p:sldLayoutId id="2147485483" r:id="rId2"/>
    <p:sldLayoutId id="2147485484" r:id="rId3"/>
    <p:sldLayoutId id="2147485485" r:id="rId4"/>
    <p:sldLayoutId id="2147485486" r:id="rId5"/>
    <p:sldLayoutId id="2147485487" r:id="rId6"/>
    <p:sldLayoutId id="2147485488" r:id="rId7"/>
    <p:sldLayoutId id="2147485489" r:id="rId8"/>
    <p:sldLayoutId id="2147485490" r:id="rId9"/>
    <p:sldLayoutId id="2147485491" r:id="rId10"/>
    <p:sldLayoutId id="2147485492" r:id="rId11"/>
  </p:sldLayoutIdLst>
  <p:transition xmlns:mc="http://schemas.openxmlformats.org/markup-compatibility/2006" xmlns:hp="http://schemas.haansoft.com/office/presentation/8.0" mc:Ignorable="hp" hp:hslDur="500"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5">
              <a:lumMod val="75000"/>
            </a:schemeClr>
          </a:solidFill>
          <a:latin typeface="HY헤드라인M"/>
          <a:ea typeface="HY헤드라인M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나눔고딕"/>
          <a:ea typeface="나눔고딕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나눔고딕"/>
          <a:ea typeface="나눔고딕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나눔고딕"/>
          <a:ea typeface="나눔고딕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나눔고딕"/>
          <a:ea typeface="나눔고딕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나눔고딕"/>
          <a:ea typeface="나눔고딕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26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284C02F-6EDB-4EE8-A1C5-9AC7D9BE7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4026" y="2043663"/>
            <a:ext cx="4578895" cy="2031055"/>
          </a:xfrm>
        </p:spPr>
        <p:txBody>
          <a:bodyPr>
            <a:normAutofit/>
          </a:bodyPr>
          <a:lstStyle/>
          <a:p>
            <a:r>
              <a:rPr lang="ko-KR" altLang="en-US" sz="5500" dirty="0" smtClean="0">
                <a:solidFill>
                  <a:srgbClr val="FFFFFF"/>
                </a:solidFill>
                <a:latin typeface="+mj-ea"/>
              </a:rPr>
              <a:t>함수</a:t>
            </a:r>
            <a:endParaRPr lang="ko-KR" altLang="en-US" sz="5500" dirty="0">
              <a:solidFill>
                <a:srgbClr val="FFFFFF"/>
              </a:solidFill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9BE0773E-8DEA-407C-938C-60A4E8A27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4026" y="4074718"/>
            <a:ext cx="4578895" cy="682079"/>
          </a:xfrm>
        </p:spPr>
        <p:txBody>
          <a:bodyPr>
            <a:normAutofit/>
          </a:bodyPr>
          <a:lstStyle/>
          <a:p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938923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9.2 </a:t>
            </a:r>
            <a:r>
              <a:rPr lang="ko-KR" altLang="en-US"/>
              <a:t>함수 만들기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28446A2-0B54-48F5-BBEB-C99DC269DB72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770239" y="1342987"/>
            <a:ext cx="7886700" cy="4805363"/>
          </a:xfrm>
        </p:spPr>
        <p:txBody>
          <a:bodyPr>
            <a:normAutofit/>
          </a:bodyPr>
          <a:lstStyle/>
          <a:p>
            <a:pPr marL="0" lvl="0" indent="0">
              <a:buFont typeface="Wingdings"/>
              <a:buNone/>
              <a:defRPr/>
            </a:pPr>
            <a:r>
              <a:rPr lang="en-US" altLang="ko-KR" sz="1600"/>
              <a:t>(2)</a:t>
            </a:r>
            <a:r>
              <a:rPr lang="ko-KR" altLang="en-US" sz="1600"/>
              <a:t> </a:t>
            </a:r>
            <a:r>
              <a:rPr lang="en-US" altLang="ko-KR" sz="1600"/>
              <a:t>매개변수(Parameter)</a:t>
            </a:r>
            <a:endParaRPr lang="en-US" altLang="ko-KR" sz="1600"/>
          </a:p>
          <a:p>
            <a:pPr marL="0" lvl="0" indent="0">
              <a:buFont typeface="Wingdings"/>
              <a:buNone/>
              <a:defRPr/>
            </a:pPr>
            <a:endParaRPr lang="ko-KR" altLang="en-US" sz="1600"/>
          </a:p>
          <a:p>
            <a:pPr lvl="1">
              <a:buFontTx/>
              <a:buChar char="-"/>
              <a:defRPr/>
            </a:pPr>
            <a:endParaRPr lang="en-US" altLang="ko-KR" sz="1800"/>
          </a:p>
          <a:p>
            <a:pPr lvl="0">
              <a:defRPr/>
            </a:pPr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>
          <a:xfrm>
            <a:off x="1026570" y="1797140"/>
            <a:ext cx="7641178" cy="367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lvl="0" indent="0">
              <a:buFont typeface="Wingdings"/>
              <a:buNone/>
              <a:defRPr/>
            </a:pPr>
            <a:r>
              <a:rPr lang="en-US" altLang="ko-KR" sz="1800"/>
              <a:t>-</a:t>
            </a:r>
            <a:r>
              <a:rPr lang="ko-KR" altLang="en-US" sz="1800"/>
              <a:t> 일반 매개 변수 </a:t>
            </a:r>
            <a:r>
              <a:rPr lang="en-US" altLang="ko-KR" sz="1800"/>
              <a:t>:</a:t>
            </a:r>
            <a:r>
              <a:rPr lang="ko-KR" altLang="en-US" sz="1800"/>
              <a:t> 인수의 개수 만큼 매개변수를 사용 </a:t>
            </a:r>
            <a:endParaRPr lang="ko-KR" altLang="en-US" sz="180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5362" y="2202965"/>
            <a:ext cx="7887800" cy="151468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38561" y="3829120"/>
            <a:ext cx="7992590" cy="2238687"/>
          </a:xfrm>
          <a:prstGeom prst="rect">
            <a:avLst/>
          </a:prstGeom>
        </p:spPr>
      </p:pic>
      <p:sp>
        <p:nvSpPr>
          <p:cNvPr id="25" name="가로 글상자 24"/>
          <p:cNvSpPr txBox="1"/>
          <p:nvPr/>
        </p:nvSpPr>
        <p:spPr>
          <a:xfrm>
            <a:off x="1060904" y="6059079"/>
            <a:ext cx="7664752" cy="35886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!</a:t>
            </a:r>
            <a:r>
              <a:rPr lang="ko-KR" altLang="en-US"/>
              <a:t> 일반 매개변수는 인수보다 많거나 적으면 오류가 발생한다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444351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9.2 </a:t>
            </a:r>
            <a:r>
              <a:rPr lang="ko-KR" altLang="en-US"/>
              <a:t>함수 만들기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28446A2-0B54-48F5-BBEB-C99DC269DB72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770239" y="1342987"/>
            <a:ext cx="7886700" cy="4805363"/>
          </a:xfrm>
        </p:spPr>
        <p:txBody>
          <a:bodyPr>
            <a:normAutofit/>
          </a:bodyPr>
          <a:lstStyle/>
          <a:p>
            <a:pPr marL="0" lvl="0" indent="0">
              <a:buFont typeface="Wingdings"/>
              <a:buNone/>
              <a:defRPr/>
            </a:pPr>
            <a:r>
              <a:rPr lang="en-US" altLang="ko-KR" sz="1600"/>
              <a:t>(2)</a:t>
            </a:r>
            <a:r>
              <a:rPr lang="ko-KR" altLang="en-US" sz="1600"/>
              <a:t> </a:t>
            </a:r>
            <a:r>
              <a:rPr lang="en-US" altLang="ko-KR" sz="1600"/>
              <a:t>매개변수(Parameter)</a:t>
            </a:r>
            <a:endParaRPr lang="en-US" altLang="ko-KR" sz="1600"/>
          </a:p>
          <a:p>
            <a:pPr marL="0" lvl="0" indent="0">
              <a:buFont typeface="Wingdings"/>
              <a:buNone/>
              <a:defRPr/>
            </a:pPr>
            <a:endParaRPr lang="ko-KR" altLang="en-US" sz="1600"/>
          </a:p>
          <a:p>
            <a:pPr lvl="1">
              <a:buFontTx/>
              <a:buChar char="-"/>
              <a:defRPr/>
            </a:pPr>
            <a:endParaRPr lang="en-US" altLang="ko-KR" sz="1800"/>
          </a:p>
          <a:p>
            <a:pPr lvl="0">
              <a:defRPr/>
            </a:pPr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>
          <a:xfrm>
            <a:off x="1026570" y="1797140"/>
            <a:ext cx="7641178" cy="367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lvl="0" indent="0">
              <a:buFont typeface="Wingdings"/>
              <a:buNone/>
              <a:defRPr/>
            </a:pPr>
            <a:r>
              <a:rPr lang="en-US" altLang="ko-KR" sz="1800"/>
              <a:t>-</a:t>
            </a:r>
            <a:r>
              <a:rPr lang="ko-KR" altLang="en-US" sz="1800"/>
              <a:t> 기본 매개 변수 </a:t>
            </a:r>
            <a:endParaRPr lang="ko-KR" altLang="en-US" sz="180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4465" y="2251427"/>
            <a:ext cx="7916379" cy="1448002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10531" y="3701143"/>
            <a:ext cx="7954485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435155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9.2 </a:t>
            </a:r>
            <a:r>
              <a:rPr lang="ko-KR" altLang="en-US"/>
              <a:t>함수 만들기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28446A2-0B54-48F5-BBEB-C99DC269DB72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770239" y="1342987"/>
            <a:ext cx="7886700" cy="4805363"/>
          </a:xfrm>
        </p:spPr>
        <p:txBody>
          <a:bodyPr>
            <a:normAutofit/>
          </a:bodyPr>
          <a:lstStyle/>
          <a:p>
            <a:pPr marL="0" lvl="0" indent="0">
              <a:buFont typeface="Wingdings"/>
              <a:buNone/>
              <a:defRPr/>
            </a:pPr>
            <a:r>
              <a:rPr lang="en-US" altLang="ko-KR" sz="1600"/>
              <a:t>(2)</a:t>
            </a:r>
            <a:r>
              <a:rPr lang="ko-KR" altLang="en-US" sz="1600"/>
              <a:t> </a:t>
            </a:r>
            <a:r>
              <a:rPr lang="en-US" altLang="ko-KR" sz="1600"/>
              <a:t>매개변수(Parameter)</a:t>
            </a:r>
            <a:endParaRPr lang="en-US" altLang="ko-KR" sz="1600"/>
          </a:p>
          <a:p>
            <a:pPr marL="0" lvl="0" indent="0">
              <a:buFont typeface="Wingdings"/>
              <a:buNone/>
              <a:defRPr/>
            </a:pPr>
            <a:endParaRPr lang="ko-KR" altLang="en-US" sz="1600"/>
          </a:p>
          <a:p>
            <a:pPr lvl="1">
              <a:buFontTx/>
              <a:buChar char="-"/>
              <a:defRPr/>
            </a:pPr>
            <a:endParaRPr lang="en-US" altLang="ko-KR" sz="1800"/>
          </a:p>
          <a:p>
            <a:pPr lvl="0">
              <a:defRPr/>
            </a:pPr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>
          <a:xfrm>
            <a:off x="1026570" y="1797140"/>
            <a:ext cx="7641178" cy="367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lvl="0" indent="0">
              <a:buFont typeface="Wingdings"/>
              <a:buNone/>
              <a:defRPr/>
            </a:pPr>
            <a:r>
              <a:rPr lang="en-US" altLang="ko-KR" sz="1800"/>
              <a:t>-</a:t>
            </a:r>
            <a:r>
              <a:rPr lang="ko-KR" altLang="en-US" sz="1800"/>
              <a:t> 가변 매개 변수 </a:t>
            </a:r>
            <a:endParaRPr lang="ko-KR" altLang="en-US" sz="180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65672" y="2089573"/>
            <a:ext cx="8078327" cy="1514686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32356" y="3693583"/>
            <a:ext cx="8011643" cy="241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68356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9.2 </a:t>
            </a:r>
            <a:r>
              <a:rPr lang="ko-KR" altLang="en-US"/>
              <a:t>함수 만들기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28446A2-0B54-48F5-BBEB-C99DC269DB72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770239" y="1342987"/>
            <a:ext cx="7886700" cy="4805363"/>
          </a:xfrm>
        </p:spPr>
        <p:txBody>
          <a:bodyPr>
            <a:normAutofit/>
          </a:bodyPr>
          <a:lstStyle/>
          <a:p>
            <a:pPr marL="0" lvl="0" indent="0">
              <a:buFont typeface="Wingdings"/>
              <a:buNone/>
              <a:defRPr/>
            </a:pPr>
            <a:r>
              <a:rPr lang="en-US" altLang="ko-KR" sz="1600"/>
              <a:t>(2)</a:t>
            </a:r>
            <a:r>
              <a:rPr lang="ko-KR" altLang="en-US" sz="1600"/>
              <a:t> </a:t>
            </a:r>
            <a:r>
              <a:rPr lang="en-US" altLang="ko-KR" sz="1600"/>
              <a:t>매개변수(Parameter)</a:t>
            </a:r>
            <a:endParaRPr lang="en-US" altLang="ko-KR" sz="1600"/>
          </a:p>
          <a:p>
            <a:pPr marL="0" lvl="0" indent="0">
              <a:buFont typeface="Wingdings"/>
              <a:buNone/>
              <a:defRPr/>
            </a:pPr>
            <a:endParaRPr lang="ko-KR" altLang="en-US" sz="1600"/>
          </a:p>
          <a:p>
            <a:pPr lvl="1">
              <a:buFontTx/>
              <a:buChar char="-"/>
              <a:defRPr/>
            </a:pPr>
            <a:endParaRPr lang="en-US" altLang="ko-KR" sz="1800"/>
          </a:p>
          <a:p>
            <a:pPr lvl="0">
              <a:defRPr/>
            </a:pPr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>
          <a:xfrm>
            <a:off x="1026570" y="1797140"/>
            <a:ext cx="7641178" cy="367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lvl="0" indent="0">
              <a:buFont typeface="Wingdings"/>
              <a:buNone/>
              <a:defRPr/>
            </a:pPr>
            <a:r>
              <a:rPr lang="en-US" altLang="ko-KR" sz="1800"/>
              <a:t>-</a:t>
            </a:r>
            <a:r>
              <a:rPr lang="ko-KR" altLang="en-US" sz="1800"/>
              <a:t> 키워드 매개 변수</a:t>
            </a:r>
            <a:endParaRPr lang="ko-KR" altLang="en-US" sz="180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8992" y="2118152"/>
            <a:ext cx="7887800" cy="1457528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16124" y="3663345"/>
            <a:ext cx="7973538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69346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9.2 </a:t>
            </a:r>
            <a:r>
              <a:rPr lang="ko-KR" altLang="en-US"/>
              <a:t>함수 만들기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28446A2-0B54-48F5-BBEB-C99DC269DB72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770239" y="1342987"/>
            <a:ext cx="7886700" cy="4805363"/>
          </a:xfrm>
        </p:spPr>
        <p:txBody>
          <a:bodyPr>
            <a:normAutofit/>
          </a:bodyPr>
          <a:lstStyle/>
          <a:p>
            <a:pPr marL="0" lvl="0" indent="0">
              <a:buFont typeface="Wingdings"/>
              <a:buNone/>
              <a:defRPr/>
            </a:pPr>
            <a:r>
              <a:rPr lang="en-US" altLang="ko-KR" sz="1600"/>
              <a:t>(3)</a:t>
            </a:r>
            <a:r>
              <a:rPr lang="ko-KR" altLang="en-US" sz="1600"/>
              <a:t> </a:t>
            </a:r>
            <a:r>
              <a:rPr lang="en-US" altLang="ko-KR" sz="1600"/>
              <a:t>반환값(return value)</a:t>
            </a:r>
            <a:endParaRPr lang="en-US" altLang="ko-KR" sz="1600"/>
          </a:p>
          <a:p>
            <a:pPr marL="0" lvl="0" indent="0">
              <a:buFont typeface="Wingdings"/>
              <a:buNone/>
              <a:defRPr/>
            </a:pPr>
            <a:endParaRPr lang="ko-KR" altLang="en-US" sz="1600"/>
          </a:p>
          <a:p>
            <a:pPr lvl="1">
              <a:buFontTx/>
              <a:buChar char="-"/>
              <a:defRPr/>
            </a:pPr>
            <a:endParaRPr lang="en-US" altLang="ko-KR" sz="1800"/>
          </a:p>
          <a:p>
            <a:pPr lvl="0">
              <a:defRPr/>
            </a:pPr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>
          <a:xfrm>
            <a:off x="913177" y="1802281"/>
            <a:ext cx="8404692" cy="17392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lvl="0" indent="0">
              <a:buFont typeface="Wingdings"/>
              <a:buNone/>
              <a:defRPr/>
            </a:pPr>
            <a:r>
              <a:rPr lang="en-US" altLang="ko-KR" sz="1800"/>
              <a:t>-</a:t>
            </a:r>
            <a:r>
              <a:rPr lang="ko-KR" altLang="en-US" sz="1800"/>
              <a:t> 함수가 작업을 마친 후 호출한 곳으로 돌려주는 결과 값을 반환값(리턴값)이라 한다</a:t>
            </a:r>
            <a:endParaRPr lang="ko-KR" altLang="en-US" sz="1800"/>
          </a:p>
          <a:p>
            <a:pPr marL="0" lvl="0" indent="0">
              <a:buFont typeface="Wingdings"/>
              <a:buNone/>
              <a:defRPr/>
            </a:pPr>
            <a:r>
              <a:rPr lang="en-US" altLang="ko-KR" sz="1800"/>
              <a:t>-</a:t>
            </a:r>
            <a:r>
              <a:rPr lang="ko-KR" altLang="en-US" sz="1800"/>
              <a:t> 모든 함수에서 반환값이 존재하지는 않는다</a:t>
            </a:r>
            <a:endParaRPr lang="ko-KR" altLang="en-US" sz="1800"/>
          </a:p>
          <a:p>
            <a:pPr marL="0" lvl="0" indent="0">
              <a:buFont typeface="Wingdings"/>
              <a:buNone/>
              <a:defRPr/>
            </a:pPr>
            <a:r>
              <a:rPr lang="ko-KR" altLang="en-US" sz="1800"/>
              <a:t> </a:t>
            </a:r>
            <a:r>
              <a:rPr lang="en-US" altLang="ko-KR" sz="1800"/>
              <a:t>-</a:t>
            </a:r>
            <a:r>
              <a:rPr lang="ko-KR" altLang="en-US" sz="1800"/>
              <a:t> return 명령어는 함수를 종료하고 함수를 실행했던 위치로 돌아가라는 뜻이다</a:t>
            </a:r>
            <a:endParaRPr lang="ko-KR" altLang="en-US" sz="1800"/>
          </a:p>
          <a:p>
            <a:pPr marL="0" lvl="0" indent="0">
              <a:buFont typeface="Wingdings"/>
              <a:buNone/>
              <a:defRPr/>
            </a:pPr>
            <a:r>
              <a:rPr lang="en-US" altLang="ko-KR" sz="1800"/>
              <a:t>-</a:t>
            </a:r>
            <a:r>
              <a:rPr lang="ko-KR" altLang="en-US" sz="1800"/>
              <a:t> 반환값이 있는 함수는 return 명령어를 사용하여 결과값을 가지고 함수를 호출했던 위치로 돌아간다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426217575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9.2 </a:t>
            </a:r>
            <a:r>
              <a:rPr lang="ko-KR" altLang="en-US"/>
              <a:t>함수 만들기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28446A2-0B54-48F5-BBEB-C99DC269DB72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770239" y="1342987"/>
            <a:ext cx="7886700" cy="4805363"/>
          </a:xfrm>
        </p:spPr>
        <p:txBody>
          <a:bodyPr>
            <a:normAutofit/>
          </a:bodyPr>
          <a:lstStyle/>
          <a:p>
            <a:pPr marL="0" lvl="0" indent="0">
              <a:buFont typeface="Wingdings"/>
              <a:buNone/>
              <a:defRPr/>
            </a:pPr>
            <a:r>
              <a:rPr lang="en-US" altLang="ko-KR" sz="1600"/>
              <a:t>(3)</a:t>
            </a:r>
            <a:r>
              <a:rPr lang="ko-KR" altLang="en-US" sz="1600"/>
              <a:t> </a:t>
            </a:r>
            <a:r>
              <a:rPr lang="en-US" altLang="ko-KR" sz="1600"/>
              <a:t>반환값(return value)</a:t>
            </a:r>
            <a:endParaRPr lang="en-US" altLang="ko-KR" sz="1600"/>
          </a:p>
          <a:p>
            <a:pPr marL="0" lvl="0" indent="0">
              <a:buFont typeface="Wingdings"/>
              <a:buNone/>
              <a:defRPr/>
            </a:pPr>
            <a:endParaRPr lang="ko-KR" altLang="en-US" sz="1600"/>
          </a:p>
          <a:p>
            <a:pPr lvl="1">
              <a:buFontTx/>
              <a:buChar char="-"/>
              <a:defRPr/>
            </a:pPr>
            <a:endParaRPr lang="en-US" altLang="ko-KR" sz="1800"/>
          </a:p>
          <a:p>
            <a:pPr lvl="0">
              <a:defRPr/>
            </a:pPr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6000" y="1728107"/>
            <a:ext cx="8002117" cy="1524212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62069" y="3153954"/>
            <a:ext cx="8021170" cy="259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714277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9.2 </a:t>
            </a:r>
            <a:r>
              <a:rPr lang="ko-KR" altLang="en-US"/>
              <a:t>함수 만들기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28446A2-0B54-48F5-BBEB-C99DC269DB72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770239" y="1342987"/>
            <a:ext cx="7886700" cy="4805363"/>
          </a:xfrm>
        </p:spPr>
        <p:txBody>
          <a:bodyPr>
            <a:normAutofit/>
          </a:bodyPr>
          <a:lstStyle/>
          <a:p>
            <a:pPr marL="0" lvl="0" indent="0">
              <a:buFont typeface="Wingdings"/>
              <a:buNone/>
              <a:defRPr/>
            </a:pPr>
            <a:r>
              <a:rPr lang="en-US" altLang="ko-KR" sz="1600"/>
              <a:t>(3)</a:t>
            </a:r>
            <a:r>
              <a:rPr lang="ko-KR" altLang="en-US" sz="1600"/>
              <a:t> </a:t>
            </a:r>
            <a:r>
              <a:rPr lang="en-US" altLang="ko-KR" sz="1600"/>
              <a:t>반환값(return value)</a:t>
            </a:r>
            <a:endParaRPr lang="en-US" altLang="ko-KR" sz="1600"/>
          </a:p>
          <a:p>
            <a:pPr marL="0" lvl="0" indent="0">
              <a:buFont typeface="Wingdings"/>
              <a:buNone/>
              <a:defRPr/>
            </a:pPr>
            <a:endParaRPr lang="ko-KR" altLang="en-US" sz="1600"/>
          </a:p>
          <a:p>
            <a:pPr lvl="1">
              <a:buFontTx/>
              <a:buChar char="-"/>
              <a:defRPr/>
            </a:pPr>
            <a:endParaRPr lang="en-US" altLang="ko-KR" sz="1800"/>
          </a:p>
          <a:p>
            <a:pPr lvl="0">
              <a:defRPr/>
            </a:pPr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9934" y="1767216"/>
            <a:ext cx="7964011" cy="178142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52329" y="3670905"/>
            <a:ext cx="7859222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07474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9.3 </a:t>
            </a:r>
            <a:r>
              <a:rPr lang="ko-KR" altLang="en-US"/>
              <a:t>전역변수(Global variable) 활용 함수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28446A2-0B54-48F5-BBEB-C99DC269DB72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770239" y="1342987"/>
            <a:ext cx="7886700" cy="4805363"/>
          </a:xfrm>
        </p:spPr>
        <p:txBody>
          <a:bodyPr>
            <a:normAutofit/>
          </a:bodyPr>
          <a:lstStyle/>
          <a:p>
            <a:pPr marL="0" lvl="0" indent="0">
              <a:buFont typeface="Wingdings"/>
              <a:buNone/>
              <a:defRPr/>
            </a:pPr>
            <a:r>
              <a:rPr lang="en-US" altLang="ko-KR" sz="1600"/>
              <a:t>-</a:t>
            </a:r>
            <a:r>
              <a:rPr lang="ko-KR" altLang="en-US" sz="1600"/>
              <a:t> 전역변수란 함수 외부에서 선언된 변수로, 프로그램 전체에서 공동으로 사용할 수 있는 변수이다</a:t>
            </a:r>
            <a:endParaRPr lang="ko-KR" altLang="en-US" sz="1600"/>
          </a:p>
          <a:p>
            <a:pPr marL="0" lvl="0" indent="0">
              <a:buFont typeface="Wingdings"/>
              <a:buNone/>
              <a:defRPr/>
            </a:pPr>
            <a:endParaRPr lang="ko-KR" altLang="en-US" sz="1600"/>
          </a:p>
          <a:p>
            <a:pPr lvl="1">
              <a:buFontTx/>
              <a:buChar char="-"/>
              <a:defRPr/>
            </a:pPr>
            <a:endParaRPr lang="en-US" altLang="ko-KR" sz="1800"/>
          </a:p>
          <a:p>
            <a:pPr lvl="0">
              <a:defRPr/>
            </a:pPr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2014" y="2067631"/>
            <a:ext cx="7992590" cy="1800476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4647" y="3706844"/>
            <a:ext cx="7887800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81679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9.3 </a:t>
            </a:r>
            <a:r>
              <a:rPr lang="ko-KR" altLang="en-US"/>
              <a:t>전역변수(Global variable) 활용 함수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28446A2-0B54-48F5-BBEB-C99DC269DB72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770239" y="1342987"/>
            <a:ext cx="7886700" cy="4805363"/>
          </a:xfrm>
        </p:spPr>
        <p:txBody>
          <a:bodyPr>
            <a:normAutofit/>
          </a:bodyPr>
          <a:lstStyle/>
          <a:p>
            <a:pPr marL="0" lvl="0" indent="0">
              <a:buFont typeface="Wingdings"/>
              <a:buNone/>
              <a:defRPr/>
            </a:pPr>
            <a:r>
              <a:rPr lang="en-US" altLang="ko-KR" sz="1600"/>
              <a:t>-</a:t>
            </a:r>
            <a:r>
              <a:rPr lang="ko-KR" altLang="en-US" sz="1600"/>
              <a:t> 함수에서 전역변수에 접근하여 값을 변경하려면 global 명령어를 사용한다</a:t>
            </a:r>
            <a:endParaRPr lang="ko-KR" altLang="en-US" sz="1600"/>
          </a:p>
          <a:p>
            <a:pPr lvl="1">
              <a:buFontTx/>
              <a:buChar char="-"/>
              <a:defRPr/>
            </a:pPr>
            <a:endParaRPr lang="en-US" altLang="ko-KR" sz="1800"/>
          </a:p>
          <a:p>
            <a:pPr lvl="0">
              <a:defRPr/>
            </a:pPr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1117" y="1753970"/>
            <a:ext cx="7461765" cy="1878734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50884" y="3532054"/>
            <a:ext cx="7242230" cy="307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92912"/>
      </p:ext>
    </p:extLst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9.4 재귀함수(Recursive function)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28446A2-0B54-48F5-BBEB-C99DC269DB72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770239" y="1342987"/>
            <a:ext cx="7886700" cy="4805363"/>
          </a:xfrm>
        </p:spPr>
        <p:txBody>
          <a:bodyPr>
            <a:normAutofit/>
          </a:bodyPr>
          <a:lstStyle/>
          <a:p>
            <a:pPr marL="0" lvl="0" indent="0">
              <a:buFont typeface="Wingdings"/>
              <a:buNone/>
              <a:defRPr/>
            </a:pPr>
            <a:r>
              <a:rPr lang="en-US" altLang="ko-KR" sz="1600"/>
              <a:t>-</a:t>
            </a:r>
            <a:r>
              <a:rPr lang="ko-KR" altLang="en-US" sz="1600"/>
              <a:t> 재귀함수란 자기 자신을 호출하는 함수이다</a:t>
            </a:r>
            <a:endParaRPr lang="ko-KR" altLang="en-US" sz="1600"/>
          </a:p>
          <a:p>
            <a:pPr marL="0" lvl="0" indent="0">
              <a:buFont typeface="Wingdings"/>
              <a:buNone/>
              <a:defRPr/>
            </a:pPr>
            <a:r>
              <a:rPr lang="en-US" altLang="ko-KR" sz="1600"/>
              <a:t>-</a:t>
            </a:r>
            <a:r>
              <a:rPr lang="ko-KR" altLang="en-US" sz="1600"/>
              <a:t> 함수 내부에서 다시 그 함수 자체를 호출하여 반복적인 작업을 수행하는 방식이다 </a:t>
            </a:r>
            <a:endParaRPr lang="ko-KR" altLang="en-US" sz="1600"/>
          </a:p>
          <a:p>
            <a:pPr marL="0" lvl="0" indent="0">
              <a:buFont typeface="Wingdings"/>
              <a:buNone/>
              <a:defRPr/>
            </a:pPr>
            <a:r>
              <a:rPr lang="en-US" altLang="ko-KR" sz="1600"/>
              <a:t>-</a:t>
            </a:r>
            <a:r>
              <a:rPr lang="ko-KR" altLang="en-US" sz="1600"/>
              <a:t> 재귀함수는 일반적으로 문제를 더 작은 단위로 분해하여 해결하는 데 사용되며, 이 과정을 통해 복잡한 문제를 간결하게 표현할 수 있다</a:t>
            </a:r>
            <a:endParaRPr lang="ko-KR" altLang="en-US" sz="1600"/>
          </a:p>
          <a:p>
            <a:pPr marL="0" lvl="0" indent="0">
              <a:buFont typeface="Wingdings"/>
              <a:buNone/>
              <a:defRPr/>
            </a:pPr>
            <a:r>
              <a:rPr lang="en-US" altLang="ko-KR" sz="1600"/>
              <a:t>-</a:t>
            </a:r>
            <a:r>
              <a:rPr lang="ko-KR" altLang="en-US" sz="1600"/>
              <a:t>재귀함수의 성 요소로는 종료 조건(재귀 호출을 멈추는 조건)과 재귀 호출(자기 자신을 호출하는 부분)이 있다.</a:t>
            </a:r>
            <a:endParaRPr lang="ko-KR" altLang="en-US" sz="1600"/>
          </a:p>
          <a:p>
            <a:pPr lvl="1">
              <a:buFontTx/>
              <a:buChar char="-"/>
              <a:defRPr/>
            </a:pPr>
            <a:endParaRPr lang="en-US" altLang="ko-KR" sz="1800"/>
          </a:p>
          <a:p>
            <a:pPr lvl="0">
              <a:defRPr/>
            </a:pPr>
            <a:endParaRPr lang="ko-KR" altLang="en-US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05220" y="3429000"/>
            <a:ext cx="8059274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43608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9BB592B-7809-4A5E-AA3C-65EB4D8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/>
              <a:buChar char="§"/>
              <a:defRPr/>
            </a:pPr>
            <a:r>
              <a:rPr lang="ko-KR" altLang="en-US" sz="2500"/>
              <a:t>함수를 정의하고 사용하는 방법을 익혀 함수를 정의할 수 있다</a:t>
            </a:r>
            <a:endParaRPr lang="ko-KR" altLang="en-US" sz="2500"/>
          </a:p>
          <a:p>
            <a:pPr lvl="0">
              <a:buFont typeface="Wingdings"/>
              <a:buChar char="§"/>
              <a:defRPr/>
            </a:pPr>
            <a:r>
              <a:rPr lang="ko-KR" altLang="en-US" sz="2500"/>
              <a:t>매개변수와 반환값의 개념을 파악하고 함수 내에서의 변수를 활용할 수 있다.</a:t>
            </a:r>
            <a:endParaRPr lang="ko-KR" altLang="en-US" sz="2500"/>
          </a:p>
          <a:p>
            <a:pPr lvl="0">
              <a:buFont typeface="Wingdings"/>
              <a:buChar char="§"/>
              <a:defRPr/>
            </a:pPr>
            <a:r>
              <a:rPr lang="ko-KR" altLang="en-US" sz="2500"/>
              <a:t>전역 변수와 지역 변수의 차이를 이해하고, 전역 변수를 함수 내에서 사용하여 프로그램을 작성할 수 있다</a:t>
            </a:r>
            <a:endParaRPr lang="ko-KR" altLang="en-US" sz="2500"/>
          </a:p>
          <a:p>
            <a:pPr lvl="0">
              <a:buFont typeface="Wingdings"/>
              <a:buChar char="§"/>
              <a:defRPr/>
            </a:pPr>
            <a:r>
              <a:rPr lang="ko-KR" altLang="en-US" sz="2500"/>
              <a:t>재귀함수의 원리를 이해하고 사용방법을 익혀 프로그램을 작성할 수 있다</a:t>
            </a:r>
            <a:endParaRPr lang="ko-KR" altLang="en-US" sz="25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93462D2-1D25-4814-889E-2885616BB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9526121"/>
      </p:ext>
    </p:extLst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9.4 재귀함수(Recursive function)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28446A2-0B54-48F5-BBEB-C99DC269DB72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  <p:sp>
        <p:nvSpPr>
          <p:cNvPr id="42" name="가로 글상자 41"/>
          <p:cNvSpPr txBox="1"/>
          <p:nvPr/>
        </p:nvSpPr>
        <p:spPr>
          <a:xfrm>
            <a:off x="663574" y="1296578"/>
            <a:ext cx="4294112" cy="36234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피보나치 수열 재귀함수의 예</a:t>
            </a:r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5943" y="1567164"/>
            <a:ext cx="7289555" cy="198964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1581" y="3519422"/>
            <a:ext cx="6754167" cy="317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10404"/>
      </p:ext>
    </p:extLst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3937" y="1757321"/>
            <a:ext cx="7886700" cy="825499"/>
          </a:xfrm>
        </p:spPr>
        <p:txBody>
          <a:bodyPr/>
          <a:lstStyle/>
          <a:p>
            <a:r>
              <a:rPr lang="ko-KR" altLang="en-US" dirty="0" smtClean="0"/>
              <a:t>수고하셨습니다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276" y="3346107"/>
            <a:ext cx="3019425" cy="2933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965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9BB592B-7809-4A5E-AA3C-65EB4D8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/>
              <a:buChar char="§"/>
              <a:defRPr/>
            </a:pPr>
            <a:r>
              <a:rPr lang="ko-KR" altLang="en-US" sz="2500"/>
              <a:t>함수란</a:t>
            </a:r>
            <a:r>
              <a:rPr lang="en-US" altLang="ko-KR" sz="2500"/>
              <a:t>?</a:t>
            </a:r>
            <a:endParaRPr lang="en-US" altLang="ko-KR" sz="2500"/>
          </a:p>
          <a:p>
            <a:pPr lvl="0">
              <a:buFont typeface="Wingdings"/>
              <a:buChar char="§"/>
              <a:defRPr/>
            </a:pPr>
            <a:r>
              <a:rPr lang="ko-KR" altLang="en-US" sz="2500"/>
              <a:t>함수만들기</a:t>
            </a:r>
            <a:endParaRPr lang="ko-KR" altLang="en-US" sz="2500"/>
          </a:p>
          <a:p>
            <a:pPr lvl="0">
              <a:buFont typeface="Wingdings"/>
              <a:buChar char="§"/>
              <a:defRPr/>
            </a:pPr>
            <a:r>
              <a:rPr lang="ko-KR" altLang="en-US" sz="2500"/>
              <a:t>전역변수(Global variable)를 활용한 함수</a:t>
            </a:r>
            <a:endParaRPr lang="ko-KR" altLang="en-US" sz="2500"/>
          </a:p>
          <a:p>
            <a:pPr lvl="0">
              <a:buFont typeface="Wingdings"/>
              <a:buChar char="§"/>
              <a:defRPr/>
            </a:pPr>
            <a:r>
              <a:rPr lang="en-US" altLang="ko-KR" sz="2500"/>
              <a:t>재귀함수(Recursive function)</a:t>
            </a:r>
            <a:endParaRPr lang="en-US" altLang="ko-KR" sz="2500"/>
          </a:p>
          <a:p>
            <a:pPr marL="0" lvl="0" indent="0">
              <a:buFont typeface="Wingdings"/>
              <a:buNone/>
              <a:defRPr/>
            </a:pPr>
            <a:endParaRPr lang="en-US" altLang="ko-KR" sz="25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93462D2-1D25-4814-889E-2885616BB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4786499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3800F36-D22F-4043-8B67-2D5F00F2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9.1 </a:t>
            </a:r>
            <a:r>
              <a:rPr lang="ko-KR" altLang="en-US" dirty="0" smtClean="0"/>
              <a:t>함수란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28D389A5-7BA7-4805-B7D5-D890E12C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2926745"/>
          </a:xfrm>
        </p:spPr>
        <p:txBody>
          <a:bodyPr>
            <a:normAutofit/>
          </a:bodyPr>
          <a:lstStyle/>
          <a:p>
            <a:pPr marL="0" lvl="0" indent="0">
              <a:buFont typeface="Wingdings"/>
              <a:buNone/>
              <a:defRPr/>
            </a:pPr>
            <a:r>
              <a:rPr lang="en-US" altLang="ko-KR"/>
              <a:t>(1)</a:t>
            </a:r>
            <a:r>
              <a:rPr lang="ko-KR" altLang="en-US"/>
              <a:t> 함수의 이해</a:t>
            </a:r>
            <a:endParaRPr lang="ko-KR" altLang="en-US"/>
          </a:p>
          <a:p>
            <a:pPr lvl="0">
              <a:buFont typeface="Wingdings"/>
              <a:buChar char="§"/>
              <a:defRPr/>
            </a:pPr>
            <a:r>
              <a:rPr lang="ko-KR" altLang="en-US"/>
              <a:t>특정한 작업을 위해 서로 관련되어 있는 일련의 명령문</a:t>
            </a:r>
            <a:endParaRPr lang="ko-KR" altLang="en-US"/>
          </a:p>
          <a:p>
            <a:pPr lvl="0">
              <a:buFont typeface="Wingdings"/>
              <a:buChar char="§"/>
              <a:defRPr/>
            </a:pPr>
            <a:r>
              <a:rPr lang="ko-KR" altLang="en-US"/>
              <a:t>함수를 정의할 때 이름을 지정하고</a:t>
            </a:r>
            <a:r>
              <a:rPr lang="en-US" altLang="ko-KR"/>
              <a:t>, </a:t>
            </a:r>
            <a:r>
              <a:rPr lang="ko-KR" altLang="en-US"/>
              <a:t>그 함수가 수행할 일을 위해 순서대로 명령</a:t>
            </a:r>
            <a:endParaRPr lang="ko-KR" altLang="en-US"/>
          </a:p>
          <a:p>
            <a:pPr lvl="0">
              <a:buFont typeface="Wingdings"/>
              <a:buChar char="§"/>
              <a:defRPr/>
            </a:pPr>
            <a:r>
              <a:rPr lang="ko-KR" altLang="en-US"/>
              <a:t>함수의 이름으로 함수를 호출</a:t>
            </a:r>
            <a:endParaRPr lang="ko-KR" altLang="en-US">
              <a:latin typeface="+mj-ea"/>
              <a:ea typeface="+mj-ea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44377" y="3508337"/>
            <a:ext cx="7455244" cy="1254007"/>
          </a:xfrm>
          <a:prstGeom prst="rect">
            <a:avLst/>
          </a:prstGeom>
          <a:solidFill>
            <a:srgbClr val="e5f5ff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200">
                <a:solidFill>
                  <a:schemeClr val="tx1"/>
                </a:solidFill>
              </a:rPr>
              <a:t> </a:t>
            </a:r>
            <a:r>
              <a:rPr lang="ko-KR" altLang="en-US" sz="1200" b="1">
                <a:solidFill>
                  <a:schemeClr val="tx1"/>
                </a:solidFill>
              </a:rPr>
              <a:t>함수의 예</a:t>
            </a:r>
            <a:r>
              <a:rPr lang="en-US" altLang="ko-KR" sz="1200" b="1">
                <a:solidFill>
                  <a:schemeClr val="tx1"/>
                </a:solidFill>
              </a:rPr>
              <a:t>)</a:t>
            </a:r>
            <a:endParaRPr lang="en-US" altLang="ko-KR" sz="1200" b="1">
              <a:solidFill>
                <a:schemeClr val="tx1"/>
              </a:solidFill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1200">
                <a:solidFill>
                  <a:schemeClr val="tx1"/>
                </a:solidFill>
              </a:rPr>
              <a:t>표준출력함수 </a:t>
            </a:r>
            <a:r>
              <a:rPr lang="en-US" altLang="ko-KR" sz="1200">
                <a:solidFill>
                  <a:schemeClr val="tx1"/>
                </a:solidFill>
              </a:rPr>
              <a:t>print(), </a:t>
            </a:r>
            <a:r>
              <a:rPr lang="ko-KR" altLang="en-US" sz="1200">
                <a:solidFill>
                  <a:schemeClr val="tx1"/>
                </a:solidFill>
              </a:rPr>
              <a:t>표준입력함수 </a:t>
            </a:r>
            <a:r>
              <a:rPr lang="en-US" altLang="ko-KR" sz="1200">
                <a:solidFill>
                  <a:schemeClr val="tx1"/>
                </a:solidFill>
              </a:rPr>
              <a:t>input(), </a:t>
            </a:r>
            <a:r>
              <a:rPr lang="ko-KR" altLang="en-US" sz="1200">
                <a:solidFill>
                  <a:schemeClr val="tx1"/>
                </a:solidFill>
              </a:rPr>
              <a:t>데이터타입을 확인하는 </a:t>
            </a:r>
            <a:r>
              <a:rPr lang="en-US" altLang="ko-KR" sz="1200">
                <a:solidFill>
                  <a:schemeClr val="tx1"/>
                </a:solidFill>
              </a:rPr>
              <a:t>type() </a:t>
            </a:r>
            <a:r>
              <a:rPr lang="ko-KR" altLang="en-US" sz="1200">
                <a:solidFill>
                  <a:schemeClr val="tx1"/>
                </a:solidFill>
              </a:rPr>
              <a:t>함수</a:t>
            </a:r>
            <a:r>
              <a:rPr lang="en-US" altLang="ko-KR" sz="1200">
                <a:solidFill>
                  <a:schemeClr val="tx1"/>
                </a:solidFill>
              </a:rPr>
              <a:t>, </a:t>
            </a:r>
            <a:r>
              <a:rPr lang="ko-KR" altLang="en-US" sz="1200">
                <a:solidFill>
                  <a:schemeClr val="tx1"/>
                </a:solidFill>
              </a:rPr>
              <a:t>길이를 반환해주는 </a:t>
            </a:r>
            <a:r>
              <a:rPr lang="en-US" altLang="ko-KR" sz="1200">
                <a:solidFill>
                  <a:schemeClr val="tx1"/>
                </a:solidFill>
              </a:rPr>
              <a:t>len()</a:t>
            </a:r>
            <a:r>
              <a:rPr lang="ko-KR" altLang="en-US" sz="1200">
                <a:solidFill>
                  <a:schemeClr val="tx1"/>
                </a:solidFill>
              </a:rPr>
              <a:t>함수</a:t>
            </a:r>
            <a:r>
              <a:rPr lang="en-US" altLang="ko-KR" sz="1200">
                <a:solidFill>
                  <a:schemeClr val="tx1"/>
                </a:solidFill>
              </a:rPr>
              <a:t>, </a:t>
            </a:r>
            <a:r>
              <a:rPr lang="ko-KR" altLang="en-US" sz="1200">
                <a:solidFill>
                  <a:schemeClr val="tx1"/>
                </a:solidFill>
              </a:rPr>
              <a:t>리스트나 특정변수를 삭제하는 </a:t>
            </a:r>
            <a:r>
              <a:rPr lang="en-US" altLang="ko-KR" sz="1200">
                <a:solidFill>
                  <a:schemeClr val="tx1"/>
                </a:solidFill>
              </a:rPr>
              <a:t>del()</a:t>
            </a:r>
            <a:r>
              <a:rPr lang="ko-KR" altLang="en-US" sz="1200">
                <a:solidFill>
                  <a:schemeClr val="tx1"/>
                </a:solidFill>
              </a:rPr>
              <a:t>함수</a:t>
            </a:r>
            <a:r>
              <a:rPr lang="en-US" altLang="ko-KR" sz="1200">
                <a:solidFill>
                  <a:schemeClr val="tx1"/>
                </a:solidFill>
              </a:rPr>
              <a:t>, </a:t>
            </a:r>
            <a:r>
              <a:rPr lang="ko-KR" altLang="en-US" sz="1200">
                <a:solidFill>
                  <a:schemeClr val="tx1"/>
                </a:solidFill>
              </a:rPr>
              <a:t>데이터 구조를 초기에 생성할 때 사용하는 </a:t>
            </a:r>
            <a:r>
              <a:rPr lang="en-US" altLang="ko-KR" sz="1200">
                <a:solidFill>
                  <a:schemeClr val="tx1"/>
                </a:solidFill>
              </a:rPr>
              <a:t>list()</a:t>
            </a:r>
            <a:r>
              <a:rPr lang="ko-KR" altLang="en-US" sz="1200">
                <a:solidFill>
                  <a:schemeClr val="tx1"/>
                </a:solidFill>
              </a:rPr>
              <a:t>함수</a:t>
            </a:r>
            <a:r>
              <a:rPr lang="en-US" altLang="ko-KR" sz="1200">
                <a:solidFill>
                  <a:schemeClr val="tx1"/>
                </a:solidFill>
              </a:rPr>
              <a:t>, </a:t>
            </a:r>
            <a:br>
              <a:rPr lang="en-US" altLang="ko-KR" sz="1200">
                <a:solidFill>
                  <a:schemeClr val="tx1"/>
                </a:solidFill>
              </a:rPr>
            </a:br>
            <a:r>
              <a:rPr lang="ko-KR" altLang="en-US" sz="1200">
                <a:solidFill>
                  <a:schemeClr val="tx1"/>
                </a:solidFill>
              </a:rPr>
              <a:t>범위를 지정하는 </a:t>
            </a:r>
            <a:r>
              <a:rPr lang="en-US" altLang="ko-KR" sz="1200">
                <a:solidFill>
                  <a:schemeClr val="tx1"/>
                </a:solidFill>
              </a:rPr>
              <a:t>range()</a:t>
            </a:r>
            <a:r>
              <a:rPr lang="ko-KR" altLang="en-US" sz="1200">
                <a:solidFill>
                  <a:schemeClr val="tx1"/>
                </a:solidFill>
              </a:rPr>
              <a:t>함수 </a:t>
            </a:r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438271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3800F36-D22F-4043-8B67-2D5F00F2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9.1 </a:t>
            </a:r>
            <a:r>
              <a:rPr lang="ko-KR" altLang="en-US" dirty="0" smtClean="0"/>
              <a:t>함수란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28D389A5-7BA7-4805-B7D5-D890E12C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73211" y="1848441"/>
            <a:ext cx="764213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>
                <a:latin typeface="+mj-ea"/>
                <a:ea typeface="+mj-ea"/>
              </a:rPr>
              <a:t>프로그램에서 </a:t>
            </a:r>
            <a:r>
              <a:rPr lang="ko-KR" altLang="en-US" sz="1600" dirty="0">
                <a:latin typeface="+mj-ea"/>
                <a:ea typeface="+mj-ea"/>
              </a:rPr>
              <a:t>좋은 코드란 </a:t>
            </a:r>
            <a:r>
              <a:rPr lang="ko-KR" altLang="en-US" sz="1600" dirty="0" err="1">
                <a:latin typeface="+mj-ea"/>
                <a:ea typeface="+mj-ea"/>
              </a:rPr>
              <a:t>중복성이</a:t>
            </a:r>
            <a:r>
              <a:rPr lang="ko-KR" altLang="en-US" sz="1600" dirty="0">
                <a:latin typeface="+mj-ea"/>
                <a:ea typeface="+mj-ea"/>
              </a:rPr>
              <a:t> 없는 코드를 말한다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중복된 코드는 여러 번 </a:t>
            </a:r>
            <a:r>
              <a:rPr lang="ko-KR" altLang="en-US" sz="1600" dirty="0" smtClean="0">
                <a:latin typeface="+mj-ea"/>
                <a:ea typeface="+mj-ea"/>
              </a:rPr>
              <a:t>사용한다는 </a:t>
            </a:r>
            <a:r>
              <a:rPr lang="ko-KR" altLang="en-US" sz="1600" dirty="0">
                <a:latin typeface="+mj-ea"/>
                <a:ea typeface="+mj-ea"/>
              </a:rPr>
              <a:t>것을 의미하기도 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 때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중복된 코드를 별도로 분류하여 함수로 만들게 되면 </a:t>
            </a:r>
            <a:r>
              <a:rPr lang="ko-KR" altLang="en-US" sz="1600" b="1" dirty="0" smtClean="0">
                <a:latin typeface="+mj-ea"/>
                <a:ea typeface="+mj-ea"/>
              </a:rPr>
              <a:t>코드의 </a:t>
            </a:r>
            <a:r>
              <a:rPr lang="ko-KR" altLang="en-US" sz="1600" b="1" dirty="0">
                <a:latin typeface="+mj-ea"/>
                <a:ea typeface="+mj-ea"/>
              </a:rPr>
              <a:t>양을 줄일 수 있고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이로 인해서 </a:t>
            </a:r>
            <a:r>
              <a:rPr lang="ko-KR" altLang="en-US" sz="1600" b="1" dirty="0" err="1">
                <a:latin typeface="+mj-ea"/>
                <a:ea typeface="+mj-ea"/>
              </a:rPr>
              <a:t>가독성</a:t>
            </a:r>
            <a:r>
              <a:rPr lang="ko-KR" altLang="en-US" sz="1600" dirty="0" err="1">
                <a:latin typeface="+mj-ea"/>
                <a:ea typeface="+mj-ea"/>
              </a:rPr>
              <a:t>이</a:t>
            </a:r>
            <a:r>
              <a:rPr lang="ko-KR" altLang="en-US" sz="1600" dirty="0">
                <a:latin typeface="+mj-ea"/>
                <a:ea typeface="+mj-ea"/>
              </a:rPr>
              <a:t> 좋아진다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endParaRPr lang="en-US" altLang="ko-KR" sz="1600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>
                <a:latin typeface="+mj-ea"/>
                <a:ea typeface="+mj-ea"/>
              </a:rPr>
              <a:t>둘째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간결해진 코드는 </a:t>
            </a:r>
            <a:r>
              <a:rPr lang="ko-KR" altLang="en-US" sz="1600" b="1" dirty="0" smtClean="0">
                <a:latin typeface="+mj-ea"/>
                <a:ea typeface="+mj-ea"/>
              </a:rPr>
              <a:t>전체의 </a:t>
            </a:r>
            <a:r>
              <a:rPr lang="ko-KR" altLang="en-US" sz="1600" b="1" dirty="0">
                <a:latin typeface="+mj-ea"/>
                <a:ea typeface="+mj-ea"/>
              </a:rPr>
              <a:t>기능을 이해</a:t>
            </a:r>
            <a:r>
              <a:rPr lang="ko-KR" altLang="en-US" sz="1600" dirty="0">
                <a:latin typeface="+mj-ea"/>
                <a:ea typeface="+mj-ea"/>
              </a:rPr>
              <a:t>하기에 수월하다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endParaRPr lang="en-US" altLang="ko-KR" sz="1600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>
                <a:latin typeface="+mj-ea"/>
                <a:ea typeface="+mj-ea"/>
              </a:rPr>
              <a:t>셋째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프로그램의 흐름을 파악하기 쉽기 때문에 </a:t>
            </a:r>
            <a:r>
              <a:rPr lang="ko-KR" altLang="en-US" sz="1600" b="1" dirty="0" smtClean="0">
                <a:latin typeface="+mj-ea"/>
                <a:ea typeface="+mj-ea"/>
              </a:rPr>
              <a:t>관리하기 </a:t>
            </a:r>
            <a:r>
              <a:rPr lang="ko-KR" altLang="en-US" sz="1600" b="1" dirty="0">
                <a:latin typeface="+mj-ea"/>
                <a:ea typeface="+mj-ea"/>
              </a:rPr>
              <a:t>쉽다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endParaRPr lang="en-US" altLang="ko-KR" sz="1600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>
                <a:latin typeface="+mj-ea"/>
                <a:ea typeface="+mj-ea"/>
              </a:rPr>
              <a:t>넷째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중요한 기능만 함수로 정의해두면 이를 필요로 하는 프로그램이나 </a:t>
            </a:r>
            <a:r>
              <a:rPr lang="ko-KR" altLang="en-US" sz="1600" dirty="0" smtClean="0">
                <a:latin typeface="+mj-ea"/>
                <a:ea typeface="+mj-ea"/>
              </a:rPr>
              <a:t>다른 </a:t>
            </a:r>
            <a:r>
              <a:rPr lang="ko-KR" altLang="en-US" sz="1600" dirty="0">
                <a:latin typeface="+mj-ea"/>
                <a:ea typeface="+mj-ea"/>
              </a:rPr>
              <a:t>프로그래머에게 </a:t>
            </a:r>
            <a:r>
              <a:rPr lang="ko-KR" altLang="en-US" sz="1600" b="1" dirty="0">
                <a:latin typeface="+mj-ea"/>
                <a:ea typeface="+mj-ea"/>
              </a:rPr>
              <a:t>재사용</a:t>
            </a:r>
            <a:r>
              <a:rPr lang="ko-KR" altLang="en-US" sz="1600" dirty="0">
                <a:latin typeface="+mj-ea"/>
                <a:ea typeface="+mj-ea"/>
              </a:rPr>
              <a:t>이 가능하여 </a:t>
            </a:r>
            <a:r>
              <a:rPr lang="ko-KR" altLang="en-US" sz="1600" b="1" dirty="0">
                <a:latin typeface="+mj-ea"/>
                <a:ea typeface="+mj-ea"/>
              </a:rPr>
              <a:t>매우 효율적으로 사용</a:t>
            </a:r>
            <a:r>
              <a:rPr lang="ko-KR" altLang="en-US" sz="1600" dirty="0">
                <a:latin typeface="+mj-ea"/>
                <a:ea typeface="+mj-ea"/>
              </a:rPr>
              <a:t>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50" y="1371601"/>
            <a:ext cx="7886700" cy="4768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함수 사용의 이유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4105719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3800F36-D22F-4043-8B67-2D5F00F2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9.1 </a:t>
            </a:r>
            <a:r>
              <a:rPr lang="ko-KR" altLang="en-US" dirty="0" smtClean="0"/>
              <a:t>함수란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28D389A5-7BA7-4805-B7D5-D890E12C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3" name="내용 개체 틀 2" descr="화면 캡처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628650" y="2107533"/>
            <a:ext cx="7886700" cy="975674"/>
          </a:xfrm>
        </p:spPr>
      </p:pic>
      <p:sp>
        <p:nvSpPr>
          <p:cNvPr id="7" name="직사각형 6"/>
          <p:cNvSpPr/>
          <p:nvPr/>
        </p:nvSpPr>
        <p:spPr>
          <a:xfrm>
            <a:off x="750930" y="3297424"/>
            <a:ext cx="7642139" cy="2139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>
                <a:latin typeface="+mj-ea"/>
                <a:ea typeface="+mj-ea"/>
                <a:cs typeface="+mn-cs"/>
              </a:rPr>
              <a:t>-   </a:t>
            </a:r>
            <a:r>
              <a:rPr lang="ko-KR" altLang="en-US">
                <a:latin typeface="+mj-ea"/>
                <a:ea typeface="+mj-ea"/>
                <a:cs typeface="+mn-cs"/>
              </a:rPr>
              <a:t>함수의 이름은 </a:t>
            </a:r>
            <a:r>
              <a:rPr lang="en-US" altLang="ko-KR">
                <a:latin typeface="+mj-ea"/>
                <a:ea typeface="+mj-ea"/>
                <a:cs typeface="+mn-cs"/>
              </a:rPr>
              <a:t>type</a:t>
            </a:r>
            <a:r>
              <a:rPr lang="ko-KR" altLang="en-US">
                <a:latin typeface="+mj-ea"/>
                <a:ea typeface="+mj-ea"/>
                <a:cs typeface="+mn-cs"/>
              </a:rPr>
              <a:t>이다</a:t>
            </a:r>
            <a:r>
              <a:rPr lang="en-US" altLang="ko-KR">
                <a:latin typeface="+mj-ea"/>
                <a:ea typeface="+mj-ea"/>
                <a:cs typeface="+mn-cs"/>
              </a:rPr>
              <a:t>. </a:t>
            </a:r>
            <a:endParaRPr lang="en-US" altLang="ko-KR">
              <a:latin typeface="+mj-ea"/>
              <a:ea typeface="+mj-ea"/>
              <a:cs typeface="+mn-cs"/>
            </a:endParaRP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>
                <a:latin typeface="+mj-ea"/>
                <a:ea typeface="+mj-ea"/>
                <a:cs typeface="+mn-cs"/>
              </a:rPr>
              <a:t>인수는 함수에 대한 입력으로 함수에 전달하는 값 또는 변수이다</a:t>
            </a:r>
            <a:endParaRPr lang="ko-KR" altLang="en-US">
              <a:latin typeface="+mj-ea"/>
              <a:ea typeface="+mj-ea"/>
              <a:cs typeface="+mn-cs"/>
            </a:endParaRP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>
                <a:latin typeface="+mj-ea"/>
                <a:ea typeface="+mj-ea"/>
                <a:cs typeface="+mn-cs"/>
              </a:rPr>
              <a:t> type</a:t>
            </a:r>
            <a:r>
              <a:rPr lang="ko-KR" altLang="en-US">
                <a:latin typeface="+mj-ea"/>
                <a:ea typeface="+mj-ea"/>
                <a:cs typeface="+mn-cs"/>
              </a:rPr>
              <a:t>함수의 결과는 인수의 자료형 타입이다</a:t>
            </a:r>
            <a:endParaRPr lang="ko-KR" altLang="en-US">
              <a:latin typeface="+mj-ea"/>
              <a:ea typeface="+mj-ea"/>
              <a:cs typeface="+mn-cs"/>
            </a:endParaRP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>
                <a:latin typeface="+mj-ea"/>
                <a:ea typeface="+mj-ea"/>
                <a:cs typeface="+mn-cs"/>
              </a:rPr>
              <a:t>함수가 인수를 취하고</a:t>
            </a:r>
            <a:r>
              <a:rPr lang="en-US" altLang="ko-KR">
                <a:latin typeface="+mj-ea"/>
                <a:ea typeface="+mj-ea"/>
                <a:cs typeface="+mn-cs"/>
              </a:rPr>
              <a:t>, </a:t>
            </a:r>
            <a:r>
              <a:rPr lang="ko-KR" altLang="en-US">
                <a:latin typeface="+mj-ea"/>
                <a:ea typeface="+mj-ea"/>
                <a:cs typeface="+mn-cs"/>
              </a:rPr>
              <a:t>결과를 반환한다고 말하는 것이 일반적이다</a:t>
            </a:r>
            <a:endParaRPr lang="en-US" altLang="ko-KR">
              <a:latin typeface="+mj-ea"/>
              <a:ea typeface="+mj-ea"/>
              <a:cs typeface="+mn-cs"/>
            </a:endParaRP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>
                <a:latin typeface="+mj-ea"/>
                <a:ea typeface="+mj-ea"/>
                <a:cs typeface="+mn-cs"/>
              </a:rPr>
              <a:t>여기서 결과를 반환값</a:t>
            </a:r>
            <a:r>
              <a:rPr lang="en-US" altLang="ko-KR">
                <a:latin typeface="+mj-ea"/>
                <a:ea typeface="+mj-ea"/>
                <a:cs typeface="+mn-cs"/>
              </a:rPr>
              <a:t>(return value)</a:t>
            </a:r>
            <a:r>
              <a:rPr lang="ko-KR" altLang="en-US">
                <a:latin typeface="+mj-ea"/>
                <a:ea typeface="+mj-ea"/>
                <a:cs typeface="+mn-cs"/>
              </a:rPr>
              <a:t>라고 부른다</a:t>
            </a:r>
            <a:r>
              <a:rPr lang="en-US" altLang="ko-KR">
                <a:latin typeface="+mj-ea"/>
                <a:ea typeface="+mj-ea"/>
                <a:cs typeface="+mn-cs"/>
              </a:rPr>
              <a:t>.</a:t>
            </a:r>
            <a:endParaRPr lang="en-US" altLang="ko-KR">
              <a:latin typeface="+mj-ea"/>
              <a:ea typeface="+mj-ea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39330" y="2332575"/>
            <a:ext cx="428367" cy="222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891481" y="2258434"/>
            <a:ext cx="1054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b="1"/>
              <a:t>인수</a:t>
            </a:r>
            <a:endParaRPr lang="ko-KR" altLang="en-US" b="1"/>
          </a:p>
        </p:txBody>
      </p:sp>
      <p:cxnSp>
        <p:nvCxnSpPr>
          <p:cNvPr id="14" name="꺾인 연결선 13"/>
          <p:cNvCxnSpPr>
            <a:stCxn id="9" idx="0"/>
            <a:endCxn id="12" idx="0"/>
          </p:cNvCxnSpPr>
          <p:nvPr/>
        </p:nvCxnSpPr>
        <p:spPr>
          <a:xfrm rot="5400000" flipH="1" flipV="1">
            <a:off x="2599038" y="1512911"/>
            <a:ext cx="74141" cy="1565189"/>
          </a:xfrm>
          <a:prstGeom prst="bentConnector3">
            <a:avLst>
              <a:gd name="adj1" fmla="val 4083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40259" y="2627766"/>
            <a:ext cx="1359244" cy="2250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945924" y="2650345"/>
            <a:ext cx="1095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b="1"/>
              <a:t>반환값</a:t>
            </a:r>
            <a:endParaRPr lang="ko-KR" altLang="en-US" b="1"/>
          </a:p>
        </p:txBody>
      </p:sp>
      <p:cxnSp>
        <p:nvCxnSpPr>
          <p:cNvPr id="18" name="꺾인 연결선 17"/>
          <p:cNvCxnSpPr>
            <a:endCxn id="3" idx="2"/>
          </p:cNvCxnSpPr>
          <p:nvPr/>
        </p:nvCxnSpPr>
        <p:spPr>
          <a:xfrm>
            <a:off x="1519881" y="2875387"/>
            <a:ext cx="3052119" cy="207820"/>
          </a:xfrm>
          <a:prstGeom prst="bentConnector4">
            <a:avLst>
              <a:gd name="adj1" fmla="val 253"/>
              <a:gd name="adj2" fmla="val 2099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내용 개체 틀 2"/>
          <p:cNvSpPr>
            <a:spLocks noGrp="1"/>
          </p:cNvSpPr>
          <p:nvPr/>
        </p:nvSpPr>
        <p:spPr>
          <a:xfrm>
            <a:off x="628650" y="1371600"/>
            <a:ext cx="7886700" cy="42839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lvl="0" indent="0">
              <a:buFont typeface="Wingdings"/>
              <a:buNone/>
              <a:defRPr/>
            </a:pPr>
            <a:r>
              <a:rPr lang="en-US" altLang="ko-KR" sz="2500"/>
              <a:t>(2)</a:t>
            </a:r>
            <a:r>
              <a:rPr lang="ko-KR" altLang="en-US" sz="2500"/>
              <a:t> 함수의 사용</a:t>
            </a:r>
            <a:endParaRPr lang="ko-KR" altLang="en-US" sz="2500"/>
          </a:p>
        </p:txBody>
      </p:sp>
    </p:spTree>
    <p:extLst>
      <p:ext uri="{BB962C8B-B14F-4D97-AF65-F5344CB8AC3E}">
        <p14:creationId xmlns:p14="http://schemas.microsoft.com/office/powerpoint/2010/main" val="4144601142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9.2 </a:t>
            </a:r>
            <a:r>
              <a:rPr lang="ko-KR" altLang="en-US"/>
              <a:t>함수 만들기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28D389A5-7BA7-4805-B7D5-D890E12C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749644" y="1397969"/>
            <a:ext cx="7886700" cy="4805363"/>
          </a:xfrm>
        </p:spPr>
        <p:txBody>
          <a:bodyPr>
            <a:normAutofit/>
          </a:bodyPr>
          <a:lstStyle/>
          <a:p>
            <a:pPr lvl="0">
              <a:buFont typeface="Wingdings"/>
              <a:buChar char="§"/>
              <a:defRPr/>
            </a:pPr>
            <a:r>
              <a:rPr lang="ko-KR" altLang="en-US"/>
              <a:t>함수를 직접 만들기 위해서는 </a:t>
            </a:r>
            <a:r>
              <a:rPr lang="en-US" altLang="ko-KR"/>
              <a:t>def</a:t>
            </a:r>
            <a:r>
              <a:rPr lang="ko-KR" altLang="en-US"/>
              <a:t>라는 예약어를 사용한다</a:t>
            </a:r>
            <a:endParaRPr lang="ko-KR" altLang="en-US"/>
          </a:p>
          <a:p>
            <a:pPr lvl="0">
              <a:buFont typeface="Wingdings"/>
              <a:buChar char="§"/>
              <a:defRPr/>
            </a:pPr>
            <a:endParaRPr lang="en-US" altLang="ko-KR" sz="1800"/>
          </a:p>
          <a:p>
            <a:pPr lvl="0">
              <a:buFont typeface="Wingdings"/>
              <a:buChar char="§"/>
              <a:defRPr/>
            </a:pPr>
            <a:endParaRPr lang="en-US" altLang="ko-KR" sz="1800"/>
          </a:p>
          <a:p>
            <a:pPr lvl="0">
              <a:buFont typeface="Wingdings"/>
              <a:buChar char="§"/>
              <a:defRPr/>
            </a:pPr>
            <a:endParaRPr lang="en-US" altLang="ko-KR" sz="1800"/>
          </a:p>
          <a:p>
            <a:pPr lvl="0">
              <a:buFont typeface="Wingdings"/>
              <a:buChar char="§"/>
              <a:defRPr/>
            </a:pPr>
            <a:endParaRPr lang="en-US" altLang="ko-KR" sz="1800"/>
          </a:p>
          <a:p>
            <a:pPr lvl="0">
              <a:buFont typeface="Wingdings"/>
              <a:buChar char="§"/>
              <a:defRPr/>
            </a:pPr>
            <a:endParaRPr lang="en-US" altLang="ko-KR" sz="1800"/>
          </a:p>
          <a:p>
            <a:pPr lvl="0">
              <a:buFont typeface="Wingdings"/>
              <a:buChar char="§"/>
              <a:defRPr/>
            </a:pPr>
            <a:endParaRPr lang="en-US" altLang="ko-KR" sz="1800"/>
          </a:p>
          <a:p>
            <a:pPr lvl="0">
              <a:buFont typeface="Wingdings"/>
              <a:buChar char="§"/>
              <a:defRPr/>
            </a:pPr>
            <a:r>
              <a:rPr lang="ko-KR" altLang="en-US" sz="1800"/>
              <a:t>함수를 사용하려면 함수를 먼저 만들고 나서 함수를 호출하여 사용해야한다</a:t>
            </a:r>
            <a:endParaRPr lang="ko-KR" altLang="en-US" sz="1800"/>
          </a:p>
          <a:p>
            <a:pPr lvl="1">
              <a:lnSpc>
                <a:spcPct val="150000"/>
              </a:lnSpc>
              <a:buFontTx/>
              <a:buChar char="-"/>
              <a:defRPr/>
            </a:pPr>
            <a:endParaRPr lang="en-US" altLang="ko-KR" sz="1800"/>
          </a:p>
          <a:p>
            <a:pPr lvl="0">
              <a:lnSpc>
                <a:spcPct val="150000"/>
              </a:lnSpc>
              <a:defRPr/>
            </a:pPr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49644" y="151576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9317" y="1919143"/>
            <a:ext cx="8135484" cy="206721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6767" y="5014613"/>
            <a:ext cx="4372220" cy="184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311234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9.2 </a:t>
            </a:r>
            <a:r>
              <a:rPr lang="ko-KR" altLang="en-US"/>
              <a:t>함수 만들기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28446A2-0B54-48F5-BBEB-C99DC269DB72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770239" y="1342987"/>
            <a:ext cx="7886700" cy="4805363"/>
          </a:xfrm>
        </p:spPr>
        <p:txBody>
          <a:bodyPr>
            <a:normAutofit/>
          </a:bodyPr>
          <a:lstStyle/>
          <a:p>
            <a:pPr marL="0" lvl="0" indent="0">
              <a:buFont typeface="Wingdings"/>
              <a:buNone/>
              <a:defRPr/>
            </a:pPr>
            <a:r>
              <a:rPr lang="en-US" altLang="ko-KR" sz="1600"/>
              <a:t>(1)</a:t>
            </a:r>
            <a:r>
              <a:rPr lang="ko-KR" altLang="en-US" sz="1600"/>
              <a:t> 함수 이름</a:t>
            </a:r>
            <a:endParaRPr lang="ko-KR" altLang="en-US" sz="1600"/>
          </a:p>
          <a:p>
            <a:pPr marL="0" lvl="0" indent="0">
              <a:buFont typeface="Wingdings"/>
              <a:buNone/>
              <a:defRPr/>
            </a:pPr>
            <a:endParaRPr lang="ko-KR" altLang="en-US" sz="1600"/>
          </a:p>
          <a:p>
            <a:pPr lvl="1">
              <a:buFontTx/>
              <a:buChar char="-"/>
              <a:defRPr/>
            </a:pPr>
            <a:endParaRPr lang="en-US" altLang="ko-KR" sz="1800"/>
          </a:p>
          <a:p>
            <a:pPr lvl="0">
              <a:defRPr/>
            </a:pPr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>
          <a:xfrm>
            <a:off x="973654" y="1840230"/>
            <a:ext cx="7641178" cy="367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lvl="0" indent="0">
              <a:buFont typeface="Wingdings"/>
              <a:buNone/>
              <a:defRPr/>
            </a:pPr>
            <a:r>
              <a:rPr lang="en-US" altLang="ko-KR" sz="1800"/>
              <a:t>-</a:t>
            </a:r>
            <a:r>
              <a:rPr lang="ko-KR" altLang="en-US" sz="1800"/>
              <a:t> 함수 이름을 작성할 때에도 변수에서 이름을 정의했던 것과 규칙이 같음</a:t>
            </a:r>
            <a:endParaRPr lang="ko-KR" altLang="en-US" sz="180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60170" y="2242422"/>
            <a:ext cx="7983064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10600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9.2 </a:t>
            </a:r>
            <a:r>
              <a:rPr lang="ko-KR" altLang="en-US"/>
              <a:t>함수 만들기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28446A2-0B54-48F5-BBEB-C99DC269DB72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770239" y="1342987"/>
            <a:ext cx="7886700" cy="4805363"/>
          </a:xfrm>
        </p:spPr>
        <p:txBody>
          <a:bodyPr>
            <a:normAutofit/>
          </a:bodyPr>
          <a:lstStyle/>
          <a:p>
            <a:pPr marL="0" lvl="0" indent="0">
              <a:buFont typeface="Wingdings"/>
              <a:buNone/>
              <a:defRPr/>
            </a:pPr>
            <a:r>
              <a:rPr lang="en-US" altLang="ko-KR" sz="1600"/>
              <a:t>(2)</a:t>
            </a:r>
            <a:r>
              <a:rPr lang="ko-KR" altLang="en-US" sz="1600"/>
              <a:t> </a:t>
            </a:r>
            <a:r>
              <a:rPr lang="en-US" altLang="ko-KR" sz="1600"/>
              <a:t>매개변수(Parameter)</a:t>
            </a:r>
            <a:endParaRPr lang="en-US" altLang="ko-KR" sz="1600"/>
          </a:p>
          <a:p>
            <a:pPr marL="0" lvl="0" indent="0">
              <a:buFont typeface="Wingdings"/>
              <a:buNone/>
              <a:defRPr/>
            </a:pPr>
            <a:endParaRPr lang="ko-KR" altLang="en-US" sz="1600"/>
          </a:p>
          <a:p>
            <a:pPr lvl="1">
              <a:buFontTx/>
              <a:buChar char="-"/>
              <a:defRPr/>
            </a:pPr>
            <a:endParaRPr lang="en-US" altLang="ko-KR" sz="1800"/>
          </a:p>
          <a:p>
            <a:pPr lvl="0">
              <a:defRPr/>
            </a:pPr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>
          <a:xfrm>
            <a:off x="1064368" y="1826471"/>
            <a:ext cx="7641178" cy="14630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lvl="0" indent="0">
              <a:buFont typeface="Wingdings"/>
              <a:buNone/>
              <a:defRPr/>
            </a:pPr>
            <a:r>
              <a:rPr lang="en-US" altLang="ko-KR" sz="1800"/>
              <a:t>-</a:t>
            </a:r>
            <a:r>
              <a:rPr lang="ko-KR" altLang="en-US" sz="1800"/>
              <a:t> </a:t>
            </a:r>
            <a:r>
              <a:rPr lang="ko-KR" altLang="en-US"/>
              <a:t>함수 이름 뒤에는 빈 괄호를 넣거나</a:t>
            </a:r>
            <a:r>
              <a:rPr lang="en-US" altLang="ko-KR"/>
              <a:t>, </a:t>
            </a:r>
            <a:r>
              <a:rPr lang="ko-KR" altLang="en-US"/>
              <a:t>괄호 안에 인수를 입력 받는 함수로 작성할 수 있다</a:t>
            </a:r>
            <a:endParaRPr lang="ko-KR" altLang="en-US"/>
          </a:p>
          <a:p>
            <a:pPr marL="0" lvl="0" indent="0">
              <a:buFont typeface="Wingdings"/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이때</a:t>
            </a:r>
            <a:r>
              <a:rPr lang="en-US" altLang="ko-KR"/>
              <a:t>, </a:t>
            </a:r>
            <a:r>
              <a:rPr lang="ko-KR" altLang="en-US"/>
              <a:t>인수</a:t>
            </a:r>
            <a:r>
              <a:rPr lang="en-US" altLang="ko-KR"/>
              <a:t>(argument)</a:t>
            </a:r>
            <a:r>
              <a:rPr lang="ko-KR" altLang="en-US"/>
              <a:t>는 호출된 함수에 전달할 값이다</a:t>
            </a:r>
            <a:endParaRPr lang="en-US" altLang="ko-KR"/>
          </a:p>
          <a:p>
            <a:pPr marL="0" lvl="0" indent="0">
              <a:buFont typeface="Wingdings"/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매개 변수</a:t>
            </a:r>
            <a:r>
              <a:rPr lang="en-US" altLang="ko-KR"/>
              <a:t>(parameter)</a:t>
            </a:r>
            <a:r>
              <a:rPr lang="ko-KR" altLang="en-US"/>
              <a:t>는 호출된 함수에서 전달 받은 값을 임시로 할당하는 변수이다</a:t>
            </a:r>
            <a:endParaRPr lang="en-US" altLang="ko-KR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7188" y="3538206"/>
            <a:ext cx="8021170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027390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503</ep:Words>
  <ep:PresentationFormat>화면 슬라이드 쇼(4:3)</ep:PresentationFormat>
  <ep:Paragraphs>147</ep:Paragraphs>
  <ep:Slides>21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ep:HeadingPairs>
  <ep:TitlesOfParts>
    <vt:vector size="22" baseType="lpstr">
      <vt:lpstr>Office Theme</vt:lpstr>
      <vt:lpstr>함수</vt:lpstr>
      <vt:lpstr>학습목표</vt:lpstr>
      <vt:lpstr>목차</vt:lpstr>
      <vt:lpstr>9.1 함수란?</vt:lpstr>
      <vt:lpstr>9.1 함수란?</vt:lpstr>
      <vt:lpstr>9.1 함수란?</vt:lpstr>
      <vt:lpstr>9.2 함수 만들기</vt:lpstr>
      <vt:lpstr>9.2 함수 만들기</vt:lpstr>
      <vt:lpstr>9.2 함수 만들기</vt:lpstr>
      <vt:lpstr>9.2 함수 만들기</vt:lpstr>
      <vt:lpstr>9.2 함수 만들기</vt:lpstr>
      <vt:lpstr>9.2 함수 만들기</vt:lpstr>
      <vt:lpstr>9.2 함수 만들기</vt:lpstr>
      <vt:lpstr>9.2 함수 만들기</vt:lpstr>
      <vt:lpstr>9.2 함수 만들기</vt:lpstr>
      <vt:lpstr>9.2 함수 만들기</vt:lpstr>
      <vt:lpstr>9.3 전역변수(Global variable) 활용 함수</vt:lpstr>
      <vt:lpstr>9.3 전역변수(Global variable) 활용 함수</vt:lpstr>
      <vt:lpstr>9.4 재귀함수(Recursive function)</vt:lpstr>
      <vt:lpstr>9.4 재귀함수(Recursive function)</vt:lpstr>
      <vt:lpstr>수고하셨습니다.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2019-01-17T09:26:30.000</dcterms:created>
  <dc:creator>JOUNGAH CHUN</dc:creator>
  <cp:lastModifiedBy>kangn</cp:lastModifiedBy>
  <dcterms:modified xsi:type="dcterms:W3CDTF">2025-02-02T14:22:04.370</dcterms:modified>
  <cp:revision>81</cp:revision>
  <dc:title>연산자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