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5481" r:id="rId1"/>
  </p:sldMasterIdLst>
  <p:notesMasterIdLst>
    <p:notesMasterId r:id="rId38"/>
  </p:notesMasterIdLst>
  <p:sldIdLst>
    <p:sldId id="256" r:id="rId2"/>
    <p:sldId id="314" r:id="rId3"/>
    <p:sldId id="268" r:id="rId4"/>
    <p:sldId id="345" r:id="rId5"/>
    <p:sldId id="346" r:id="rId6"/>
    <p:sldId id="269" r:id="rId7"/>
    <p:sldId id="347" r:id="rId8"/>
    <p:sldId id="348" r:id="rId9"/>
    <p:sldId id="349" r:id="rId10"/>
    <p:sldId id="350" r:id="rId11"/>
    <p:sldId id="351" r:id="rId12"/>
    <p:sldId id="352" r:id="rId13"/>
    <p:sldId id="353" r:id="rId14"/>
    <p:sldId id="354" r:id="rId15"/>
    <p:sldId id="355" r:id="rId16"/>
    <p:sldId id="356" r:id="rId17"/>
    <p:sldId id="357" r:id="rId18"/>
    <p:sldId id="358" r:id="rId19"/>
    <p:sldId id="359" r:id="rId20"/>
    <p:sldId id="372" r:id="rId21"/>
    <p:sldId id="373" r:id="rId22"/>
    <p:sldId id="374" r:id="rId23"/>
    <p:sldId id="375" r:id="rId24"/>
    <p:sldId id="376" r:id="rId25"/>
    <p:sldId id="361" r:id="rId26"/>
    <p:sldId id="363" r:id="rId27"/>
    <p:sldId id="362" r:id="rId28"/>
    <p:sldId id="364" r:id="rId29"/>
    <p:sldId id="365" r:id="rId30"/>
    <p:sldId id="366" r:id="rId31"/>
    <p:sldId id="367" r:id="rId32"/>
    <p:sldId id="369" r:id="rId33"/>
    <p:sldId id="368" r:id="rId34"/>
    <p:sldId id="370" r:id="rId35"/>
    <p:sldId id="371" r:id="rId36"/>
    <p:sldId id="344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FFE5"/>
    <a:srgbClr val="9900FF"/>
    <a:srgbClr val="EBF5FF"/>
    <a:srgbClr val="E5F5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94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1740" y="114"/>
      </p:cViewPr>
      <p:guideLst>
        <p:guide orient="horz" pos="75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6C4A7-AAAA-4FC4-9201-8FE6E2E053DE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923C4-1892-4BD2-B2A7-FFC338A24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215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noFill/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009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054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978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Aft>
                <a:spcPts val="50"/>
              </a:spcAft>
              <a:buFont typeface="맑은 고딕" panose="020B0503020000020004" pitchFamily="50" charset="-127"/>
              <a:buChar char="­"/>
              <a:defRPr sz="2000">
                <a:latin typeface="+mj-ea"/>
                <a:ea typeface="+mj-ea"/>
              </a:defRPr>
            </a:lvl1pPr>
            <a:lvl2pPr marL="685800" indent="-228600">
              <a:lnSpc>
                <a:spcPct val="100000"/>
              </a:lnSpc>
              <a:spcAft>
                <a:spcPts val="50"/>
              </a:spcAft>
              <a:buFont typeface="맑은 고딕" panose="020B0503020000020004" pitchFamily="50" charset="-127"/>
              <a:buChar char="­"/>
              <a:defRPr sz="2000">
                <a:latin typeface="+mj-ea"/>
                <a:ea typeface="+mj-ea"/>
              </a:defRPr>
            </a:lvl2pPr>
            <a:lvl3pPr marL="1143000" indent="-228600">
              <a:lnSpc>
                <a:spcPct val="100000"/>
              </a:lnSpc>
              <a:spcAft>
                <a:spcPts val="50"/>
              </a:spcAft>
              <a:buFont typeface="맑은 고딕" panose="020B0503020000020004" pitchFamily="50" charset="-127"/>
              <a:buChar char="­"/>
              <a:defRPr sz="2000">
                <a:latin typeface="+mj-ea"/>
                <a:ea typeface="+mj-ea"/>
              </a:defRPr>
            </a:lvl3pPr>
            <a:lvl4pPr marL="1600200" indent="-228600">
              <a:lnSpc>
                <a:spcPct val="100000"/>
              </a:lnSpc>
              <a:spcAft>
                <a:spcPts val="50"/>
              </a:spcAft>
              <a:buFont typeface="맑은 고딕" panose="020B0503020000020004" pitchFamily="50" charset="-127"/>
              <a:buChar char="­"/>
              <a:defRPr sz="2000">
                <a:latin typeface="+mj-ea"/>
                <a:ea typeface="+mj-ea"/>
              </a:defRPr>
            </a:lvl4pPr>
            <a:lvl5pPr marL="2057400" indent="-228600">
              <a:lnSpc>
                <a:spcPct val="100000"/>
              </a:lnSpc>
              <a:spcAft>
                <a:spcPts val="50"/>
              </a:spcAft>
              <a:buFont typeface="맑은 고딕" panose="020B0503020000020004" pitchFamily="50" charset="-127"/>
              <a:buChar char="­"/>
              <a:defRPr sz="2000">
                <a:latin typeface="+mj-ea"/>
                <a:ea typeface="+mj-ea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0859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442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1599"/>
            <a:ext cx="3886200" cy="4805363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71599"/>
            <a:ext cx="3886200" cy="48053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351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503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74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621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199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184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25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1600"/>
            <a:ext cx="7886700" cy="4805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928446A2-0B54-48F5-BBEB-C99DC269DB7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바닥글 개체 틀 5">
            <a:extLst>
              <a:ext uri="{FF2B5EF4-FFF2-40B4-BE49-F238E27FC236}">
                <a16:creationId xmlns:a16="http://schemas.microsoft.com/office/drawing/2014/main" id="{C15AA8DE-EE8B-4CE6-881A-6BF12B96D476}"/>
              </a:ext>
            </a:extLst>
          </p:cNvPr>
          <p:cNvSpPr txBox="1">
            <a:spLocks/>
          </p:cNvSpPr>
          <p:nvPr userDrawn="1"/>
        </p:nvSpPr>
        <p:spPr>
          <a:xfrm>
            <a:off x="5029200" y="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400" b="1" i="1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핵심만 쏙쏙</a:t>
            </a:r>
            <a:r>
              <a:rPr lang="en-US" altLang="ko-KR" sz="1400" b="1" i="1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! </a:t>
            </a:r>
            <a:r>
              <a:rPr lang="ko-KR" altLang="en-US" sz="1400" b="1" i="1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쉽게 배우는 파이썬</a:t>
            </a:r>
            <a:endParaRPr lang="ko-KR" altLang="en-US" sz="1400" b="1" i="1" dirty="0">
              <a:solidFill>
                <a:schemeClr val="accent5">
                  <a:lumMod val="50000"/>
                </a:schemeClr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394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82" r:id="rId1"/>
    <p:sldLayoutId id="2147485483" r:id="rId2"/>
    <p:sldLayoutId id="2147485484" r:id="rId3"/>
    <p:sldLayoutId id="2147485485" r:id="rId4"/>
    <p:sldLayoutId id="2147485486" r:id="rId5"/>
    <p:sldLayoutId id="2147485487" r:id="rId6"/>
    <p:sldLayoutId id="2147485488" r:id="rId7"/>
    <p:sldLayoutId id="2147485489" r:id="rId8"/>
    <p:sldLayoutId id="2147485490" r:id="rId9"/>
    <p:sldLayoutId id="2147485491" r:id="rId10"/>
    <p:sldLayoutId id="2147485492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accent5">
              <a:lumMod val="75000"/>
            </a:schemeClr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16" y="0"/>
            <a:ext cx="818271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284C02F-6EDB-4EE8-A1C5-9AC7D9BE7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9990" y="2043663"/>
            <a:ext cx="4992932" cy="2031055"/>
          </a:xfrm>
        </p:spPr>
        <p:txBody>
          <a:bodyPr>
            <a:normAutofit/>
          </a:bodyPr>
          <a:lstStyle/>
          <a:p>
            <a:r>
              <a:rPr lang="ko-KR" altLang="en-US" sz="5500" dirty="0">
                <a:solidFill>
                  <a:srgbClr val="FFFFFF"/>
                </a:solidFill>
                <a:latin typeface="+mj-ea"/>
              </a:rPr>
              <a:t>파일 입출력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E0773E-8DEA-407C-938C-60A4E8A27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4026" y="4074718"/>
            <a:ext cx="4578895" cy="682079"/>
          </a:xfrm>
        </p:spPr>
        <p:txBody>
          <a:bodyPr>
            <a:normAutofit/>
          </a:bodyPr>
          <a:lstStyle/>
          <a:p>
            <a:endParaRPr lang="ko-KR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938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800F36-D22F-4043-8B67-2D5F00F26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10.2 </a:t>
            </a:r>
            <a:r>
              <a:rPr lang="ko-KR" altLang="en-US" dirty="0"/>
              <a:t>텍스트 파일 읽고 쓰기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D389A5-7BA7-4805-B7D5-D890E12C1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altLang="ko-KR" dirty="0"/>
          </a:p>
          <a:p>
            <a:pPr algn="just"/>
            <a:endParaRPr lang="en-US" altLang="ko-KR" dirty="0"/>
          </a:p>
          <a:p>
            <a:pPr marL="0" indent="0" algn="just">
              <a:buNone/>
            </a:pPr>
            <a:endParaRPr lang="ko-KR" altLang="en-US" dirty="0"/>
          </a:p>
          <a:p>
            <a:pPr marL="0" indent="0" algn="just">
              <a:buNone/>
            </a:pP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676B48D-561D-E63E-6528-FA5ADA389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" y="1628775"/>
            <a:ext cx="795337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594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800F36-D22F-4043-8B67-2D5F00F26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10.2 </a:t>
            </a:r>
            <a:r>
              <a:rPr lang="ko-KR" altLang="en-US" dirty="0"/>
              <a:t>텍스트 파일 읽고 쓰기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D389A5-7BA7-4805-B7D5-D890E12C1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altLang="ko-KR" dirty="0"/>
          </a:p>
          <a:p>
            <a:pPr algn="just"/>
            <a:endParaRPr lang="en-US" altLang="ko-KR" dirty="0"/>
          </a:p>
          <a:p>
            <a:pPr marL="0" indent="0" algn="just">
              <a:buNone/>
            </a:pPr>
            <a:endParaRPr lang="ko-KR" altLang="en-US" dirty="0"/>
          </a:p>
          <a:p>
            <a:pPr marL="0" indent="0" algn="just">
              <a:buNone/>
            </a:pP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8650" y="4705350"/>
            <a:ext cx="7032539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/>
              <a:t>readline</a:t>
            </a:r>
            <a:r>
              <a:rPr lang="en-US" altLang="ko-KR" dirty="0"/>
              <a:t>() </a:t>
            </a:r>
            <a:r>
              <a:rPr lang="ko-KR" altLang="en-US" dirty="0"/>
              <a:t>함수는 한 줄 씩 읽지만</a:t>
            </a:r>
            <a:r>
              <a:rPr lang="en-US" altLang="ko-KR" dirty="0"/>
              <a:t>, </a:t>
            </a:r>
            <a:r>
              <a:rPr lang="en-US" altLang="ko-KR" dirty="0" err="1"/>
              <a:t>readlines</a:t>
            </a:r>
            <a:r>
              <a:rPr lang="en-US" altLang="ko-KR" dirty="0"/>
              <a:t>() </a:t>
            </a:r>
            <a:r>
              <a:rPr lang="ko-KR" altLang="en-US" dirty="0"/>
              <a:t>함수는 파일의 모든 줄을 읽어서 리스 </a:t>
            </a:r>
            <a:r>
              <a:rPr lang="ko-KR" altLang="en-US" dirty="0" err="1"/>
              <a:t>트로</a:t>
            </a:r>
            <a:r>
              <a:rPr lang="ko-KR" altLang="en-US" dirty="0"/>
              <a:t> 반환한다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572A880-DFEF-FC5C-A549-589F2306F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636233"/>
            <a:ext cx="794385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495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800F36-D22F-4043-8B67-2D5F00F26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10.2 </a:t>
            </a:r>
            <a:r>
              <a:rPr lang="ko-KR" altLang="en-US" dirty="0"/>
              <a:t>텍스트 파일 읽고 쓰기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D389A5-7BA7-4805-B7D5-D890E12C1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altLang="ko-KR" dirty="0"/>
          </a:p>
          <a:p>
            <a:pPr algn="just"/>
            <a:endParaRPr lang="en-US" altLang="ko-KR" dirty="0"/>
          </a:p>
          <a:p>
            <a:pPr marL="0" indent="0" algn="just">
              <a:buNone/>
            </a:pPr>
            <a:endParaRPr lang="ko-KR" altLang="en-US" dirty="0"/>
          </a:p>
          <a:p>
            <a:pPr marL="0" indent="0" algn="just">
              <a:buNone/>
            </a:pP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88B6605-29C0-F539-BB6E-0653CFA6F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1571625"/>
            <a:ext cx="7972425" cy="18573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8136BC6-1EC9-44F9-34AD-1D2A70947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73" y="3426125"/>
            <a:ext cx="793432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920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800F36-D22F-4043-8B67-2D5F00F26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10.2 </a:t>
            </a:r>
            <a:r>
              <a:rPr lang="ko-KR" altLang="en-US" dirty="0"/>
              <a:t>텍스트 파일 읽고 쓰기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D389A5-7BA7-4805-B7D5-D890E12C1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dirty="0"/>
              <a:t>(3) </a:t>
            </a:r>
            <a:r>
              <a:rPr lang="ko-KR" altLang="en-US" dirty="0"/>
              <a:t>텍스트 파일 쓰기</a:t>
            </a:r>
          </a:p>
          <a:p>
            <a:pPr algn="just"/>
            <a:r>
              <a:rPr lang="ko-KR" altLang="en-US" dirty="0"/>
              <a:t>프로그램에서 처리한 결과 값을 파일에 저장하기 위해서는 </a:t>
            </a:r>
            <a:r>
              <a:rPr lang="en-US" altLang="ko-KR" dirty="0"/>
              <a:t>open()</a:t>
            </a:r>
            <a:r>
              <a:rPr lang="ko-KR" altLang="en-US" dirty="0"/>
              <a:t>함수로 파일을 쓰기 모드</a:t>
            </a:r>
            <a:r>
              <a:rPr lang="en-US" altLang="ko-KR" dirty="0"/>
              <a:t>(‘w’)</a:t>
            </a:r>
            <a:r>
              <a:rPr lang="ko-KR" altLang="en-US" dirty="0"/>
              <a:t>로 생성한 후 다양한 함수</a:t>
            </a:r>
            <a:r>
              <a:rPr lang="en-US" altLang="ko-KR" dirty="0"/>
              <a:t>(write(), </a:t>
            </a:r>
            <a:r>
              <a:rPr lang="en-US" altLang="ko-KR" dirty="0" err="1"/>
              <a:t>writelines</a:t>
            </a:r>
            <a:r>
              <a:rPr lang="en-US" altLang="ko-KR" dirty="0"/>
              <a:t>())</a:t>
            </a:r>
            <a:r>
              <a:rPr lang="ko-KR" altLang="en-US" dirty="0"/>
              <a:t>를 이용한다</a:t>
            </a:r>
            <a:endParaRPr lang="en-US" altLang="ko-KR" dirty="0"/>
          </a:p>
          <a:p>
            <a:pPr algn="just"/>
            <a:endParaRPr lang="en-US" altLang="ko-KR" dirty="0"/>
          </a:p>
          <a:p>
            <a:pPr marL="0" indent="0" algn="just">
              <a:buNone/>
            </a:pPr>
            <a:endParaRPr lang="ko-KR" altLang="en-US" dirty="0"/>
          </a:p>
          <a:p>
            <a:pPr marL="0" indent="0" algn="just">
              <a:buNone/>
            </a:pP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97D346B-AE0B-34D7-D401-90AB0E0D9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256" y="2834423"/>
            <a:ext cx="7310077" cy="402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325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800F36-D22F-4043-8B67-2D5F00F26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10.2 </a:t>
            </a:r>
            <a:r>
              <a:rPr lang="ko-KR" altLang="en-US" dirty="0"/>
              <a:t>텍스트 파일 읽고 쓰기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D389A5-7BA7-4805-B7D5-D890E12C1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dirty="0"/>
              <a:t>(3) </a:t>
            </a:r>
            <a:r>
              <a:rPr lang="ko-KR" altLang="en-US" dirty="0"/>
              <a:t>텍스트 파일 쓰기</a:t>
            </a:r>
          </a:p>
          <a:p>
            <a:pPr algn="just"/>
            <a:r>
              <a:rPr lang="ko-KR" altLang="en-US" dirty="0"/>
              <a:t>프로그램을 실행시킨 후 현재 </a:t>
            </a:r>
            <a:r>
              <a:rPr lang="ko-KR" altLang="en-US" dirty="0" err="1"/>
              <a:t>디렉토리를</a:t>
            </a:r>
            <a:r>
              <a:rPr lang="ko-KR" altLang="en-US" dirty="0"/>
              <a:t> 살펴보면 ‘</a:t>
            </a:r>
            <a:r>
              <a:rPr lang="en-US" altLang="ko-KR" dirty="0"/>
              <a:t>club.txt’ </a:t>
            </a:r>
            <a:r>
              <a:rPr lang="ko-KR" altLang="en-US" dirty="0"/>
              <a:t>파일이 생성되었음을 확인하고 파일을 열어 입력 받은 내용이 저장되었는지를 확인해보자</a:t>
            </a:r>
            <a:r>
              <a:rPr lang="en-US" altLang="ko-KR" dirty="0"/>
              <a:t>.</a:t>
            </a:r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marL="0" indent="0" algn="just">
              <a:buNone/>
            </a:pPr>
            <a:endParaRPr lang="ko-KR" altLang="en-US" dirty="0"/>
          </a:p>
          <a:p>
            <a:pPr marL="0" indent="0" algn="just">
              <a:buNone/>
            </a:pP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B686072-2405-8F42-6E2C-3811436EC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728" y="3145047"/>
            <a:ext cx="68484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635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800F36-D22F-4043-8B67-2D5F00F26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10.2 </a:t>
            </a:r>
            <a:r>
              <a:rPr lang="ko-KR" altLang="en-US" dirty="0"/>
              <a:t>텍스트 파일 읽고 쓰기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D389A5-7BA7-4805-B7D5-D890E12C1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dirty="0"/>
              <a:t>(3) </a:t>
            </a:r>
            <a:r>
              <a:rPr lang="ko-KR" altLang="en-US" dirty="0"/>
              <a:t>텍스트 파일 쓰기</a:t>
            </a:r>
          </a:p>
          <a:p>
            <a:pPr algn="just"/>
            <a:r>
              <a:rPr lang="en-US" altLang="ko-KR" dirty="0"/>
              <a:t>write()</a:t>
            </a:r>
            <a:r>
              <a:rPr lang="ko-KR" altLang="en-US" dirty="0"/>
              <a:t>함수는 자동 </a:t>
            </a:r>
            <a:r>
              <a:rPr lang="ko-KR" altLang="en-US" dirty="0" err="1"/>
              <a:t>개행</a:t>
            </a:r>
            <a:r>
              <a:rPr lang="ko-KR" altLang="en-US" dirty="0"/>
              <a:t> 기능이 포함되어 있지 않기 때문에 파일에 줄 단위로 저장하고 싶다면 다음과 같이 </a:t>
            </a:r>
            <a:r>
              <a:rPr lang="ko-KR" altLang="en-US" dirty="0" err="1"/>
              <a:t>개행</a:t>
            </a:r>
            <a:r>
              <a:rPr lang="ko-KR" altLang="en-US" dirty="0"/>
              <a:t> 문자를 포함시켜주면 된다</a:t>
            </a:r>
            <a:r>
              <a:rPr lang="en-US" altLang="ko-KR" dirty="0"/>
              <a:t>.</a:t>
            </a:r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marL="0" indent="0" algn="just">
              <a:buNone/>
            </a:pPr>
            <a:endParaRPr lang="ko-KR" altLang="en-US" dirty="0"/>
          </a:p>
          <a:p>
            <a:pPr marL="0" indent="0" algn="just">
              <a:buNone/>
            </a:pP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863A264-D520-13F3-5835-06BE23389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195" y="3030927"/>
            <a:ext cx="797242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222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800F36-D22F-4043-8B67-2D5F00F26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10.2 </a:t>
            </a:r>
            <a:r>
              <a:rPr lang="ko-KR" altLang="en-US" dirty="0"/>
              <a:t>텍스트 파일 읽고 쓰기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D389A5-7BA7-4805-B7D5-D890E12C1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dirty="0"/>
              <a:t>(3) </a:t>
            </a:r>
            <a:r>
              <a:rPr lang="ko-KR" altLang="en-US" dirty="0"/>
              <a:t>텍스트 파일 쓰기</a:t>
            </a:r>
          </a:p>
          <a:p>
            <a:pPr algn="just"/>
            <a:r>
              <a:rPr lang="ko-KR" altLang="en-US" dirty="0"/>
              <a:t>파일 쓰기 모드</a:t>
            </a:r>
            <a:r>
              <a:rPr lang="en-US" altLang="ko-KR" dirty="0"/>
              <a:t>(‘w’)</a:t>
            </a:r>
            <a:r>
              <a:rPr lang="ko-KR" altLang="en-US" dirty="0"/>
              <a:t>로 파일을 열 때는 기존 파일이 있을 경우 그 파일의 내용이 모두 사라진다</a:t>
            </a:r>
            <a:r>
              <a:rPr lang="en-US" altLang="ko-KR" dirty="0"/>
              <a:t>. </a:t>
            </a:r>
            <a:r>
              <a:rPr lang="ko-KR" altLang="en-US" dirty="0"/>
              <a:t>기존 파일 내용을 유지하면서 단지 새로운 값을 추가해 하는 경우에는 파일 을 추가모드</a:t>
            </a:r>
            <a:r>
              <a:rPr lang="en-US" altLang="ko-KR" dirty="0"/>
              <a:t>(‘a’)</a:t>
            </a:r>
            <a:r>
              <a:rPr lang="ko-KR" altLang="en-US" dirty="0"/>
              <a:t>로 생성하면 된다</a:t>
            </a:r>
            <a:r>
              <a:rPr lang="en-US" altLang="ko-KR" dirty="0"/>
              <a:t>.</a:t>
            </a:r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marL="0" indent="0" algn="just">
              <a:buNone/>
            </a:pPr>
            <a:endParaRPr lang="ko-KR" altLang="en-US" dirty="0"/>
          </a:p>
          <a:p>
            <a:pPr marL="0" indent="0" algn="just">
              <a:buNone/>
            </a:pP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84937A8-5A5F-A256-E3D1-5D8289993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894" y="3106026"/>
            <a:ext cx="7184815" cy="375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939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800F36-D22F-4043-8B67-2D5F00F26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10.3 </a:t>
            </a:r>
            <a:r>
              <a:rPr lang="ko-KR" altLang="en-US" dirty="0"/>
              <a:t>파일 오류 처리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D389A5-7BA7-4805-B7D5-D890E12C1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ko-KR" altLang="en-US" dirty="0"/>
              <a:t>파일을 </a:t>
            </a:r>
            <a:r>
              <a:rPr lang="en-US" altLang="ko-KR" dirty="0"/>
              <a:t>open()</a:t>
            </a:r>
            <a:r>
              <a:rPr lang="ko-KR" altLang="en-US" dirty="0"/>
              <a:t>함수로 열려고 할 때 만약에 파일이 없다면 오류가 발생한다</a:t>
            </a:r>
            <a:r>
              <a:rPr lang="en-US" altLang="ko-KR" dirty="0"/>
              <a:t>. </a:t>
            </a:r>
          </a:p>
          <a:p>
            <a:pPr algn="just"/>
            <a:r>
              <a:rPr lang="ko-KR" altLang="en-US" dirty="0"/>
              <a:t>이처럼 </a:t>
            </a:r>
            <a:r>
              <a:rPr lang="ko-KR" altLang="en-US" dirty="0" err="1"/>
              <a:t>파일이없을때</a:t>
            </a:r>
            <a:r>
              <a:rPr lang="ko-KR" altLang="en-US" dirty="0"/>
              <a:t> 오류가 발생하지 않게 하려면 </a:t>
            </a:r>
            <a:r>
              <a:rPr lang="en-US" altLang="ko-KR" dirty="0" err="1"/>
              <a:t>os.path.exists</a:t>
            </a:r>
            <a:r>
              <a:rPr lang="en-US" altLang="ko-KR" dirty="0"/>
              <a:t>(</a:t>
            </a:r>
            <a:r>
              <a:rPr lang="ko-KR" altLang="en-US" dirty="0"/>
              <a:t>파일명</a:t>
            </a:r>
            <a:r>
              <a:rPr lang="en-US" altLang="ko-KR" dirty="0"/>
              <a:t>), </a:t>
            </a:r>
            <a:r>
              <a:rPr lang="en-US" altLang="ko-KR" dirty="0" err="1"/>
              <a:t>os.path.isfile</a:t>
            </a:r>
            <a:r>
              <a:rPr lang="en-US" altLang="ko-KR" dirty="0"/>
              <a:t>(</a:t>
            </a:r>
            <a:r>
              <a:rPr lang="ko-KR" altLang="en-US" dirty="0"/>
              <a:t>파일명</a:t>
            </a:r>
            <a:r>
              <a:rPr lang="en-US" altLang="ko-KR" dirty="0"/>
              <a:t>) </a:t>
            </a:r>
            <a:r>
              <a:rPr lang="ko-KR" altLang="en-US" dirty="0"/>
              <a:t>형식을 사용하거나 예외처리 구문</a:t>
            </a:r>
            <a:r>
              <a:rPr lang="en-US" altLang="ko-KR" dirty="0"/>
              <a:t>(</a:t>
            </a:r>
            <a:r>
              <a:rPr lang="en-US" altLang="ko-KR" dirty="0" err="1"/>
              <a:t>try~except</a:t>
            </a:r>
            <a:r>
              <a:rPr lang="en-US" altLang="ko-KR" dirty="0"/>
              <a:t>)</a:t>
            </a:r>
            <a:r>
              <a:rPr lang="ko-KR" altLang="en-US" dirty="0"/>
              <a:t>을 사용하면 된다</a:t>
            </a:r>
            <a:r>
              <a:rPr lang="en-US" altLang="ko-KR" dirty="0"/>
              <a:t>. </a:t>
            </a:r>
          </a:p>
          <a:p>
            <a:pPr algn="just"/>
            <a:r>
              <a:rPr lang="ko-KR" altLang="en-US" dirty="0">
                <a:solidFill>
                  <a:schemeClr val="accent1"/>
                </a:solidFill>
              </a:rPr>
              <a:t>예외 처리란 프로 그램 실행 도중 예상치 못한 오류 등의 예외 상황을 만났을 때 안전하게 처리하는 방법</a:t>
            </a:r>
          </a:p>
          <a:p>
            <a:pPr algn="just"/>
            <a:r>
              <a:rPr lang="ko-KR" altLang="en-US" dirty="0"/>
              <a:t>대표적인 경우 파일처리에서 파일을 열려고 할 때 현재 </a:t>
            </a:r>
            <a:r>
              <a:rPr lang="ko-KR" altLang="en-US" dirty="0" err="1"/>
              <a:t>디렉토리에</a:t>
            </a:r>
            <a:r>
              <a:rPr lang="ko-KR" altLang="en-US" dirty="0"/>
              <a:t> 파일이 없는 경우 아래와 같은 오류가 날 수 있다</a:t>
            </a:r>
            <a:r>
              <a:rPr lang="en-US" altLang="ko-KR" dirty="0"/>
              <a:t>.</a:t>
            </a:r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endParaRPr lang="ko-KR" altLang="en-US" dirty="0"/>
          </a:p>
          <a:p>
            <a:pPr algn="just"/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42019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800F36-D22F-4043-8B67-2D5F00F26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10.3 </a:t>
            </a:r>
            <a:r>
              <a:rPr lang="ko-KR" altLang="en-US" dirty="0"/>
              <a:t>파일 오류 처리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D389A5-7BA7-4805-B7D5-D890E12C1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D8112EC-0AD5-6F99-9FE8-C5116C9D5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303602"/>
            <a:ext cx="6868333" cy="532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346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800F36-D22F-4043-8B67-2D5F00F26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10.3 </a:t>
            </a:r>
            <a:r>
              <a:rPr lang="ko-KR" altLang="en-US" dirty="0"/>
              <a:t>파일 오류 처리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D389A5-7BA7-4805-B7D5-D890E12C1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0329602-4094-3EC9-E970-2C3FC62C6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08477"/>
            <a:ext cx="7146446" cy="473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537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BB592B-7809-4A5E-AA3C-65EB4D8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D644F2-3459-49F1-869A-46FF1F6A5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500" dirty="0"/>
              <a:t>파일 입출력의 기본 개념과 과정을 이해할 수 있다</a:t>
            </a:r>
            <a:endParaRPr lang="en-US" altLang="ko-KR" sz="2500" dirty="0"/>
          </a:p>
          <a:p>
            <a:r>
              <a:rPr lang="ko-KR" altLang="en-US" sz="2500" dirty="0"/>
              <a:t>텍스트 파일의 내용을 읽고 쓰는 다양한 방법을 이해할 수 있다</a:t>
            </a:r>
            <a:r>
              <a:rPr lang="en-US" altLang="ko-KR" sz="2500" dirty="0"/>
              <a:t>.</a:t>
            </a:r>
          </a:p>
          <a:p>
            <a:r>
              <a:rPr lang="ko-KR" altLang="en-US" sz="2500" dirty="0"/>
              <a:t>파일 입출력을 활용하여 다양한 문제를 해결할 수 있다</a:t>
            </a:r>
            <a:r>
              <a:rPr lang="en-US" altLang="ko-KR" sz="2500" dirty="0"/>
              <a:t>. </a:t>
            </a:r>
          </a:p>
          <a:p>
            <a:endParaRPr lang="en-US" altLang="ko-KR" sz="2500" dirty="0"/>
          </a:p>
          <a:p>
            <a:endParaRPr lang="en-US" altLang="ko-KR" sz="2500" dirty="0"/>
          </a:p>
          <a:p>
            <a:endParaRPr lang="en-US" altLang="ko-KR" sz="2500" dirty="0"/>
          </a:p>
          <a:p>
            <a:endParaRPr lang="en-US" altLang="ko-KR" sz="2500" dirty="0">
              <a:latin typeface="+mj-ea"/>
              <a:ea typeface="+mj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3462D2-1D25-4814-889E-2885616BB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9526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8BB5AF-BE17-8B54-F348-4763733A70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3A37E-394B-9225-82C6-B1758CED9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10.4 </a:t>
            </a:r>
            <a:r>
              <a:rPr lang="ko-KR" altLang="en-US" dirty="0"/>
              <a:t>파일 입</a:t>
            </a:r>
            <a:r>
              <a:rPr lang="en-US" altLang="ko-KR" dirty="0"/>
              <a:t>•</a:t>
            </a:r>
            <a:r>
              <a:rPr lang="ko-KR" altLang="en-US" dirty="0"/>
              <a:t>출력 활용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C44A13-C60D-5343-F43A-65463EE46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3E2F9E-8080-5D26-7606-A4F52E710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19250"/>
            <a:ext cx="8029575" cy="18097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E28D458-8192-C258-A57F-9AD2FD3E1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724634"/>
            <a:ext cx="79533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070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4A28D3-457A-6A25-4F81-C32231AB6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CD50E6-2E2F-A415-82E9-B17926CDF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10.4 </a:t>
            </a:r>
            <a:r>
              <a:rPr lang="ko-KR" altLang="en-US" dirty="0"/>
              <a:t>파일 입</a:t>
            </a:r>
            <a:r>
              <a:rPr lang="en-US" altLang="ko-KR" dirty="0"/>
              <a:t>•</a:t>
            </a:r>
            <a:r>
              <a:rPr lang="ko-KR" altLang="en-US" dirty="0"/>
              <a:t>출력 실습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733849-72F3-DBDD-468D-BCC6C8AF3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E179CEF-845A-64B5-7E9F-355B28F29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2" y="1593280"/>
            <a:ext cx="806767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391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83982C-37F5-A1FF-A05D-7677BF65B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E5E33C-8E1A-002E-7DD8-021AA2287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10.4 </a:t>
            </a:r>
            <a:r>
              <a:rPr lang="ko-KR" altLang="en-US" dirty="0"/>
              <a:t>파일 입</a:t>
            </a:r>
            <a:r>
              <a:rPr lang="en-US" altLang="ko-KR" dirty="0"/>
              <a:t>•</a:t>
            </a:r>
            <a:r>
              <a:rPr lang="ko-KR" altLang="en-US" dirty="0"/>
              <a:t>출력 실습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1A575E-7E68-F88A-F103-261710F28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37F4AC-FB87-70C9-D3A1-BCEC31B2C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395412"/>
            <a:ext cx="815340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155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60000B-1FCB-071C-D6DD-DEDF1886F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2CCE1-625D-4D76-1732-9974A9EDC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10.4 </a:t>
            </a:r>
            <a:r>
              <a:rPr lang="ko-KR" altLang="en-US" dirty="0"/>
              <a:t>파일 입</a:t>
            </a:r>
            <a:r>
              <a:rPr lang="en-US" altLang="ko-KR" dirty="0"/>
              <a:t>•</a:t>
            </a:r>
            <a:r>
              <a:rPr lang="ko-KR" altLang="en-US" dirty="0"/>
              <a:t>출력 실습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EF2776-9564-1410-D8DF-3E1B99723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389928-34AA-4B30-5E09-262F8D4BC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306923"/>
            <a:ext cx="6965291" cy="467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2851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94536A-A6E5-7B3F-A924-0B60B262F2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D2DB8B-0364-DB0F-91E4-A1D6B9DC0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10.4 </a:t>
            </a:r>
            <a:r>
              <a:rPr lang="ko-KR" altLang="en-US" dirty="0"/>
              <a:t>파일 입</a:t>
            </a:r>
            <a:r>
              <a:rPr lang="en-US" altLang="ko-KR" dirty="0"/>
              <a:t>•</a:t>
            </a:r>
            <a:r>
              <a:rPr lang="ko-KR" altLang="en-US" dirty="0"/>
              <a:t>출력 실습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8F2295-4B01-0FCA-26B6-78A451D40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8C5A19-7371-2946-21B7-129CFD836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90625"/>
            <a:ext cx="7867650" cy="47529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D11B7AC-4B0D-338B-9879-C5B1FE88A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5" y="5943600"/>
            <a:ext cx="79248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4205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800F36-D22F-4043-8B67-2D5F00F26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10.5 </a:t>
            </a:r>
            <a:r>
              <a:rPr lang="ko-KR" altLang="en-US" dirty="0"/>
              <a:t>파일 입</a:t>
            </a:r>
            <a:r>
              <a:rPr lang="en-US" altLang="ko-KR" dirty="0"/>
              <a:t>•</a:t>
            </a:r>
            <a:r>
              <a:rPr lang="ko-KR" altLang="en-US" dirty="0"/>
              <a:t>출력 실습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D389A5-7BA7-4805-B7D5-D890E12C1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C0DFA81-FA44-BA6D-3277-2B20BE9DB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10871"/>
            <a:ext cx="5697201" cy="531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454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800F36-D22F-4043-8B67-2D5F00F26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10.5 </a:t>
            </a:r>
            <a:r>
              <a:rPr lang="ko-KR" altLang="en-US" dirty="0"/>
              <a:t>파일 입</a:t>
            </a:r>
            <a:r>
              <a:rPr lang="en-US" altLang="ko-KR" dirty="0"/>
              <a:t>•</a:t>
            </a:r>
            <a:r>
              <a:rPr lang="ko-KR" altLang="en-US" dirty="0"/>
              <a:t>출력 실습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D389A5-7BA7-4805-B7D5-D890E12C1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578B08-0375-18DE-5E2C-0768E57D6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74122"/>
            <a:ext cx="5528843" cy="506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3095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800F36-D22F-4043-8B67-2D5F00F26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10.5 </a:t>
            </a:r>
            <a:r>
              <a:rPr lang="ko-KR" altLang="en-US" dirty="0"/>
              <a:t>파일 입</a:t>
            </a:r>
            <a:r>
              <a:rPr lang="en-US" altLang="ko-KR" dirty="0"/>
              <a:t>•</a:t>
            </a:r>
            <a:r>
              <a:rPr lang="ko-KR" altLang="en-US" dirty="0"/>
              <a:t>출력 실습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D389A5-7BA7-4805-B7D5-D890E12C1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4AB8BD-79CF-AF0A-1E5E-7AE5ED1B3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04367"/>
            <a:ext cx="5116054" cy="513454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752DDD4-9FD1-6C9D-3A7B-B154AD184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5979" y="5996197"/>
            <a:ext cx="5290746" cy="72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8967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800F36-D22F-4043-8B67-2D5F00F26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10.5 </a:t>
            </a:r>
            <a:r>
              <a:rPr lang="ko-KR" altLang="en-US" dirty="0"/>
              <a:t>파일 입</a:t>
            </a:r>
            <a:r>
              <a:rPr lang="en-US" altLang="ko-KR" dirty="0"/>
              <a:t>•</a:t>
            </a:r>
            <a:r>
              <a:rPr lang="ko-KR" altLang="en-US" dirty="0"/>
              <a:t>출력 실습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D389A5-7BA7-4805-B7D5-D890E12C1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C9D8A79-C166-7AC5-0650-EB5FEA7F1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091" y="1434902"/>
            <a:ext cx="6829964" cy="481349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61EF26D-1E1F-B8C1-752A-6A1C000FA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3603" y="3852774"/>
            <a:ext cx="4983416" cy="268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4818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800F36-D22F-4043-8B67-2D5F00F26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10.5 </a:t>
            </a:r>
            <a:r>
              <a:rPr lang="ko-KR" altLang="en-US" dirty="0"/>
              <a:t>파일 입</a:t>
            </a:r>
            <a:r>
              <a:rPr lang="en-US" altLang="ko-KR" dirty="0"/>
              <a:t>•</a:t>
            </a:r>
            <a:r>
              <a:rPr lang="ko-KR" altLang="en-US" dirty="0"/>
              <a:t>출력 실습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D389A5-7BA7-4805-B7D5-D890E12C1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74A6DF2-2DD7-6070-104A-3405BC37B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09337"/>
            <a:ext cx="7034032" cy="544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677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BB592B-7809-4A5E-AA3C-65EB4D8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D644F2-3459-49F1-869A-46FF1F6A5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500" dirty="0"/>
              <a:t>10.1  </a:t>
            </a:r>
            <a:r>
              <a:rPr lang="ko-KR" altLang="en-US" sz="2500" dirty="0"/>
              <a:t>파일 입</a:t>
            </a:r>
            <a:r>
              <a:rPr lang="en-US" altLang="ko-KR" sz="2500" dirty="0"/>
              <a:t>•</a:t>
            </a:r>
            <a:r>
              <a:rPr lang="ko-KR" altLang="en-US" sz="2500" dirty="0"/>
              <a:t>출력의 기본</a:t>
            </a:r>
          </a:p>
          <a:p>
            <a:pPr marL="0" indent="0">
              <a:buNone/>
            </a:pPr>
            <a:r>
              <a:rPr lang="en-US" altLang="ko-KR" sz="2500" dirty="0"/>
              <a:t>10.2  </a:t>
            </a:r>
            <a:r>
              <a:rPr lang="ko-KR" altLang="en-US" sz="2500" dirty="0"/>
              <a:t>텍스트 파일 읽고 쓰기</a:t>
            </a:r>
          </a:p>
          <a:p>
            <a:pPr marL="0" indent="0">
              <a:buNone/>
            </a:pPr>
            <a:r>
              <a:rPr lang="en-US" altLang="ko-KR" sz="2500" dirty="0"/>
              <a:t>10.3  </a:t>
            </a:r>
            <a:r>
              <a:rPr lang="ko-KR" altLang="en-US" sz="2500" dirty="0"/>
              <a:t>파일 오류 처리</a:t>
            </a:r>
          </a:p>
          <a:p>
            <a:pPr marL="0" indent="0">
              <a:buNone/>
            </a:pPr>
            <a:r>
              <a:rPr lang="en-US" altLang="ko-KR" sz="2500" dirty="0"/>
              <a:t>10.4  </a:t>
            </a:r>
            <a:r>
              <a:rPr lang="ko-KR" altLang="en-US" sz="2500" dirty="0"/>
              <a:t>파일 입</a:t>
            </a:r>
            <a:r>
              <a:rPr lang="en-US" altLang="ko-KR" sz="2500" dirty="0"/>
              <a:t>•</a:t>
            </a:r>
            <a:r>
              <a:rPr lang="ko-KR" altLang="en-US" sz="2500" dirty="0"/>
              <a:t>출력 실습</a:t>
            </a:r>
          </a:p>
          <a:p>
            <a:pPr marL="0" indent="0">
              <a:buNone/>
            </a:pPr>
            <a:r>
              <a:rPr lang="en-US" altLang="ko-KR" sz="2500" dirty="0"/>
              <a:t>10.5  </a:t>
            </a:r>
            <a:r>
              <a:rPr lang="ko-KR" altLang="en-US" sz="2500" dirty="0"/>
              <a:t>파일처리 입출력 도전문제</a:t>
            </a:r>
          </a:p>
          <a:p>
            <a:pPr marL="0" indent="0">
              <a:buNone/>
            </a:pPr>
            <a:endParaRPr lang="ko-KR" altLang="en-US" sz="2500" dirty="0"/>
          </a:p>
          <a:p>
            <a:pPr marL="0" indent="0">
              <a:buNone/>
            </a:pPr>
            <a:endParaRPr lang="ko-KR" altLang="en-US" sz="2500" dirty="0"/>
          </a:p>
          <a:p>
            <a:pPr marL="0" indent="0">
              <a:buNone/>
            </a:pPr>
            <a:endParaRPr lang="ko-KR" altLang="en-US" sz="25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3462D2-1D25-4814-889E-2885616BB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47864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800F36-D22F-4043-8B67-2D5F00F26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10.6 </a:t>
            </a:r>
            <a:r>
              <a:rPr lang="ko-KR" altLang="en-US" dirty="0"/>
              <a:t>파일처리 입출력 도전문제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D389A5-7BA7-4805-B7D5-D890E12C1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D77CD80-5D82-596F-32CF-36052EBC2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77" y="1476309"/>
            <a:ext cx="4467948" cy="514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310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800F36-D22F-4043-8B67-2D5F00F26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10.6 </a:t>
            </a:r>
            <a:r>
              <a:rPr lang="ko-KR" altLang="en-US" dirty="0"/>
              <a:t>파일처리 입출력 도전문제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D389A5-7BA7-4805-B7D5-D890E12C1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A3A76A4-9994-4A37-90E6-0730170B3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20169"/>
            <a:ext cx="5614718" cy="530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2870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800F36-D22F-4043-8B67-2D5F00F26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10.6 </a:t>
            </a:r>
            <a:r>
              <a:rPr lang="ko-KR" altLang="en-US" dirty="0"/>
              <a:t>파일처리 입출력 도전문제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D389A5-7BA7-4805-B7D5-D890E12C1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5C65CFB-9169-7543-09EC-9B13AD9DE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04330"/>
            <a:ext cx="4892256" cy="571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6867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800F36-D22F-4043-8B67-2D5F00F26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10.6 </a:t>
            </a:r>
            <a:r>
              <a:rPr lang="ko-KR" altLang="en-US" dirty="0"/>
              <a:t>파일처리 입출력 도전문제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D389A5-7BA7-4805-B7D5-D890E12C1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0110BA-35B9-A5B2-DF10-15C90F85C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40" y="1317182"/>
            <a:ext cx="5087536" cy="532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3012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800F36-D22F-4043-8B67-2D5F00F26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10.6 </a:t>
            </a:r>
            <a:r>
              <a:rPr lang="ko-KR" altLang="en-US" dirty="0"/>
              <a:t>파일처리 입출력 도전문제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D389A5-7BA7-4805-B7D5-D890E12C1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A6DCF9-2B07-FA53-5B6A-C24BCE45B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96116"/>
            <a:ext cx="6321276" cy="438914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EA31CF4-8DCA-2FE5-33F6-B25520EFC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5572" y="4184729"/>
            <a:ext cx="5468428" cy="160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4750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800F36-D22F-4043-8B67-2D5F00F26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10.6 </a:t>
            </a:r>
            <a:r>
              <a:rPr lang="ko-KR" altLang="en-US" dirty="0"/>
              <a:t>파일처리 입출력 도전문제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D389A5-7BA7-4805-B7D5-D890E12C1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F44E235-47B2-CC6B-CE3E-26592A901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394413"/>
            <a:ext cx="6974546" cy="406917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0E94A99-9A78-A9D7-848B-753ACAA76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810" y="3426536"/>
            <a:ext cx="5365540" cy="142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4224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3937" y="1757321"/>
            <a:ext cx="7886700" cy="825499"/>
          </a:xfrm>
        </p:spPr>
        <p:txBody>
          <a:bodyPr/>
          <a:lstStyle/>
          <a:p>
            <a:r>
              <a:rPr lang="ko-KR" altLang="en-US" dirty="0"/>
              <a:t>수고하셨습니다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276" y="3346107"/>
            <a:ext cx="3019425" cy="2933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7537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800F36-D22F-4043-8B67-2D5F00F26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10.1 </a:t>
            </a:r>
            <a:r>
              <a:rPr lang="ko-KR" altLang="en-US" dirty="0"/>
              <a:t>파일 입</a:t>
            </a:r>
            <a:r>
              <a:rPr lang="en-US" altLang="ko-KR" dirty="0"/>
              <a:t>•</a:t>
            </a:r>
            <a:r>
              <a:rPr lang="ko-KR" altLang="en-US" dirty="0"/>
              <a:t>출력의 기본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D389A5-7BA7-4805-B7D5-D890E12C1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(1)  </a:t>
            </a:r>
            <a:r>
              <a:rPr lang="ko-KR" altLang="en-US" dirty="0"/>
              <a:t>파일의 개념</a:t>
            </a:r>
            <a:endParaRPr lang="en-US" altLang="ko-KR" dirty="0"/>
          </a:p>
          <a:p>
            <a:r>
              <a:rPr lang="ko-KR" altLang="en-US" dirty="0"/>
              <a:t>실행중인 프로그램이 종료되면 처리한 결과 값은 메모리에서 사라지기 때문에 모든 데이터는 더 이상 사용할 수가 없다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따라서 프로그램을 실행하는 도중에 데이터를 영구적으로 저장하고 싶다면 보조기억장치</a:t>
            </a:r>
            <a:r>
              <a:rPr lang="en-US" altLang="ko-KR" dirty="0"/>
              <a:t>(</a:t>
            </a:r>
            <a:r>
              <a:rPr lang="ko-KR" altLang="en-US" dirty="0"/>
              <a:t>하드디스크</a:t>
            </a:r>
            <a:r>
              <a:rPr lang="en-US" altLang="ko-KR" dirty="0"/>
              <a:t>)</a:t>
            </a:r>
            <a:r>
              <a:rPr lang="ko-KR" altLang="en-US" dirty="0"/>
              <a:t>에 파일 형태로 저장해야 한다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  <a:p>
            <a:pPr>
              <a:buFontTx/>
              <a:buChar char="–"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4291E2C-5103-EF78-3B13-F452AF7F3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307" y="3557588"/>
            <a:ext cx="483870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200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800F36-D22F-4043-8B67-2D5F00F26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10.1 </a:t>
            </a:r>
            <a:r>
              <a:rPr lang="ko-KR" altLang="en-US" dirty="0"/>
              <a:t>파일 입</a:t>
            </a:r>
            <a:r>
              <a:rPr lang="en-US" altLang="ko-KR" dirty="0"/>
              <a:t>•</a:t>
            </a:r>
            <a:r>
              <a:rPr lang="ko-KR" altLang="en-US" dirty="0"/>
              <a:t>출력의 기본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D389A5-7BA7-4805-B7D5-D890E12C1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dirty="0"/>
              <a:t>(2) </a:t>
            </a:r>
            <a:r>
              <a:rPr lang="ko-KR" altLang="en-US" dirty="0"/>
              <a:t> 파일 입</a:t>
            </a:r>
            <a:r>
              <a:rPr lang="en-US" altLang="ko-KR" dirty="0"/>
              <a:t>•</a:t>
            </a:r>
            <a:r>
              <a:rPr lang="ko-KR" altLang="en-US" dirty="0"/>
              <a:t>출력 기본 과정</a:t>
            </a:r>
          </a:p>
          <a:p>
            <a:pPr algn="just"/>
            <a:r>
              <a:rPr lang="ko-KR" altLang="en-US" dirty="0"/>
              <a:t>파일에 저장된 데이터를 읽고 처리하는 방법은 제일 먼저 사용하려는 파일을 </a:t>
            </a:r>
            <a:r>
              <a:rPr lang="en-US" altLang="ko-KR" dirty="0"/>
              <a:t>open()</a:t>
            </a:r>
            <a:r>
              <a:rPr lang="ko-KR" altLang="en-US" dirty="0"/>
              <a:t>함 수를 통해 열어야 한다</a:t>
            </a:r>
            <a:r>
              <a:rPr lang="en-US" altLang="ko-KR" dirty="0"/>
              <a:t>. </a:t>
            </a:r>
            <a:r>
              <a:rPr lang="ko-KR" altLang="en-US" dirty="0"/>
              <a:t>파일이 열리면 파일에 있는 데이터를 읽거나 쓸 수 있다</a:t>
            </a:r>
            <a:r>
              <a:rPr lang="en-US" altLang="ko-KR" dirty="0"/>
              <a:t>. </a:t>
            </a:r>
            <a:r>
              <a:rPr lang="ko-KR" altLang="en-US" dirty="0"/>
              <a:t>그리고 파일과 관련된 작업이 모두 종료되면 파일을 </a:t>
            </a:r>
            <a:r>
              <a:rPr lang="en-US" altLang="ko-KR" dirty="0"/>
              <a:t>close()</a:t>
            </a:r>
            <a:r>
              <a:rPr lang="ko-KR" altLang="en-US" dirty="0"/>
              <a:t>함수를 통해 닫아주는 것이 좋다</a:t>
            </a:r>
            <a:r>
              <a:rPr lang="en-US" altLang="ko-KR" dirty="0"/>
              <a:t>. </a:t>
            </a:r>
          </a:p>
          <a:p>
            <a:pPr algn="just"/>
            <a:endParaRPr lang="ko-KR" altLang="en-US" dirty="0"/>
          </a:p>
          <a:p>
            <a:pPr algn="just">
              <a:buFontTx/>
              <a:buChar char="–"/>
            </a:pPr>
            <a:endParaRPr lang="en-US" altLang="ko-KR" dirty="0"/>
          </a:p>
          <a:p>
            <a:pPr marL="0" indent="0" algn="just">
              <a:buNone/>
            </a:pPr>
            <a:endParaRPr lang="ko-KR" altLang="en-US" dirty="0"/>
          </a:p>
          <a:p>
            <a:pPr marL="0" indent="0" algn="just">
              <a:buNone/>
            </a:pP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8E56C4-6A4C-C72E-5AE2-9140A78AA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320900"/>
            <a:ext cx="82010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364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800F36-D22F-4043-8B67-2D5F00F26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10.2 </a:t>
            </a:r>
            <a:r>
              <a:rPr lang="ko-KR" altLang="en-US" dirty="0"/>
              <a:t>텍스트 파일 읽고 쓰기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D389A5-7BA7-4805-B7D5-D890E12C1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dirty="0"/>
              <a:t>(1)  </a:t>
            </a:r>
            <a:r>
              <a:rPr lang="ko-KR" altLang="en-US" dirty="0"/>
              <a:t>파일 열기</a:t>
            </a:r>
          </a:p>
          <a:p>
            <a:pPr algn="just"/>
            <a:r>
              <a:rPr lang="ko-KR" altLang="en-US" dirty="0"/>
              <a:t>현재 </a:t>
            </a:r>
            <a:r>
              <a:rPr lang="ko-KR" altLang="en-US" dirty="0" err="1"/>
              <a:t>디렉토리</a:t>
            </a:r>
            <a:r>
              <a:rPr lang="en-US" altLang="ko-KR" dirty="0"/>
              <a:t>(</a:t>
            </a:r>
            <a:r>
              <a:rPr lang="ko-KR" altLang="en-US" dirty="0" err="1"/>
              <a:t>파이썬</a:t>
            </a:r>
            <a:r>
              <a:rPr lang="ko-KR" altLang="en-US" dirty="0"/>
              <a:t> 파일이 저장된 위치</a:t>
            </a:r>
            <a:r>
              <a:rPr lang="en-US" altLang="ko-KR" dirty="0"/>
              <a:t>)</a:t>
            </a:r>
            <a:r>
              <a:rPr lang="ko-KR" altLang="en-US" dirty="0"/>
              <a:t>에 있는 파일을 열고 파일을 생성하기 위해 </a:t>
            </a:r>
            <a:r>
              <a:rPr lang="ko-KR" altLang="en-US" dirty="0" err="1"/>
              <a:t>파이썬</a:t>
            </a:r>
            <a:r>
              <a:rPr lang="ko-KR" altLang="en-US" dirty="0"/>
              <a:t> 내장 함수 </a:t>
            </a:r>
            <a:r>
              <a:rPr lang="en-US" altLang="ko-KR" dirty="0"/>
              <a:t>open()</a:t>
            </a:r>
            <a:r>
              <a:rPr lang="ko-KR" altLang="en-US" dirty="0"/>
              <a:t>를 사용</a:t>
            </a:r>
            <a:endParaRPr lang="en-US" altLang="ko-KR" dirty="0"/>
          </a:p>
          <a:p>
            <a:pPr algn="just"/>
            <a:r>
              <a:rPr lang="en-US" altLang="ko-KR" dirty="0"/>
              <a:t>open() </a:t>
            </a:r>
            <a:r>
              <a:rPr lang="ko-KR" altLang="en-US" dirty="0"/>
              <a:t>함수는 다음과 같이 “파일 이름”과 “파일 열기 모드”를 </a:t>
            </a:r>
            <a:r>
              <a:rPr lang="ko-KR" altLang="en-US" dirty="0" err="1"/>
              <a:t>입력값으로</a:t>
            </a:r>
            <a:r>
              <a:rPr lang="ko-KR" altLang="en-US" dirty="0"/>
              <a:t> 받고 결과값으로 파일 객체를 반환한다</a:t>
            </a:r>
            <a:r>
              <a:rPr lang="en-US" altLang="ko-KR" dirty="0"/>
              <a:t>.</a:t>
            </a:r>
          </a:p>
          <a:p>
            <a:pPr algn="just"/>
            <a:endParaRPr lang="ko-KR" altLang="en-US" dirty="0"/>
          </a:p>
          <a:p>
            <a:pPr algn="just">
              <a:buFontTx/>
              <a:buChar char="–"/>
            </a:pPr>
            <a:endParaRPr lang="en-US" altLang="ko-KR" dirty="0"/>
          </a:p>
          <a:p>
            <a:pPr marL="0" indent="0" algn="just">
              <a:buNone/>
            </a:pPr>
            <a:endParaRPr lang="ko-KR" altLang="en-US" dirty="0"/>
          </a:p>
          <a:p>
            <a:pPr marL="0" indent="0" algn="just">
              <a:buNone/>
            </a:pP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F59BEE9-6060-EB05-5966-0358B935C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06" y="3429000"/>
            <a:ext cx="7403800" cy="303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438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800F36-D22F-4043-8B67-2D5F00F26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10.2 </a:t>
            </a:r>
            <a:r>
              <a:rPr lang="ko-KR" altLang="en-US" dirty="0"/>
              <a:t>텍스트 파일 읽고 쓰기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D389A5-7BA7-4805-B7D5-D890E12C1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dirty="0"/>
              <a:t>(2) </a:t>
            </a:r>
            <a:r>
              <a:rPr lang="ko-KR" altLang="en-US" dirty="0"/>
              <a:t>텍스트 파일 읽기</a:t>
            </a:r>
          </a:p>
          <a:p>
            <a:pPr algn="just"/>
            <a:r>
              <a:rPr lang="ko-KR" altLang="en-US" dirty="0" err="1"/>
              <a:t>파이썬에서</a:t>
            </a:r>
            <a:r>
              <a:rPr lang="ko-KR" altLang="en-US" dirty="0"/>
              <a:t> 외부의 파일을 읽어서 프로그램에서 사용할 수 있는 방법은 여러 가지 방법이 있다</a:t>
            </a:r>
            <a:r>
              <a:rPr lang="en-US" altLang="ko-KR" dirty="0"/>
              <a:t>. </a:t>
            </a:r>
          </a:p>
          <a:p>
            <a:pPr algn="just"/>
            <a:r>
              <a:rPr lang="ko-KR" altLang="en-US" dirty="0"/>
              <a:t>데이터 읽기를 실행하려면 텍스트 파일이 필요하다</a:t>
            </a:r>
            <a:r>
              <a:rPr lang="en-US" altLang="ko-KR" dirty="0"/>
              <a:t>. </a:t>
            </a:r>
            <a:r>
              <a:rPr lang="ko-KR" altLang="en-US" dirty="0"/>
              <a:t>다음과 같이 현재 </a:t>
            </a:r>
            <a:r>
              <a:rPr lang="ko-KR" altLang="en-US" dirty="0" err="1"/>
              <a:t>디렉토리에</a:t>
            </a:r>
            <a:r>
              <a:rPr lang="ko-KR" altLang="en-US" dirty="0"/>
              <a:t> 메모장을 이용하여 ‘</a:t>
            </a:r>
            <a:r>
              <a:rPr lang="en-US" altLang="ko-KR" dirty="0"/>
              <a:t>name.txt’ </a:t>
            </a:r>
            <a:r>
              <a:rPr lang="ko-KR" altLang="en-US" dirty="0"/>
              <a:t>파일을 생성하여 여러 가지로 방법으로 파일 내용을 읽어서 출력해보자</a:t>
            </a:r>
            <a:r>
              <a:rPr lang="en-US" altLang="ko-KR" dirty="0"/>
              <a:t>.</a:t>
            </a:r>
          </a:p>
          <a:p>
            <a:pPr algn="just"/>
            <a:endParaRPr lang="en-US" altLang="ko-KR" dirty="0"/>
          </a:p>
          <a:p>
            <a:pPr marL="0" indent="0" algn="just">
              <a:buNone/>
            </a:pPr>
            <a:endParaRPr lang="ko-KR" altLang="en-US" dirty="0"/>
          </a:p>
          <a:p>
            <a:pPr marL="0" indent="0" algn="just">
              <a:buNone/>
            </a:pP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0B12819-1CA3-51CA-3171-9457869AB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363" y="3596856"/>
            <a:ext cx="80391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93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800F36-D22F-4043-8B67-2D5F00F26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10.2 </a:t>
            </a:r>
            <a:r>
              <a:rPr lang="ko-KR" altLang="en-US" dirty="0"/>
              <a:t>텍스트 파일 읽고 쓰기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D389A5-7BA7-4805-B7D5-D890E12C1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altLang="ko-KR" dirty="0"/>
          </a:p>
          <a:p>
            <a:pPr algn="just"/>
            <a:endParaRPr lang="en-US" altLang="ko-KR" dirty="0"/>
          </a:p>
          <a:p>
            <a:pPr marL="0" indent="0" algn="just">
              <a:buNone/>
            </a:pPr>
            <a:endParaRPr lang="ko-KR" altLang="en-US" dirty="0"/>
          </a:p>
          <a:p>
            <a:pPr marL="0" indent="0" algn="just">
              <a:buNone/>
            </a:pP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8649" y="5222959"/>
            <a:ext cx="703253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dirty="0"/>
              <a:t>read() 함수는 파일의 전체 내용을 문자열로 반환한다.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01B3F69-6F1E-8546-59E7-677CF4F97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1828800"/>
            <a:ext cx="802005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788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800F36-D22F-4043-8B67-2D5F00F26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10.2 </a:t>
            </a:r>
            <a:r>
              <a:rPr lang="ko-KR" altLang="en-US" dirty="0"/>
              <a:t>텍스트 파일 읽고 쓰기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D389A5-7BA7-4805-B7D5-D890E12C1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altLang="ko-KR" dirty="0"/>
          </a:p>
          <a:p>
            <a:pPr algn="just"/>
            <a:endParaRPr lang="en-US" altLang="ko-KR" dirty="0"/>
          </a:p>
          <a:p>
            <a:pPr marL="0" indent="0" algn="just">
              <a:buNone/>
            </a:pPr>
            <a:endParaRPr lang="ko-KR" altLang="en-US" dirty="0"/>
          </a:p>
          <a:p>
            <a:pPr marL="0" indent="0" algn="just">
              <a:buNone/>
            </a:pP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8650" y="4705350"/>
            <a:ext cx="703253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/>
              <a:t>readline</a:t>
            </a:r>
            <a:r>
              <a:rPr lang="en-US" altLang="ko-KR" dirty="0"/>
              <a:t>() </a:t>
            </a:r>
            <a:r>
              <a:rPr lang="ko-KR" altLang="en-US" dirty="0"/>
              <a:t>함수는 파일의 내용을 한 줄씩 읽어서 문자열로 반환한다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ACF4545-3839-4DBA-22A8-BBD4D1DAC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714500"/>
            <a:ext cx="795337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105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1348</TotalTime>
  <Words>705</Words>
  <Application>Microsoft Office PowerPoint</Application>
  <PresentationFormat>화면 슬라이드 쇼(4:3)</PresentationFormat>
  <Paragraphs>137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3" baseType="lpstr">
      <vt:lpstr>HY헤드라인M</vt:lpstr>
      <vt:lpstr>나눔고딕</vt:lpstr>
      <vt:lpstr>맑은 고딕</vt:lpstr>
      <vt:lpstr>Arial</vt:lpstr>
      <vt:lpstr>Calibri</vt:lpstr>
      <vt:lpstr>Verdana</vt:lpstr>
      <vt:lpstr>Office Theme</vt:lpstr>
      <vt:lpstr>파일 입출력</vt:lpstr>
      <vt:lpstr>학습목표</vt:lpstr>
      <vt:lpstr>목차</vt:lpstr>
      <vt:lpstr>10.1 파일 입•출력의 기본</vt:lpstr>
      <vt:lpstr>10.1 파일 입•출력의 기본</vt:lpstr>
      <vt:lpstr>10.2 텍스트 파일 읽고 쓰기</vt:lpstr>
      <vt:lpstr>10.2 텍스트 파일 읽고 쓰기</vt:lpstr>
      <vt:lpstr>10.2 텍스트 파일 읽고 쓰기</vt:lpstr>
      <vt:lpstr>10.2 텍스트 파일 읽고 쓰기</vt:lpstr>
      <vt:lpstr>10.2 텍스트 파일 읽고 쓰기</vt:lpstr>
      <vt:lpstr>10.2 텍스트 파일 읽고 쓰기</vt:lpstr>
      <vt:lpstr>10.2 텍스트 파일 읽고 쓰기</vt:lpstr>
      <vt:lpstr>10.2 텍스트 파일 읽고 쓰기</vt:lpstr>
      <vt:lpstr>10.2 텍스트 파일 읽고 쓰기</vt:lpstr>
      <vt:lpstr>10.2 텍스트 파일 읽고 쓰기</vt:lpstr>
      <vt:lpstr>10.2 텍스트 파일 읽고 쓰기</vt:lpstr>
      <vt:lpstr>10.3 파일 오류 처리</vt:lpstr>
      <vt:lpstr>10.3 파일 오류 처리</vt:lpstr>
      <vt:lpstr>10.3 파일 오류 처리</vt:lpstr>
      <vt:lpstr>10.4 파일 입•출력 활용</vt:lpstr>
      <vt:lpstr>10.4 파일 입•출력 실습</vt:lpstr>
      <vt:lpstr>10.4 파일 입•출력 실습</vt:lpstr>
      <vt:lpstr>10.4 파일 입•출력 실습</vt:lpstr>
      <vt:lpstr>10.4 파일 입•출력 실습</vt:lpstr>
      <vt:lpstr>10.5 파일 입•출력 실습</vt:lpstr>
      <vt:lpstr>10.5 파일 입•출력 실습</vt:lpstr>
      <vt:lpstr>10.5 파일 입•출력 실습</vt:lpstr>
      <vt:lpstr>10.5 파일 입•출력 실습</vt:lpstr>
      <vt:lpstr>10.5 파일 입•출력 실습</vt:lpstr>
      <vt:lpstr>10.6 파일처리 입출력 도전문제</vt:lpstr>
      <vt:lpstr>10.6 파일처리 입출력 도전문제</vt:lpstr>
      <vt:lpstr>10.6 파일처리 입출력 도전문제</vt:lpstr>
      <vt:lpstr>10.6 파일처리 입출력 도전문제</vt:lpstr>
      <vt:lpstr>10.6 파일처리 입출력 도전문제</vt:lpstr>
      <vt:lpstr>10.6 파일처리 입출력 도전문제</vt:lpstr>
      <vt:lpstr>수고하셨습니다.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연산자</dc:title>
  <dc:creator>JOUNGAH CHUN</dc:creator>
  <cp:lastModifiedBy>v</cp:lastModifiedBy>
  <cp:revision>97</cp:revision>
  <dcterms:created xsi:type="dcterms:W3CDTF">2019-01-17T09:26:30Z</dcterms:created>
  <dcterms:modified xsi:type="dcterms:W3CDTF">2025-02-23T14:51:36Z</dcterms:modified>
</cp:coreProperties>
</file>