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80" r:id="rId3"/>
    <p:sldId id="302" r:id="rId4"/>
    <p:sldId id="319" r:id="rId5"/>
    <p:sldId id="320" r:id="rId6"/>
    <p:sldId id="303" r:id="rId7"/>
    <p:sldId id="317" r:id="rId8"/>
    <p:sldId id="316" r:id="rId9"/>
    <p:sldId id="318" r:id="rId10"/>
    <p:sldId id="304" r:id="rId11"/>
    <p:sldId id="305" r:id="rId12"/>
    <p:sldId id="310" r:id="rId13"/>
    <p:sldId id="313" r:id="rId14"/>
    <p:sldId id="307" r:id="rId15"/>
    <p:sldId id="32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45C"/>
    <a:srgbClr val="548235"/>
    <a:srgbClr val="005C8A"/>
    <a:srgbClr val="024B80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38" autoAdjust="0"/>
    <p:restoredTop sz="77394" autoAdjust="0"/>
  </p:normalViewPr>
  <p:slideViewPr>
    <p:cSldViewPr snapToGrid="0">
      <p:cViewPr varScale="1">
        <p:scale>
          <a:sx n="87" d="100"/>
          <a:sy n="87" d="100"/>
        </p:scale>
        <p:origin x="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25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B09A4-C3F4-4F28-8068-DDFAEDA7A389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00ABA0-AD03-41DF-B906-4ED1A4BDA5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549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안녕하세요</a:t>
            </a:r>
            <a:r>
              <a:rPr lang="en-US" altLang="ko-KR" dirty="0"/>
              <a:t>. CLIP </a:t>
            </a:r>
            <a:r>
              <a:rPr lang="ko-KR" altLang="en-US" dirty="0"/>
              <a:t>유사도 기반 </a:t>
            </a:r>
            <a:r>
              <a:rPr lang="ko-KR" altLang="en-US" dirty="0" err="1"/>
              <a:t>멀티모달</a:t>
            </a:r>
            <a:r>
              <a:rPr lang="ko-KR" altLang="en-US" dirty="0"/>
              <a:t> </a:t>
            </a:r>
            <a:r>
              <a:rPr lang="en-US" altLang="ko-KR" dirty="0"/>
              <a:t>RAG </a:t>
            </a:r>
            <a:r>
              <a:rPr lang="ko-KR" altLang="en-US" dirty="0"/>
              <a:t>기법에 대해 </a:t>
            </a:r>
            <a:r>
              <a:rPr lang="ko-KR" altLang="en-US" dirty="0" err="1"/>
              <a:t>발표하게된</a:t>
            </a:r>
            <a:r>
              <a:rPr lang="ko-KR" altLang="en-US" dirty="0"/>
              <a:t> </a:t>
            </a:r>
            <a:r>
              <a:rPr lang="ko-KR" altLang="en-US" dirty="0" err="1"/>
              <a:t>엔투솔루션</a:t>
            </a:r>
            <a:r>
              <a:rPr lang="ko-KR" altLang="en-US" dirty="0"/>
              <a:t> </a:t>
            </a:r>
            <a:r>
              <a:rPr lang="ko-KR" altLang="en-US" dirty="0" err="1"/>
              <a:t>김은오입니다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0ABA0-AD03-41DF-B906-4ED1A4BDA5C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952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RAG </a:t>
            </a:r>
            <a:r>
              <a:rPr lang="ko-KR" altLang="en-US" dirty="0"/>
              <a:t>파이프라인 구성은 다음과 같습니다</a:t>
            </a:r>
            <a:r>
              <a:rPr lang="en-US" altLang="ko-KR" dirty="0"/>
              <a:t>.</a:t>
            </a:r>
            <a:r>
              <a:rPr lang="en-US" altLang="ko-KR" baseline="0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0ABA0-AD03-41DF-B906-4ED1A4BDA5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489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0ABA0-AD03-41DF-B906-4ED1A4BDA5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466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0ABA0-AD03-41DF-B906-4ED1A4BDA5C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650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다음은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RAG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적용 전후의 </a:t>
            </a:r>
            <a:r>
              <a:rPr lang="ko-KR" alt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딥페이크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탐지 성능 표입니다</a:t>
            </a:r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Gemini-1.5-flash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RAG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적용 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Recall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6.0%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증가했으며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Llama-3.2-90B-Vision-Instruct-Turbo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Recall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6.4%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개선하는 동시에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F1 Score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소폭 증가시켰습니다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대규모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파라미터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모델에서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RAG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기법의 효과가 두드러진다는 점을 보여줍니다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0ABA0-AD03-41DF-B906-4ED1A4BDA5C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824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0ABA0-AD03-41DF-B906-4ED1A4BDA5C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05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0ABA0-AD03-41DF-B906-4ED1A4BDA5C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085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0ABA0-AD03-41DF-B906-4ED1A4BDA5C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922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다음과 같은 순서로 진행하겠습니다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00ABA0-AD03-41DF-B906-4ED1A4BDA5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372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딥페이크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기술은 인공지능의 발전으로 인해 더욱 정교해지고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이에 따라 영상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오디오 등 다양한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멀티모달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데이터를 기반으로 한 조작 콘텐츠가 손쉽게 유포되고 있으며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신뢰성이 필수적인 뉴스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보안 인증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법적 증거물 등에 심각한 위협을 초래하고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0ABA0-AD03-41DF-B906-4ED1A4BDA5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71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딥페이크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탐지 기법은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머신러닝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및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딥러닝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모델을 중심으로 발전해왔으나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새롭게 등장하는 합성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위조 콘텐츠를 완벽히 식별하기에는 한계가 존재합니다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전문지식과 복잡한 환경 설정이 필요하여 일반 사용자가 접근하기 어렵다는 문제점이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0ABA0-AD03-41DF-B906-4ED1A4BDA5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03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반면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LMM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높은 접근성과 사용성을 바탕으로 새로운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딥페이크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탐지 방법으로 주목받고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LMM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 탐지는 다차원 데이터를 통합적으로 처리하는 난관과 정보 환각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hallucination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문제로 인해 초기 단계에 머물러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0ABA0-AD03-41DF-B906-4ED1A4BDA5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880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상황에서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RAG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기법은 외부 지식을 검색하고 이를 바탕으로 정밀한 추론을 가능하게 함으로써 환각 문제를 완화하고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주로 텍스트 기반 연구에 한정되어 있고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 입력을 처리하는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LMM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환경에서는 적용 사례가 부족합니다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본 연구는 이를 해결하기 위해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LMM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딥페이크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탐지에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RAG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기법을 도입하고자 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0ABA0-AD03-41DF-B906-4ED1A4BDA5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940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 관련 연구를 간단히 살펴보겠습니다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먼저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RAG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검색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(Retriever),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증강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(Augmentation),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생성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(Generator)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세 단계로 구성됩니다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사용자의 질의와 관련된 정보를 외부 데이터베이스에서 검색하고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증강하여 최종 생성 단계에서 정밀한 답변을 제공합니다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0"/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멀티모달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환경에서 텍스트와 이미지를 연결하는 기술로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CLIP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모델이 주목받고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CLIP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이미지와 텍스트 간 의미를 </a:t>
            </a:r>
            <a:r>
              <a:rPr lang="ko-KR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유사도로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계산하며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대규모 데이터 쌍을 학습해 이미지 특징을 텍스트 형태로 효과적으로 매핑할 수 있습니다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LMM </a:t>
            </a:r>
            <a:r>
              <a:rPr lang="ko-KR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 탐지 모델에 외부 지식을 결합할 수 있는 중요한 기반 기술로 작용합니다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0ABA0-AD03-41DF-B906-4ED1A4BDA5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40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데이터셋</a:t>
            </a:r>
            <a:r>
              <a:rPr lang="ko-KR" altLang="en-US" dirty="0"/>
              <a:t> 구성입니다</a:t>
            </a:r>
            <a:r>
              <a:rPr lang="en-US" altLang="ko-KR" dirty="0"/>
              <a:t>. </a:t>
            </a:r>
            <a:r>
              <a:rPr lang="ko-KR" altLang="en-US" dirty="0"/>
              <a:t>사용된 </a:t>
            </a:r>
            <a:r>
              <a:rPr lang="ko-KR" altLang="en-US" dirty="0" err="1"/>
              <a:t>데이터셋은</a:t>
            </a:r>
            <a:r>
              <a:rPr lang="ko-KR" altLang="en-US" dirty="0"/>
              <a:t> 크게 두 가지로</a:t>
            </a:r>
            <a:r>
              <a:rPr lang="en-US" altLang="ko-KR" dirty="0"/>
              <a:t>, </a:t>
            </a:r>
            <a:r>
              <a:rPr lang="ko-KR" altLang="en-US" dirty="0"/>
              <a:t>주로 </a:t>
            </a:r>
            <a:r>
              <a:rPr lang="en-US" altLang="ko-KR" dirty="0"/>
              <a:t>RAG DB </a:t>
            </a:r>
            <a:r>
              <a:rPr lang="ko-KR" altLang="en-US" dirty="0"/>
              <a:t>구성은 </a:t>
            </a:r>
            <a:r>
              <a:rPr lang="en-US" altLang="ko-KR" dirty="0" err="1"/>
              <a:t>DeepFakeFace</a:t>
            </a:r>
            <a:r>
              <a:rPr lang="ko-KR" altLang="en-US" dirty="0"/>
              <a:t>를 활용하였으며</a:t>
            </a:r>
            <a:r>
              <a:rPr lang="en-US" altLang="ko-KR" dirty="0"/>
              <a:t>, </a:t>
            </a:r>
            <a:r>
              <a:rPr lang="ko-KR" altLang="en-US" dirty="0"/>
              <a:t>일반화 능력을 검증하기 위해 추가로 </a:t>
            </a:r>
            <a:r>
              <a:rPr lang="en-US" altLang="ko-KR" dirty="0" err="1"/>
              <a:t>Seq-Deefake</a:t>
            </a:r>
            <a:r>
              <a:rPr lang="en-US" altLang="ko-KR" baseline="0" dirty="0"/>
              <a:t> </a:t>
            </a:r>
            <a:r>
              <a:rPr lang="ko-KR" altLang="en-US" dirty="0" err="1"/>
              <a:t>데이터셋을</a:t>
            </a:r>
            <a:r>
              <a:rPr lang="ko-KR" altLang="en-US" dirty="0"/>
              <a:t> 활용하였습니다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0ABA0-AD03-41DF-B906-4ED1A4BDA5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854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다음은 실험 모델 구성입니다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00ABA0-AD03-41DF-B906-4ED1A4BDA5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52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C5B7004-72A6-9298-D8BB-2B156948AFB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4530"/>
            <a:ext cx="9144000" cy="238760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Times New Roman" panose="02020603050405020304" pitchFamily="18" charset="0"/>
                <a:ea typeface="G마켓 산스 TTF Bold" panose="02000000000000000000" pitchFamily="2" charset="-127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12" name="그림 11" descr="폰트, 그래픽, 그래픽 디자인, 타이포그래피이(가) 표시된 사진&#10;&#10;자동 생성된 설명">
            <a:extLst>
              <a:ext uri="{FF2B5EF4-FFF2-40B4-BE49-F238E27FC236}">
                <a16:creationId xmlns:a16="http://schemas.microsoft.com/office/drawing/2014/main" id="{AC742867-A028-6BE9-2201-C7BE2C02B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25" y="6209435"/>
            <a:ext cx="2038263" cy="43833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348686-D776-339C-79A9-5F8D13C5B605}"/>
              </a:ext>
            </a:extLst>
          </p:cNvPr>
          <p:cNvSpPr/>
          <p:nvPr userDrawn="1"/>
        </p:nvSpPr>
        <p:spPr>
          <a:xfrm flipH="1">
            <a:off x="212651" y="-1"/>
            <a:ext cx="478465" cy="4893399"/>
          </a:xfrm>
          <a:prstGeom prst="rect">
            <a:avLst/>
          </a:prstGeom>
          <a:solidFill>
            <a:srgbClr val="024B8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B9FDA3-F9E6-4758-8865-A35DA5DA1164}"/>
              </a:ext>
            </a:extLst>
          </p:cNvPr>
          <p:cNvSpPr txBox="1"/>
          <p:nvPr userDrawn="1"/>
        </p:nvSpPr>
        <p:spPr>
          <a:xfrm>
            <a:off x="8487780" y="6209435"/>
            <a:ext cx="3444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r>
              <a:rPr lang="en-US" altLang="ko-KR" sz="1800" b="1" kern="1200" dirty="0">
                <a:solidFill>
                  <a:srgbClr val="024B8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KICS Winter Conference 2025</a:t>
            </a:r>
            <a:endParaRPr lang="ko-KR" altLang="en-US" sz="1800" b="1" kern="1200" dirty="0">
              <a:solidFill>
                <a:srgbClr val="024B8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7307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A5220FB4-9A6F-E205-5F27-64A39CF9D41E}"/>
              </a:ext>
            </a:extLst>
          </p:cNvPr>
          <p:cNvSpPr/>
          <p:nvPr userDrawn="1"/>
        </p:nvSpPr>
        <p:spPr>
          <a:xfrm>
            <a:off x="10535457" y="244764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5F12DD-26EF-2E80-538A-C06927F83E11}"/>
              </a:ext>
            </a:extLst>
          </p:cNvPr>
          <p:cNvSpPr/>
          <p:nvPr userDrawn="1"/>
        </p:nvSpPr>
        <p:spPr>
          <a:xfrm>
            <a:off x="9850744" y="10902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Ⅱ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79DD3A7-04F2-4C19-6AAA-4F3D41BBFD17}"/>
              </a:ext>
            </a:extLst>
          </p:cNvPr>
          <p:cNvSpPr/>
          <p:nvPr userDrawn="1"/>
        </p:nvSpPr>
        <p:spPr>
          <a:xfrm>
            <a:off x="10571218" y="10902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Ⅳ</a:t>
            </a: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C56A3E1-47D4-BAA8-DF39-8689756D26D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59789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F883856-060E-E91E-49DD-1308054B33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96746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E6F72E8-B086-8A8F-2BFF-99C318494F4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33703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6217AD4-C7B0-2D08-BC37-EE6BF80CF20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706601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FBD390F-DD8A-313E-A275-C6763F7DD55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22832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FCE7CC42-8C6A-3124-6108-62E35DCDDCAA}"/>
              </a:ext>
            </a:extLst>
          </p:cNvPr>
          <p:cNvSpPr/>
          <p:nvPr userDrawn="1"/>
        </p:nvSpPr>
        <p:spPr>
          <a:xfrm flipH="1">
            <a:off x="8712121" y="91441"/>
            <a:ext cx="3140871" cy="586724"/>
          </a:xfrm>
          <a:custGeom>
            <a:avLst/>
            <a:gdLst>
              <a:gd name="connsiteX0" fmla="*/ 0 w 2495551"/>
              <a:gd name="connsiteY0" fmla="*/ 0 h 521494"/>
              <a:gd name="connsiteX1" fmla="*/ 2038351 w 2495551"/>
              <a:gd name="connsiteY1" fmla="*/ 0 h 521494"/>
              <a:gd name="connsiteX2" fmla="*/ 2343151 w 2495551"/>
              <a:gd name="connsiteY2" fmla="*/ 521494 h 521494"/>
              <a:gd name="connsiteX3" fmla="*/ 2495551 w 2495551"/>
              <a:gd name="connsiteY3" fmla="*/ 521494 h 52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551" h="521494">
                <a:moveTo>
                  <a:pt x="0" y="0"/>
                </a:moveTo>
                <a:lnTo>
                  <a:pt x="2038351" y="0"/>
                </a:lnTo>
                <a:lnTo>
                  <a:pt x="2343151" y="521494"/>
                </a:lnTo>
                <a:lnTo>
                  <a:pt x="2495551" y="521494"/>
                </a:lnTo>
              </a:path>
            </a:pathLst>
          </a:cu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KoPub돋움체 Light" panose="02020603020101020101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E0D0A06-E9D0-8C3C-9045-BCB6B05607DC}"/>
              </a:ext>
            </a:extLst>
          </p:cNvPr>
          <p:cNvCxnSpPr>
            <a:cxnSpLocks/>
            <a:stCxn id="22" idx="2"/>
          </p:cNvCxnSpPr>
          <p:nvPr userDrawn="1"/>
        </p:nvCxnSpPr>
        <p:spPr>
          <a:xfrm flipH="1">
            <a:off x="342900" y="678165"/>
            <a:ext cx="8561030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626AA9-82A7-A6AC-6703-76C3E9D71758}"/>
              </a:ext>
            </a:extLst>
          </p:cNvPr>
          <p:cNvSpPr/>
          <p:nvPr userDrawn="1"/>
        </p:nvSpPr>
        <p:spPr>
          <a:xfrm>
            <a:off x="10952218" y="101315"/>
            <a:ext cx="503367" cy="502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F683499-8851-0DFF-A21B-230C869E7078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84233" y="239333"/>
            <a:ext cx="2" cy="275135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965578-9CCF-A114-708B-1C8613296199}"/>
              </a:ext>
            </a:extLst>
          </p:cNvPr>
          <p:cNvSpPr txBox="1"/>
          <p:nvPr userDrawn="1"/>
        </p:nvSpPr>
        <p:spPr>
          <a:xfrm>
            <a:off x="9449435" y="524110"/>
            <a:ext cx="169481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36747" latinLnBrk="1">
              <a:defRPr/>
            </a:pPr>
            <a:r>
              <a:rPr lang="en-US" altLang="ko-KR" sz="1200" b="1" spc="-68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54823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Ⅳ</a:t>
            </a:r>
            <a:r>
              <a:rPr lang="en-US" altLang="ko-KR" sz="1200" b="1" spc="-68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548235"/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  <a:t>. </a:t>
            </a:r>
            <a:r>
              <a:rPr lang="en-US" altLang="ko-KR" sz="1200" b="1" spc="-68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54823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Improvement Measures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18C87AE-6A37-9669-8AA9-D4A0B2E4EB1F}"/>
              </a:ext>
            </a:extLst>
          </p:cNvPr>
          <p:cNvSpPr/>
          <p:nvPr userDrawn="1"/>
        </p:nvSpPr>
        <p:spPr>
          <a:xfrm>
            <a:off x="9467901" y="12045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Ⅰ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134CA0-A393-BC36-437B-9287C5B9D518}"/>
              </a:ext>
            </a:extLst>
          </p:cNvPr>
          <p:cNvSpPr/>
          <p:nvPr userDrawn="1"/>
        </p:nvSpPr>
        <p:spPr>
          <a:xfrm>
            <a:off x="10205985" y="12045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823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Ⅲ</a:t>
            </a: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29" name="그림 28" descr="폰트, 그래픽, 그래픽 디자인, 타이포그래피이(가) 표시된 사진&#10;&#10;자동 생성된 설명">
            <a:extLst>
              <a:ext uri="{FF2B5EF4-FFF2-40B4-BE49-F238E27FC236}">
                <a16:creationId xmlns:a16="http://schemas.microsoft.com/office/drawing/2014/main" id="{FFCA4D0D-4938-DB5E-0CF7-1615AD31C2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6483702"/>
            <a:ext cx="1171799" cy="252000"/>
          </a:xfrm>
          <a:prstGeom prst="rect">
            <a:avLst/>
          </a:prstGeom>
        </p:spPr>
      </p:pic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2C3EAD6A-01B3-36B0-8E04-3BD1F199583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7527" y="6432550"/>
            <a:ext cx="2743200" cy="365125"/>
          </a:xfrm>
        </p:spPr>
        <p:txBody>
          <a:bodyPr/>
          <a:lstStyle/>
          <a:p>
            <a:fld id="{60756ADB-B191-4C1C-B22B-B5FDB98619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1" name="텍스트 개체 틀 36">
            <a:extLst>
              <a:ext uri="{FF2B5EF4-FFF2-40B4-BE49-F238E27FC236}">
                <a16:creationId xmlns:a16="http://schemas.microsoft.com/office/drawing/2014/main" id="{B214854B-E7B3-E5D7-CF7D-2473EF2003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7841" y="285505"/>
            <a:ext cx="6797746" cy="398571"/>
          </a:xfr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ko-KR" altLang="en-US" sz="2800" b="1" spc="-68" baseline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defTabSz="1036747"/>
            <a:r>
              <a:rPr lang="ko-KR" altLang="en-US" dirty="0"/>
              <a:t>마스터 텍스트 스타일을 편집하려면 클릭</a:t>
            </a:r>
          </a:p>
        </p:txBody>
      </p:sp>
      <p:pic>
        <p:nvPicPr>
          <p:cNvPr id="32" name="그림 31" descr="인간의 얼굴, 일러스트레이션, 그림, 사람이(가) 표시된 사진&#10;&#10;자동 생성된 설명">
            <a:extLst>
              <a:ext uri="{FF2B5EF4-FFF2-40B4-BE49-F238E27FC236}">
                <a16:creationId xmlns:a16="http://schemas.microsoft.com/office/drawing/2014/main" id="{5AF64F33-CEB1-9B4A-6027-531E3A57E9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duotone>
              <a:schemeClr val="accent6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64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798" y="161067"/>
            <a:ext cx="849630" cy="84963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6" name="텍스트 개체 틀 39">
            <a:extLst>
              <a:ext uri="{FF2B5EF4-FFF2-40B4-BE49-F238E27FC236}">
                <a16:creationId xmlns:a16="http://schemas.microsoft.com/office/drawing/2014/main" id="{5111719E-0B8D-F284-2C8D-713DD576CA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142" y="1049069"/>
            <a:ext cx="11499850" cy="5354201"/>
          </a:xfrm>
        </p:spPr>
        <p:txBody>
          <a:bodyPr>
            <a:normAutofit/>
          </a:bodyPr>
          <a:lstStyle>
            <a:lvl1pPr>
              <a:defRPr sz="24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1pPr>
            <a:lvl2pPr>
              <a:defRPr sz="20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2pPr>
            <a:lvl3pPr>
              <a:defRPr sz="18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3pPr>
            <a:lvl4pPr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4pPr>
            <a:lvl5pPr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99220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0C9B76E2-7B76-08C3-BBBA-CE5183A5CE0F}"/>
              </a:ext>
            </a:extLst>
          </p:cNvPr>
          <p:cNvSpPr/>
          <p:nvPr userDrawn="1"/>
        </p:nvSpPr>
        <p:spPr>
          <a:xfrm>
            <a:off x="10890363" y="244764"/>
            <a:ext cx="228600" cy="228600"/>
          </a:xfrm>
          <a:prstGeom prst="ellipse">
            <a:avLst/>
          </a:prstGeom>
          <a:solidFill>
            <a:srgbClr val="005C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5C8A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F150268-BA47-7C56-5BC4-27A0F9B66C26}"/>
              </a:ext>
            </a:extLst>
          </p:cNvPr>
          <p:cNvGrpSpPr/>
          <p:nvPr userDrawn="1"/>
        </p:nvGrpSpPr>
        <p:grpSpPr>
          <a:xfrm>
            <a:off x="276860" y="91441"/>
            <a:ext cx="11576132" cy="587553"/>
            <a:chOff x="276860" y="91441"/>
            <a:chExt cx="11576132" cy="58755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03F4D11-83DC-F23A-E676-2A1B17C60D86}"/>
                </a:ext>
              </a:extLst>
            </p:cNvPr>
            <p:cNvSpPr/>
            <p:nvPr/>
          </p:nvSpPr>
          <p:spPr>
            <a:xfrm>
              <a:off x="9467901" y="120455"/>
              <a:ext cx="412109" cy="4642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defTabSz="1477796" fontAlgn="base" latinLnBrk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400" spc="-26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5C8A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Ⅰ </a:t>
              </a:r>
              <a:endParaRPr lang="ko-KR" altLang="en-US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817235D-1D52-971D-06D8-8A6C1DBECD24}"/>
                </a:ext>
              </a:extLst>
            </p:cNvPr>
            <p:cNvSpPr/>
            <p:nvPr/>
          </p:nvSpPr>
          <p:spPr>
            <a:xfrm>
              <a:off x="10205985" y="120455"/>
              <a:ext cx="412109" cy="4642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defTabSz="1477796" fontAlgn="base" latinLnBrk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400" spc="-26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5C8A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Ⅲ </a:t>
              </a:r>
              <a:endParaRPr lang="ko-KR" altLang="en-US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8C8AE4A3-8AB7-FA2E-D92F-C39C8E62F3E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597890" y="364496"/>
              <a:ext cx="254223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00B585E-6DB4-3BD4-051C-58F78245126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967460" y="364496"/>
              <a:ext cx="254223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7D1F1292-AB40-A377-19CB-4BC8738C8F4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337030" y="364496"/>
              <a:ext cx="254223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40E0A52A-D4FB-23CA-7BF6-56C5D8771D8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706601" y="364496"/>
              <a:ext cx="254223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1CE8815E-CC0C-86F9-8F9B-58EE26ED8F1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228320" y="364496"/>
              <a:ext cx="254223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08E9DB99-614A-6EB7-E8C2-EC7079CB2A18}"/>
                </a:ext>
              </a:extLst>
            </p:cNvPr>
            <p:cNvSpPr/>
            <p:nvPr/>
          </p:nvSpPr>
          <p:spPr>
            <a:xfrm flipH="1">
              <a:off x="8712121" y="91441"/>
              <a:ext cx="3140871" cy="586724"/>
            </a:xfrm>
            <a:custGeom>
              <a:avLst/>
              <a:gdLst>
                <a:gd name="connsiteX0" fmla="*/ 0 w 2495551"/>
                <a:gd name="connsiteY0" fmla="*/ 0 h 521494"/>
                <a:gd name="connsiteX1" fmla="*/ 2038351 w 2495551"/>
                <a:gd name="connsiteY1" fmla="*/ 0 h 521494"/>
                <a:gd name="connsiteX2" fmla="*/ 2343151 w 2495551"/>
                <a:gd name="connsiteY2" fmla="*/ 521494 h 521494"/>
                <a:gd name="connsiteX3" fmla="*/ 2495551 w 2495551"/>
                <a:gd name="connsiteY3" fmla="*/ 521494 h 521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551" h="521494">
                  <a:moveTo>
                    <a:pt x="0" y="0"/>
                  </a:moveTo>
                  <a:lnTo>
                    <a:pt x="2038351" y="0"/>
                  </a:lnTo>
                  <a:lnTo>
                    <a:pt x="2343151" y="521494"/>
                  </a:lnTo>
                  <a:lnTo>
                    <a:pt x="2495551" y="521494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KoPub돋움체 Light" panose="02020603020101020101" pitchFamily="18" charset="-127"/>
              </a:endParaRPr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0B9D58B-D6F7-D439-A3B6-F1E1A83069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860" y="678994"/>
              <a:ext cx="8640000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703D183E-A34F-AA48-E4A0-777909E7A35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963650" y="364496"/>
              <a:ext cx="254223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9C79EEA-DE84-6DBB-B25D-1928E820A7A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594080" y="364496"/>
              <a:ext cx="254223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9776E03-74B4-6960-AF65-A74BADC40419}"/>
              </a:ext>
            </a:extLst>
          </p:cNvPr>
          <p:cNvSpPr/>
          <p:nvPr userDrawn="1"/>
        </p:nvSpPr>
        <p:spPr>
          <a:xfrm>
            <a:off x="10952218" y="101315"/>
            <a:ext cx="503367" cy="502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</a:t>
            </a: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8B62137-D8E6-08E2-C93E-FDB371888612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84233" y="239333"/>
            <a:ext cx="2" cy="275135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 descr="인간의 얼굴, 일러스트레이션, 그림, 사람이(가) 표시된 사진&#10;&#10;자동 생성된 설명">
            <a:extLst>
              <a:ext uri="{FF2B5EF4-FFF2-40B4-BE49-F238E27FC236}">
                <a16:creationId xmlns:a16="http://schemas.microsoft.com/office/drawing/2014/main" id="{B2EDC315-848A-4AFF-398B-F925B580DD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361" y="148472"/>
            <a:ext cx="853440" cy="85344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494D5D6-62B6-5BDF-B8CA-F50B85CB03C8}"/>
              </a:ext>
            </a:extLst>
          </p:cNvPr>
          <p:cNvSpPr/>
          <p:nvPr userDrawn="1"/>
        </p:nvSpPr>
        <p:spPr>
          <a:xfrm>
            <a:off x="9836943" y="12045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Ⅱ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5C8A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31C5CA-8A3D-72CD-C7A7-25744BC40358}"/>
              </a:ext>
            </a:extLst>
          </p:cNvPr>
          <p:cNvSpPr/>
          <p:nvPr userDrawn="1"/>
        </p:nvSpPr>
        <p:spPr>
          <a:xfrm>
            <a:off x="10585188" y="12045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Ⅳ</a:t>
            </a: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65848E-5879-556A-4BF5-9FD815C8AB67}"/>
              </a:ext>
            </a:extLst>
          </p:cNvPr>
          <p:cNvSpPr txBox="1"/>
          <p:nvPr userDrawn="1"/>
        </p:nvSpPr>
        <p:spPr>
          <a:xfrm>
            <a:off x="9449435" y="524110"/>
            <a:ext cx="169481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36747" latinLnBrk="1">
              <a:defRPr/>
            </a:pPr>
            <a:r>
              <a:rPr lang="en-US" altLang="ko-KR" sz="1200" b="1" spc="-68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5C8A"/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  <a:t>V. </a:t>
            </a:r>
            <a:r>
              <a:rPr lang="en-US" altLang="ko-KR" sz="1200" b="1" spc="-68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5C8A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Conclusions</a:t>
            </a:r>
            <a:endParaRPr lang="ko-KR" altLang="en-US" sz="1200" b="1" spc="-68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005C8A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3" name="그림 2" descr="폰트, 그래픽, 그래픽 디자인, 타이포그래피이(가) 표시된 사진&#10;&#10;자동 생성된 설명">
            <a:extLst>
              <a:ext uri="{FF2B5EF4-FFF2-40B4-BE49-F238E27FC236}">
                <a16:creationId xmlns:a16="http://schemas.microsoft.com/office/drawing/2014/main" id="{7B134C2C-E594-1029-7605-4F1334D9C16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6483702"/>
            <a:ext cx="1171799" cy="252000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8ED82FE-9F37-4733-8FF9-3641B6C0AD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7527" y="6432550"/>
            <a:ext cx="2743200" cy="365125"/>
          </a:xfrm>
        </p:spPr>
        <p:txBody>
          <a:bodyPr/>
          <a:lstStyle/>
          <a:p>
            <a:fld id="{60756ADB-B191-4C1C-B22B-B5FDB98619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36">
            <a:extLst>
              <a:ext uri="{FF2B5EF4-FFF2-40B4-BE49-F238E27FC236}">
                <a16:creationId xmlns:a16="http://schemas.microsoft.com/office/drawing/2014/main" id="{EABE6AD6-A956-6C8B-1F40-CEED7B09B2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7841" y="285505"/>
            <a:ext cx="6797746" cy="398571"/>
          </a:xfr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ko-KR" altLang="en-US" sz="2800" b="1" spc="-68" baseline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5C8A"/>
                </a:solidFill>
                <a:latin typeface="Arial" panose="020B0604020202020204" pitchFamily="34" charset="0"/>
                <a:ea typeface="G마켓 산스 TTF Bold" panose="02000000000000000000" pitchFamily="2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defTabSz="1036747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2143B8-9310-8CB1-C77E-39802CFDF2AF}"/>
              </a:ext>
            </a:extLst>
          </p:cNvPr>
          <p:cNvSpPr/>
          <p:nvPr userDrawn="1"/>
        </p:nvSpPr>
        <p:spPr>
          <a:xfrm>
            <a:off x="0" y="1127050"/>
            <a:ext cx="12192000" cy="1174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39">
            <a:extLst>
              <a:ext uri="{FF2B5EF4-FFF2-40B4-BE49-F238E27FC236}">
                <a16:creationId xmlns:a16="http://schemas.microsoft.com/office/drawing/2014/main" id="{64E967A5-6072-1863-7BA0-D7D277EC12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142" y="2542470"/>
            <a:ext cx="11499850" cy="3860800"/>
          </a:xfrm>
        </p:spPr>
        <p:txBody>
          <a:bodyPr>
            <a:normAutofit/>
          </a:bodyPr>
          <a:lstStyle>
            <a:lvl1pPr>
              <a:defRPr sz="24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1pPr>
            <a:lvl2pPr>
              <a:defRPr sz="20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2pPr>
            <a:lvl3pPr>
              <a:defRPr sz="18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3pPr>
            <a:lvl4pPr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4pPr>
            <a:lvl5pPr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4" name="텍스트 개체 틀 39">
            <a:extLst>
              <a:ext uri="{FF2B5EF4-FFF2-40B4-BE49-F238E27FC236}">
                <a16:creationId xmlns:a16="http://schemas.microsoft.com/office/drawing/2014/main" id="{0FFA47A6-3E2B-521C-A8A8-5700119C08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0684" y="1272926"/>
            <a:ext cx="11499850" cy="927348"/>
          </a:xfrm>
        </p:spPr>
        <p:txBody>
          <a:bodyPr anchor="ctr"/>
          <a:lstStyle>
            <a:lvl1pPr marL="0" indent="0" algn="ctr">
              <a:buNone/>
              <a:defRPr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  <a:lvl2pPr marL="457200" indent="0">
              <a:buNone/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2pPr>
            <a:lvl3pPr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3pPr>
            <a:lvl4pPr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4pPr>
            <a:lvl5pPr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916949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C137A89A-054A-997B-1BE3-7CC8731AFECF}"/>
              </a:ext>
            </a:extLst>
          </p:cNvPr>
          <p:cNvSpPr/>
          <p:nvPr userDrawn="1"/>
        </p:nvSpPr>
        <p:spPr>
          <a:xfrm>
            <a:off x="10890363" y="244764"/>
            <a:ext cx="228600" cy="228600"/>
          </a:xfrm>
          <a:prstGeom prst="ellipse">
            <a:avLst/>
          </a:prstGeom>
          <a:solidFill>
            <a:srgbClr val="005C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5C8A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A51281E-5919-E26D-FFAC-662E7AA505AD}"/>
              </a:ext>
            </a:extLst>
          </p:cNvPr>
          <p:cNvGrpSpPr/>
          <p:nvPr userDrawn="1"/>
        </p:nvGrpSpPr>
        <p:grpSpPr>
          <a:xfrm>
            <a:off x="276860" y="91441"/>
            <a:ext cx="11576132" cy="587553"/>
            <a:chOff x="276860" y="91441"/>
            <a:chExt cx="11576132" cy="58755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6554122-7CC2-27BE-CE71-D7DEA1D704B5}"/>
                </a:ext>
              </a:extLst>
            </p:cNvPr>
            <p:cNvSpPr/>
            <p:nvPr/>
          </p:nvSpPr>
          <p:spPr>
            <a:xfrm>
              <a:off x="9467901" y="120455"/>
              <a:ext cx="412109" cy="4642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defTabSz="1477796" fontAlgn="base" latinLnBrk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400" spc="-26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5C8A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Ⅰ </a:t>
              </a:r>
              <a:endParaRPr lang="ko-KR" altLang="en-US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4AE0562-07E2-CA7C-6D3A-FC4E08B71084}"/>
                </a:ext>
              </a:extLst>
            </p:cNvPr>
            <p:cNvSpPr/>
            <p:nvPr/>
          </p:nvSpPr>
          <p:spPr>
            <a:xfrm>
              <a:off x="10205985" y="120455"/>
              <a:ext cx="412109" cy="4642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defTabSz="1477796" fontAlgn="base" latinLnBrk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ko-KR" sz="1400" spc="-26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005C8A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Ⅲ </a:t>
              </a:r>
              <a:endParaRPr lang="ko-KR" altLang="en-US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23D6733-10A2-10CA-6002-8D896793726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597890" y="364496"/>
              <a:ext cx="254223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DB8D63B-E691-8615-88E6-01CACD7CA1C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967460" y="364496"/>
              <a:ext cx="254223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765F8E8-454D-0D60-5A5E-F9CFC46DC82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337030" y="364496"/>
              <a:ext cx="254223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561816CA-82F8-D129-AAEA-2736B115982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706601" y="364496"/>
              <a:ext cx="254223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104E0F9-ECCE-F6C4-AA3F-CDC23B2A0A1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228320" y="364496"/>
              <a:ext cx="254223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D7B7E4CF-5952-C199-0B76-EE6E3846C7D7}"/>
                </a:ext>
              </a:extLst>
            </p:cNvPr>
            <p:cNvSpPr/>
            <p:nvPr/>
          </p:nvSpPr>
          <p:spPr>
            <a:xfrm flipH="1">
              <a:off x="8712121" y="91441"/>
              <a:ext cx="3140871" cy="586724"/>
            </a:xfrm>
            <a:custGeom>
              <a:avLst/>
              <a:gdLst>
                <a:gd name="connsiteX0" fmla="*/ 0 w 2495551"/>
                <a:gd name="connsiteY0" fmla="*/ 0 h 521494"/>
                <a:gd name="connsiteX1" fmla="*/ 2038351 w 2495551"/>
                <a:gd name="connsiteY1" fmla="*/ 0 h 521494"/>
                <a:gd name="connsiteX2" fmla="*/ 2343151 w 2495551"/>
                <a:gd name="connsiteY2" fmla="*/ 521494 h 521494"/>
                <a:gd name="connsiteX3" fmla="*/ 2495551 w 2495551"/>
                <a:gd name="connsiteY3" fmla="*/ 521494 h 521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551" h="521494">
                  <a:moveTo>
                    <a:pt x="0" y="0"/>
                  </a:moveTo>
                  <a:lnTo>
                    <a:pt x="2038351" y="0"/>
                  </a:lnTo>
                  <a:lnTo>
                    <a:pt x="2343151" y="521494"/>
                  </a:lnTo>
                  <a:lnTo>
                    <a:pt x="2495551" y="521494"/>
                  </a:lnTo>
                </a:path>
              </a:pathLst>
            </a:custGeom>
            <a:ln w="28575"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KoPub돋움체 Light" panose="02020603020101020101" pitchFamily="18" charset="-127"/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ECC1F679-B0D1-A7B7-E6B6-9301FD4DC0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860" y="678994"/>
              <a:ext cx="8640000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B0AB1243-9821-98D1-6B2A-FA60EDA9FB2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963650" y="364496"/>
              <a:ext cx="254223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CE27D7B-146E-77E8-D732-847613FF791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594080" y="364496"/>
              <a:ext cx="254223" cy="0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AEE14D-8F40-9DB2-1A1F-DBC48263D3AB}"/>
              </a:ext>
            </a:extLst>
          </p:cNvPr>
          <p:cNvSpPr/>
          <p:nvPr userDrawn="1"/>
        </p:nvSpPr>
        <p:spPr>
          <a:xfrm>
            <a:off x="10952218" y="101315"/>
            <a:ext cx="503367" cy="502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</a:t>
            </a: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63C9536-5639-FB7F-CCD3-0AE85F818AE5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84233" y="239333"/>
            <a:ext cx="2" cy="275135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 descr="인간의 얼굴, 일러스트레이션, 그림, 사람이(가) 표시된 사진&#10;&#10;자동 생성된 설명">
            <a:extLst>
              <a:ext uri="{FF2B5EF4-FFF2-40B4-BE49-F238E27FC236}">
                <a16:creationId xmlns:a16="http://schemas.microsoft.com/office/drawing/2014/main" id="{53DF3486-A7A8-8607-AABD-17E6A318A0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361" y="148472"/>
            <a:ext cx="853440" cy="85344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B23945F9-EC57-260F-1CBD-DBCB25DDCE69}"/>
              </a:ext>
            </a:extLst>
          </p:cNvPr>
          <p:cNvSpPr/>
          <p:nvPr userDrawn="1"/>
        </p:nvSpPr>
        <p:spPr>
          <a:xfrm>
            <a:off x="9836943" y="12045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Ⅱ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5C8A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72A763B-3775-5B28-DB58-9B341D4B7004}"/>
              </a:ext>
            </a:extLst>
          </p:cNvPr>
          <p:cNvSpPr/>
          <p:nvPr userDrawn="1"/>
        </p:nvSpPr>
        <p:spPr>
          <a:xfrm>
            <a:off x="10585188" y="12045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Ⅳ</a:t>
            </a: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BE68BD-9EBF-B0C8-BD92-093818FA320B}"/>
              </a:ext>
            </a:extLst>
          </p:cNvPr>
          <p:cNvSpPr txBox="1"/>
          <p:nvPr userDrawn="1"/>
        </p:nvSpPr>
        <p:spPr>
          <a:xfrm>
            <a:off x="9449435" y="524110"/>
            <a:ext cx="169481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36747" latinLnBrk="1">
              <a:defRPr/>
            </a:pPr>
            <a:r>
              <a:rPr lang="en-US" altLang="ko-KR" sz="1200" b="1" spc="-68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5C8A"/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  <a:t>V. </a:t>
            </a:r>
            <a:r>
              <a:rPr lang="en-US" altLang="ko-KR" sz="1200" b="1" spc="-68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5C8A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Conclusions</a:t>
            </a:r>
            <a:endParaRPr lang="ko-KR" altLang="en-US" sz="1200" b="1" spc="-68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005C8A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43" name="그림 42" descr="폰트, 그래픽, 그래픽 디자인, 타이포그래피이(가) 표시된 사진&#10;&#10;자동 생성된 설명">
            <a:extLst>
              <a:ext uri="{FF2B5EF4-FFF2-40B4-BE49-F238E27FC236}">
                <a16:creationId xmlns:a16="http://schemas.microsoft.com/office/drawing/2014/main" id="{29533326-3B4C-7418-2478-2678FA8E0EB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6483702"/>
            <a:ext cx="1171799" cy="252000"/>
          </a:xfrm>
          <a:prstGeom prst="rect">
            <a:avLst/>
          </a:prstGeom>
        </p:spPr>
      </p:pic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1F2563FE-7444-6EB8-A71A-CB3CBDFDB72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7527" y="6432550"/>
            <a:ext cx="2743200" cy="365125"/>
          </a:xfrm>
        </p:spPr>
        <p:txBody>
          <a:bodyPr/>
          <a:lstStyle/>
          <a:p>
            <a:fld id="{60756ADB-B191-4C1C-B22B-B5FDB98619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5" name="텍스트 개체 틀 36">
            <a:extLst>
              <a:ext uri="{FF2B5EF4-FFF2-40B4-BE49-F238E27FC236}">
                <a16:creationId xmlns:a16="http://schemas.microsoft.com/office/drawing/2014/main" id="{D07B9D96-1FDA-936D-7B06-9BEE1CA5AD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7841" y="285505"/>
            <a:ext cx="6797746" cy="398571"/>
          </a:xfr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ko-KR" altLang="en-US" sz="2800" b="1" spc="-68" baseline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5C8A"/>
                </a:solidFill>
                <a:latin typeface="Arial" panose="020B0604020202020204" pitchFamily="34" charset="0"/>
                <a:ea typeface="G마켓 산스 TTF Bold" panose="02000000000000000000" pitchFamily="2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defTabSz="1036747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9" name="텍스트 개체 틀 39">
            <a:extLst>
              <a:ext uri="{FF2B5EF4-FFF2-40B4-BE49-F238E27FC236}">
                <a16:creationId xmlns:a16="http://schemas.microsoft.com/office/drawing/2014/main" id="{1CEE131A-D790-A95A-D42F-69E94447E2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142" y="1049069"/>
            <a:ext cx="11499850" cy="5354201"/>
          </a:xfrm>
        </p:spPr>
        <p:txBody>
          <a:bodyPr>
            <a:normAutofit/>
          </a:bodyPr>
          <a:lstStyle>
            <a:lvl1pPr>
              <a:defRPr sz="24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1pPr>
            <a:lvl2pPr>
              <a:defRPr sz="20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2pPr>
            <a:lvl3pPr>
              <a:defRPr sz="18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3pPr>
            <a:lvl4pPr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4pPr>
            <a:lvl5pPr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366836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타원 59">
            <a:extLst>
              <a:ext uri="{FF2B5EF4-FFF2-40B4-BE49-F238E27FC236}">
                <a16:creationId xmlns:a16="http://schemas.microsoft.com/office/drawing/2014/main" id="{C9BF0199-AA73-FF6E-655E-E650C05BC7D2}"/>
              </a:ext>
            </a:extLst>
          </p:cNvPr>
          <p:cNvSpPr/>
          <p:nvPr userDrawn="1"/>
        </p:nvSpPr>
        <p:spPr>
          <a:xfrm>
            <a:off x="10895660" y="235530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4F0F21A-F738-E64B-7607-382A1E3FC002}"/>
              </a:ext>
            </a:extLst>
          </p:cNvPr>
          <p:cNvSpPr/>
          <p:nvPr userDrawn="1"/>
        </p:nvSpPr>
        <p:spPr>
          <a:xfrm>
            <a:off x="10535908" y="235530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40BB02C6-48A8-454B-F6D3-BA1A911F1D4E}"/>
              </a:ext>
            </a:extLst>
          </p:cNvPr>
          <p:cNvSpPr/>
          <p:nvPr userDrawn="1"/>
        </p:nvSpPr>
        <p:spPr>
          <a:xfrm>
            <a:off x="10165996" y="235530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9CAA984-F302-6C85-A4BB-3297972A0643}"/>
              </a:ext>
            </a:extLst>
          </p:cNvPr>
          <p:cNvSpPr/>
          <p:nvPr userDrawn="1"/>
        </p:nvSpPr>
        <p:spPr>
          <a:xfrm>
            <a:off x="9810400" y="235530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FDCEE0FC-8A94-7143-74FE-774FC9A137CF}"/>
              </a:ext>
            </a:extLst>
          </p:cNvPr>
          <p:cNvSpPr/>
          <p:nvPr userDrawn="1"/>
        </p:nvSpPr>
        <p:spPr>
          <a:xfrm>
            <a:off x="9436331" y="235530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텍스트 개체 틀 39">
            <a:extLst>
              <a:ext uri="{FF2B5EF4-FFF2-40B4-BE49-F238E27FC236}">
                <a16:creationId xmlns:a16="http://schemas.microsoft.com/office/drawing/2014/main" id="{3A83F758-CA4D-FE3D-6E75-856027E13D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142" y="1049069"/>
            <a:ext cx="11499850" cy="5354201"/>
          </a:xfrm>
        </p:spPr>
        <p:txBody>
          <a:bodyPr>
            <a:normAutofit/>
          </a:bodyPr>
          <a:lstStyle>
            <a:lvl1pPr>
              <a:defRPr sz="24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1pPr>
            <a:lvl2pPr>
              <a:defRPr sz="20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2pPr>
            <a:lvl3pPr>
              <a:defRPr sz="18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3pPr>
            <a:lvl4pPr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4pPr>
            <a:lvl5pPr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3" name="그림 2" descr="폰트, 그래픽, 그래픽 디자인, 타이포그래피이(가) 표시된 사진&#10;&#10;자동 생성된 설명">
            <a:extLst>
              <a:ext uri="{FF2B5EF4-FFF2-40B4-BE49-F238E27FC236}">
                <a16:creationId xmlns:a16="http://schemas.microsoft.com/office/drawing/2014/main" id="{F75E28A4-D545-003A-6C94-A3011E92F1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6483702"/>
            <a:ext cx="1171799" cy="252000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5F62CB0-7037-B7DD-DCE9-46CEF59B141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7527" y="6432550"/>
            <a:ext cx="2743200" cy="365125"/>
          </a:xfrm>
        </p:spPr>
        <p:txBody>
          <a:bodyPr/>
          <a:lstStyle/>
          <a:p>
            <a:fld id="{60756ADB-B191-4C1C-B22B-B5FDB98619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3BE0B38-6155-D425-C1C3-972BADD66482}"/>
              </a:ext>
            </a:extLst>
          </p:cNvPr>
          <p:cNvSpPr/>
          <p:nvPr userDrawn="1"/>
        </p:nvSpPr>
        <p:spPr>
          <a:xfrm>
            <a:off x="9838980" y="10131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Ⅱ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A08031-9397-AE23-7381-E108CA00CC61}"/>
              </a:ext>
            </a:extLst>
          </p:cNvPr>
          <p:cNvSpPr/>
          <p:nvPr userDrawn="1"/>
        </p:nvSpPr>
        <p:spPr>
          <a:xfrm>
            <a:off x="10581138" y="10131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Ⅳ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B1569AA-DC01-F2CE-52C0-22A74555E23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59789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EFA7016-1CD1-4266-4997-0838A48C306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96746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AE64CFF-7ED4-2300-9390-DEC38A8A9DD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33703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3F60A3-AF96-8E2E-7541-317FFCB06F0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706601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9CAA1E6-7E8B-EAE0-BA06-FD01882179DA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22832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55A60846-E3A3-5240-A27E-2D97053FEF2C}"/>
              </a:ext>
            </a:extLst>
          </p:cNvPr>
          <p:cNvSpPr/>
          <p:nvPr userDrawn="1"/>
        </p:nvSpPr>
        <p:spPr>
          <a:xfrm flipH="1">
            <a:off x="8712121" y="91441"/>
            <a:ext cx="3140871" cy="586724"/>
          </a:xfrm>
          <a:custGeom>
            <a:avLst/>
            <a:gdLst>
              <a:gd name="connsiteX0" fmla="*/ 0 w 2495551"/>
              <a:gd name="connsiteY0" fmla="*/ 0 h 521494"/>
              <a:gd name="connsiteX1" fmla="*/ 2038351 w 2495551"/>
              <a:gd name="connsiteY1" fmla="*/ 0 h 521494"/>
              <a:gd name="connsiteX2" fmla="*/ 2343151 w 2495551"/>
              <a:gd name="connsiteY2" fmla="*/ 521494 h 521494"/>
              <a:gd name="connsiteX3" fmla="*/ 2495551 w 2495551"/>
              <a:gd name="connsiteY3" fmla="*/ 521494 h 52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551" h="521494">
                <a:moveTo>
                  <a:pt x="0" y="0"/>
                </a:moveTo>
                <a:lnTo>
                  <a:pt x="2038351" y="0"/>
                </a:lnTo>
                <a:lnTo>
                  <a:pt x="2343151" y="521494"/>
                </a:lnTo>
                <a:lnTo>
                  <a:pt x="2495551" y="521494"/>
                </a:lnTo>
              </a:path>
            </a:pathLst>
          </a:cu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KoPub돋움체 Light" panose="02020603020101020101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0910F44-1FB9-E585-382F-9ABFAD5801BA}"/>
              </a:ext>
            </a:extLst>
          </p:cNvPr>
          <p:cNvCxnSpPr>
            <a:cxnSpLocks/>
            <a:stCxn id="34" idx="2"/>
          </p:cNvCxnSpPr>
          <p:nvPr userDrawn="1"/>
        </p:nvCxnSpPr>
        <p:spPr>
          <a:xfrm flipH="1">
            <a:off x="342900" y="678165"/>
            <a:ext cx="8561030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B88554F-EB4F-23D4-8C95-87173C7ED651}"/>
              </a:ext>
            </a:extLst>
          </p:cNvPr>
          <p:cNvSpPr/>
          <p:nvPr userDrawn="1"/>
        </p:nvSpPr>
        <p:spPr>
          <a:xfrm>
            <a:off x="10952218" y="101315"/>
            <a:ext cx="503367" cy="502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D7E846E-8BB8-0090-C0DA-F13AAC3ADC6A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84233" y="239333"/>
            <a:ext cx="2" cy="275135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E01B146-220F-EE86-4AE0-C17C21A7898A}"/>
              </a:ext>
            </a:extLst>
          </p:cNvPr>
          <p:cNvSpPr txBox="1"/>
          <p:nvPr userDrawn="1"/>
        </p:nvSpPr>
        <p:spPr>
          <a:xfrm>
            <a:off x="9449435" y="524110"/>
            <a:ext cx="169481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36747" latinLnBrk="1">
              <a:defRPr/>
            </a:pPr>
            <a:r>
              <a:rPr lang="en-US" altLang="ko-KR" sz="1200" b="1" kern="1200" spc="-68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54823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rPr>
              <a:t>References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BA4447F-07F2-3BC2-992B-AAA55642739F}"/>
              </a:ext>
            </a:extLst>
          </p:cNvPr>
          <p:cNvSpPr/>
          <p:nvPr userDrawn="1"/>
        </p:nvSpPr>
        <p:spPr>
          <a:xfrm>
            <a:off x="9467901" y="10131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Ⅰ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185EAF7-8D5C-0B66-EC06-A9EAB05F34D3}"/>
              </a:ext>
            </a:extLst>
          </p:cNvPr>
          <p:cNvSpPr/>
          <p:nvPr userDrawn="1"/>
        </p:nvSpPr>
        <p:spPr>
          <a:xfrm>
            <a:off x="10210059" y="10131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Ⅲ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4" name="텍스트 개체 틀 36">
            <a:extLst>
              <a:ext uri="{FF2B5EF4-FFF2-40B4-BE49-F238E27FC236}">
                <a16:creationId xmlns:a16="http://schemas.microsoft.com/office/drawing/2014/main" id="{234C6161-71B1-917F-821E-DBF29B2BE8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7841" y="285505"/>
            <a:ext cx="6797746" cy="398571"/>
          </a:xfr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ko-KR" altLang="en-US" sz="2800" b="1" spc="-68" baseline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defTabSz="1036747"/>
            <a:r>
              <a:rPr lang="ko-KR" altLang="en-US" dirty="0"/>
              <a:t>마스터 텍스트 스타일을 편집하려면 클릭</a:t>
            </a:r>
          </a:p>
        </p:txBody>
      </p:sp>
      <p:pic>
        <p:nvPicPr>
          <p:cNvPr id="55" name="그림 54" descr="인간의 얼굴, 일러스트레이션, 그림, 사람이(가) 표시된 사진&#10;&#10;자동 생성된 설명">
            <a:extLst>
              <a:ext uri="{FF2B5EF4-FFF2-40B4-BE49-F238E27FC236}">
                <a16:creationId xmlns:a16="http://schemas.microsoft.com/office/drawing/2014/main" id="{746A9A76-8534-D33D-DE98-E6AFCC43EC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duotone>
              <a:schemeClr val="accent6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64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798" y="161067"/>
            <a:ext cx="849630" cy="84963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57151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BEDC0A-2F36-2B07-05B7-60B5A4680286}"/>
              </a:ext>
            </a:extLst>
          </p:cNvPr>
          <p:cNvSpPr/>
          <p:nvPr userDrawn="1"/>
        </p:nvSpPr>
        <p:spPr>
          <a:xfrm>
            <a:off x="3556729" y="1"/>
            <a:ext cx="5097071" cy="3046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80624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64" b="0" i="0" u="none" strike="noStrike" kern="1200" cap="none" spc="-8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  <a:cs typeface="+mn-cs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B8B9AB7-933E-F9FD-AE9F-2A56892117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88" y="4062298"/>
            <a:ext cx="12192988" cy="279332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7C907B-1F02-760C-7E11-F3011F8D7834}"/>
              </a:ext>
            </a:extLst>
          </p:cNvPr>
          <p:cNvSpPr/>
          <p:nvPr userDrawn="1"/>
        </p:nvSpPr>
        <p:spPr>
          <a:xfrm>
            <a:off x="0" y="4057548"/>
            <a:ext cx="12194397" cy="2798076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80624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764" b="0" i="0" u="none" strike="noStrike" kern="1200" cap="none" spc="-8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  <a:cs typeface="+mn-cs"/>
            </a:endParaRPr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A12B6C47-9300-2FCE-9C50-8E8A818BD314}"/>
              </a:ext>
            </a:extLst>
          </p:cNvPr>
          <p:cNvSpPr/>
          <p:nvPr userDrawn="1"/>
        </p:nvSpPr>
        <p:spPr>
          <a:xfrm flipV="1">
            <a:off x="187107" y="4263177"/>
            <a:ext cx="618620" cy="600428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1745" tIns="31745" rIns="31745" bIns="31745" rtlCol="0" anchor="t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35" b="0" i="0" u="none" strike="noStrike" kern="1200" cap="none" spc="-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  <a:cs typeface="+mn-cs"/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87918B65-9DD0-4280-631B-1613DD4ADDE0}"/>
              </a:ext>
            </a:extLst>
          </p:cNvPr>
          <p:cNvSpPr/>
          <p:nvPr userDrawn="1"/>
        </p:nvSpPr>
        <p:spPr>
          <a:xfrm flipV="1">
            <a:off x="281557" y="4369989"/>
            <a:ext cx="618620" cy="600428"/>
          </a:xfrm>
          <a:prstGeom prst="triangle">
            <a:avLst>
              <a:gd name="adj" fmla="val 0"/>
            </a:avLst>
          </a:prstGeom>
          <a:noFill/>
          <a:ln w="15875">
            <a:solidFill>
              <a:srgbClr val="E2F4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1745" tIns="31745" rIns="31745" bIns="31745" rtlCol="0" anchor="t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35" b="0" i="0" u="none" strike="noStrike" kern="1200" cap="none" spc="-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  <a:cs typeface="+mn-cs"/>
            </a:endParaRPr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378593E5-4B10-F921-C775-8CE9F749E92D}"/>
              </a:ext>
            </a:extLst>
          </p:cNvPr>
          <p:cNvSpPr/>
          <p:nvPr userDrawn="1"/>
        </p:nvSpPr>
        <p:spPr>
          <a:xfrm flipH="1">
            <a:off x="11347651" y="6051522"/>
            <a:ext cx="618620" cy="600428"/>
          </a:xfrm>
          <a:prstGeom prst="triangle">
            <a:avLst>
              <a:gd name="adj" fmla="val 0"/>
            </a:avLst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1745" tIns="31745" rIns="31745" bIns="31745" rtlCol="0" anchor="t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35" b="0" i="0" u="none" strike="noStrike" kern="1200" cap="none" spc="-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  <a:cs typeface="+mn-cs"/>
            </a:endParaRP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488B24BC-CB33-0F14-4A5C-4A3F0187A9FA}"/>
              </a:ext>
            </a:extLst>
          </p:cNvPr>
          <p:cNvSpPr/>
          <p:nvPr userDrawn="1"/>
        </p:nvSpPr>
        <p:spPr>
          <a:xfrm flipH="1">
            <a:off x="11253201" y="5944710"/>
            <a:ext cx="618620" cy="600428"/>
          </a:xfrm>
          <a:prstGeom prst="triangle">
            <a:avLst>
              <a:gd name="adj" fmla="val 0"/>
            </a:avLst>
          </a:prstGeom>
          <a:noFill/>
          <a:ln w="15875">
            <a:solidFill>
              <a:srgbClr val="E2F4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1745" tIns="31745" rIns="31745" bIns="31745" rtlCol="0" anchor="t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35" b="0" i="0" u="none" strike="noStrike" kern="1200" cap="none" spc="-8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ix모던고딕 L" panose="02020603020101020101" pitchFamily="18" charset="-127"/>
              <a:ea typeface="Rix모던고딕 L" panose="02020603020101020101" pitchFamily="18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AF9FB5-E6E0-FEC8-AC12-C266A13DFF6D}"/>
              </a:ext>
            </a:extLst>
          </p:cNvPr>
          <p:cNvSpPr txBox="1"/>
          <p:nvPr userDrawn="1"/>
        </p:nvSpPr>
        <p:spPr>
          <a:xfrm>
            <a:off x="3419913" y="2003274"/>
            <a:ext cx="5370701" cy="108555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54" b="1" i="0" u="none" strike="noStrike" kern="1200" cap="none" spc="-8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9206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854ACB6-90E4-B590-2C97-804BFDCD2D1E}"/>
              </a:ext>
            </a:extLst>
          </p:cNvPr>
          <p:cNvSpPr/>
          <p:nvPr userDrawn="1"/>
        </p:nvSpPr>
        <p:spPr>
          <a:xfrm>
            <a:off x="3843305" y="0"/>
            <a:ext cx="8348523" cy="6858000"/>
          </a:xfrm>
          <a:prstGeom prst="rect">
            <a:avLst/>
          </a:prstGeom>
          <a:solidFill>
            <a:srgbClr val="024B8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976102-C692-41F7-62E6-355E1C65687A}"/>
              </a:ext>
            </a:extLst>
          </p:cNvPr>
          <p:cNvSpPr/>
          <p:nvPr userDrawn="1"/>
        </p:nvSpPr>
        <p:spPr>
          <a:xfrm>
            <a:off x="4229386" y="355600"/>
            <a:ext cx="1280160" cy="1280160"/>
          </a:xfrm>
          <a:prstGeom prst="rect">
            <a:avLst/>
          </a:prstGeom>
          <a:noFill/>
          <a:ln w="762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924B2F-E7C6-DAB2-7196-8D064A5CF7CE}"/>
              </a:ext>
            </a:extLst>
          </p:cNvPr>
          <p:cNvSpPr txBox="1"/>
          <p:nvPr userDrawn="1"/>
        </p:nvSpPr>
        <p:spPr>
          <a:xfrm flipH="1">
            <a:off x="5773241" y="686862"/>
            <a:ext cx="5883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36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ko-KR" altLang="en-US" sz="36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6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table</a:t>
            </a:r>
            <a:r>
              <a:rPr lang="ko-KR" altLang="en-US" sz="36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6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of</a:t>
            </a:r>
            <a:r>
              <a:rPr lang="ko-KR" altLang="en-US" sz="36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6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6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 descr="폰트, 그래픽, 그래픽 디자인, 타이포그래피이(가) 표시된 사진&#10;&#10;자동 생성된 설명">
            <a:extLst>
              <a:ext uri="{FF2B5EF4-FFF2-40B4-BE49-F238E27FC236}">
                <a16:creationId xmlns:a16="http://schemas.microsoft.com/office/drawing/2014/main" id="{F48CA6FC-DA0F-15C4-C975-FC1526C31D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25" y="6209435"/>
            <a:ext cx="2038263" cy="4383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29CEB9-B02B-ABB2-1B15-0F77445FBFC3}"/>
              </a:ext>
            </a:extLst>
          </p:cNvPr>
          <p:cNvSpPr txBox="1"/>
          <p:nvPr userDrawn="1"/>
        </p:nvSpPr>
        <p:spPr>
          <a:xfrm>
            <a:off x="8487780" y="6209435"/>
            <a:ext cx="3444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r>
              <a:rPr lang="en-US" altLang="ko-KR" sz="1800" b="1" kern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KICS Winter Conference 2025</a:t>
            </a:r>
            <a:endParaRPr lang="ko-KR" altLang="en-US" sz="1800" b="1" kern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771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C7D00A0-898C-B7FE-6016-8ADB21720ABA}"/>
              </a:ext>
            </a:extLst>
          </p:cNvPr>
          <p:cNvSpPr/>
          <p:nvPr userDrawn="1"/>
        </p:nvSpPr>
        <p:spPr>
          <a:xfrm>
            <a:off x="0" y="1127050"/>
            <a:ext cx="12192000" cy="1174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텍스트 개체 틀 39">
            <a:extLst>
              <a:ext uri="{FF2B5EF4-FFF2-40B4-BE49-F238E27FC236}">
                <a16:creationId xmlns:a16="http://schemas.microsoft.com/office/drawing/2014/main" id="{C43258B2-EF57-31C8-A908-1D35AFE64E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142" y="2542470"/>
            <a:ext cx="11499850" cy="3860800"/>
          </a:xfrm>
        </p:spPr>
        <p:txBody>
          <a:bodyPr>
            <a:normAutofit/>
          </a:bodyPr>
          <a:lstStyle>
            <a:lvl1pPr>
              <a:defRPr sz="24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1pPr>
            <a:lvl2pPr>
              <a:defRPr sz="20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2pPr>
            <a:lvl3pPr>
              <a:defRPr sz="18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3pPr>
            <a:lvl4pPr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4pPr>
            <a:lvl5pPr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3" name="텍스트 개체 틀 39">
            <a:extLst>
              <a:ext uri="{FF2B5EF4-FFF2-40B4-BE49-F238E27FC236}">
                <a16:creationId xmlns:a16="http://schemas.microsoft.com/office/drawing/2014/main" id="{B6038F6B-D0C6-F814-C83E-0EDBC1E9C9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0684" y="1272926"/>
            <a:ext cx="11499850" cy="927348"/>
          </a:xfrm>
        </p:spPr>
        <p:txBody>
          <a:bodyPr anchor="ctr"/>
          <a:lstStyle>
            <a:lvl1pPr marL="0" indent="0" algn="ctr">
              <a:buNone/>
              <a:defRPr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  <a:lvl2pPr marL="457200" indent="0">
              <a:buNone/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2pPr>
            <a:lvl3pPr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3pPr>
            <a:lvl4pPr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4pPr>
            <a:lvl5pPr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pic>
        <p:nvPicPr>
          <p:cNvPr id="48" name="그림 47" descr="폰트, 그래픽, 그래픽 디자인, 타이포그래피이(가) 표시된 사진&#10;&#10;자동 생성된 설명">
            <a:extLst>
              <a:ext uri="{FF2B5EF4-FFF2-40B4-BE49-F238E27FC236}">
                <a16:creationId xmlns:a16="http://schemas.microsoft.com/office/drawing/2014/main" id="{B4D0E89A-9CAB-D53D-90CA-EE10FA591A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6483702"/>
            <a:ext cx="1171799" cy="252000"/>
          </a:xfrm>
          <a:prstGeom prst="rect">
            <a:avLst/>
          </a:prstGeom>
        </p:spPr>
      </p:pic>
      <p:sp>
        <p:nvSpPr>
          <p:cNvPr id="49" name="Slide Number Placeholder 5">
            <a:extLst>
              <a:ext uri="{FF2B5EF4-FFF2-40B4-BE49-F238E27FC236}">
                <a16:creationId xmlns:a16="http://schemas.microsoft.com/office/drawing/2014/main" id="{918D4F4C-D72C-7EB0-0BF5-774BFBB3CA1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7527" y="6432550"/>
            <a:ext cx="2743200" cy="365125"/>
          </a:xfrm>
        </p:spPr>
        <p:txBody>
          <a:bodyPr/>
          <a:lstStyle/>
          <a:p>
            <a:fld id="{60756ADB-B191-4C1C-B22B-B5FDB98619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B66DE0D-A9CF-59C7-E0C3-951282DB3C1C}"/>
              </a:ext>
            </a:extLst>
          </p:cNvPr>
          <p:cNvSpPr/>
          <p:nvPr userDrawn="1"/>
        </p:nvSpPr>
        <p:spPr>
          <a:xfrm>
            <a:off x="9436100" y="235712"/>
            <a:ext cx="228600" cy="228600"/>
          </a:xfrm>
          <a:prstGeom prst="ellipse">
            <a:avLst/>
          </a:prstGeom>
          <a:solidFill>
            <a:srgbClr val="005C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5C8A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71D33A-458F-1172-4858-580310F14541}"/>
              </a:ext>
            </a:extLst>
          </p:cNvPr>
          <p:cNvSpPr txBox="1"/>
          <p:nvPr/>
        </p:nvSpPr>
        <p:spPr>
          <a:xfrm>
            <a:off x="9449435" y="524110"/>
            <a:ext cx="169481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36747" latinLnBrk="1">
              <a:defRPr/>
            </a:pPr>
            <a:r>
              <a:rPr lang="en-US" altLang="ko-KR" sz="1200" b="1" kern="1200" spc="-68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5C8A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34" charset="-127"/>
              </a:rPr>
              <a:t>Ⅰ. Introduction</a:t>
            </a:r>
            <a:endParaRPr lang="ko-KR" altLang="en-US" sz="1200" b="1" kern="1200" spc="-68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005C8A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 Semilight" panose="020B0502040204020203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418BD9-B296-CE3B-D181-C65DBEC0567F}"/>
              </a:ext>
            </a:extLst>
          </p:cNvPr>
          <p:cNvSpPr/>
          <p:nvPr userDrawn="1"/>
        </p:nvSpPr>
        <p:spPr>
          <a:xfrm>
            <a:off x="9467901" y="12045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Ⅰ</a:t>
            </a: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5C8A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DF0366-876E-574D-2548-C0EEB8575B97}"/>
              </a:ext>
            </a:extLst>
          </p:cNvPr>
          <p:cNvSpPr/>
          <p:nvPr/>
        </p:nvSpPr>
        <p:spPr>
          <a:xfrm>
            <a:off x="9836943" y="12045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4B8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Ⅱ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24B8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A43891C-8503-0C1B-A8C4-333529D77A45}"/>
              </a:ext>
            </a:extLst>
          </p:cNvPr>
          <p:cNvSpPr/>
          <p:nvPr/>
        </p:nvSpPr>
        <p:spPr>
          <a:xfrm>
            <a:off x="10205985" y="12045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Ⅲ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5C8A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163B87-757A-E36C-CF32-C6AF100D4B4B}"/>
              </a:ext>
            </a:extLst>
          </p:cNvPr>
          <p:cNvSpPr/>
          <p:nvPr/>
        </p:nvSpPr>
        <p:spPr>
          <a:xfrm>
            <a:off x="10575028" y="12045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Ⅳ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5C8A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282DE96-20C4-0D43-6E43-F38E443465F9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59789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F7FEB93-B624-7ABD-CD73-500BE3B1AD1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96746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6A16F28-C087-6E4D-F382-71D340E9F443}"/>
              </a:ext>
            </a:extLst>
          </p:cNvPr>
          <p:cNvCxnSpPr>
            <a:cxnSpLocks/>
          </p:cNvCxnSpPr>
          <p:nvPr/>
        </p:nvCxnSpPr>
        <p:spPr>
          <a:xfrm rot="16200000">
            <a:off x="1033703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FB5EB35-2894-603B-0FCE-FBA7E87B4A7D}"/>
              </a:ext>
            </a:extLst>
          </p:cNvPr>
          <p:cNvCxnSpPr>
            <a:cxnSpLocks/>
          </p:cNvCxnSpPr>
          <p:nvPr/>
        </p:nvCxnSpPr>
        <p:spPr>
          <a:xfrm rot="16200000">
            <a:off x="10706601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14E87F5-B0C8-5191-04CD-BC2F94AC1F37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22832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BE830281-D8F7-7E6B-E3FF-3CA74A4FA5BE}"/>
              </a:ext>
            </a:extLst>
          </p:cNvPr>
          <p:cNvSpPr/>
          <p:nvPr/>
        </p:nvSpPr>
        <p:spPr>
          <a:xfrm flipH="1">
            <a:off x="8712121" y="91441"/>
            <a:ext cx="3140871" cy="586724"/>
          </a:xfrm>
          <a:custGeom>
            <a:avLst/>
            <a:gdLst>
              <a:gd name="connsiteX0" fmla="*/ 0 w 2495551"/>
              <a:gd name="connsiteY0" fmla="*/ 0 h 521494"/>
              <a:gd name="connsiteX1" fmla="*/ 2038351 w 2495551"/>
              <a:gd name="connsiteY1" fmla="*/ 0 h 521494"/>
              <a:gd name="connsiteX2" fmla="*/ 2343151 w 2495551"/>
              <a:gd name="connsiteY2" fmla="*/ 521494 h 521494"/>
              <a:gd name="connsiteX3" fmla="*/ 2495551 w 2495551"/>
              <a:gd name="connsiteY3" fmla="*/ 521494 h 52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551" h="521494">
                <a:moveTo>
                  <a:pt x="0" y="0"/>
                </a:moveTo>
                <a:lnTo>
                  <a:pt x="2038351" y="0"/>
                </a:lnTo>
                <a:lnTo>
                  <a:pt x="2343151" y="521494"/>
                </a:lnTo>
                <a:lnTo>
                  <a:pt x="2495551" y="521494"/>
                </a:lnTo>
              </a:path>
            </a:pathLst>
          </a:cu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KoPub돋움체 Light" panose="0202060302010102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4272133-8F8E-17CB-00C8-39F56C98D051}"/>
              </a:ext>
            </a:extLst>
          </p:cNvPr>
          <p:cNvCxnSpPr>
            <a:cxnSpLocks/>
          </p:cNvCxnSpPr>
          <p:nvPr/>
        </p:nvCxnSpPr>
        <p:spPr>
          <a:xfrm flipH="1">
            <a:off x="276860" y="678994"/>
            <a:ext cx="8640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7582215-8C44-8AE8-724E-30A8113DE1ED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96365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D1162E8-6315-594C-9608-BFE3A0A79C5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59408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87D71DD-BDAD-0D6A-58EF-D6ECC61B22A4}"/>
              </a:ext>
            </a:extLst>
          </p:cNvPr>
          <p:cNvSpPr/>
          <p:nvPr userDrawn="1"/>
        </p:nvSpPr>
        <p:spPr>
          <a:xfrm>
            <a:off x="10952218" y="101315"/>
            <a:ext cx="503367" cy="502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</a:t>
            </a: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4B1E5AC-0DDA-7213-D482-413A076AEFED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84233" y="239333"/>
            <a:ext cx="2" cy="275135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 descr="인간의 얼굴, 일러스트레이션, 그림, 사람이(가) 표시된 사진&#10;&#10;자동 생성된 설명">
            <a:extLst>
              <a:ext uri="{FF2B5EF4-FFF2-40B4-BE49-F238E27FC236}">
                <a16:creationId xmlns:a16="http://schemas.microsoft.com/office/drawing/2014/main" id="{05849D02-36A2-B0D4-9DFA-6DFFC495F4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361" y="148472"/>
            <a:ext cx="853440" cy="853440"/>
          </a:xfrm>
          <a:prstGeom prst="rect">
            <a:avLst/>
          </a:prstGeom>
        </p:spPr>
      </p:pic>
      <p:sp>
        <p:nvSpPr>
          <p:cNvPr id="40" name="텍스트 개체 틀 36">
            <a:extLst>
              <a:ext uri="{FF2B5EF4-FFF2-40B4-BE49-F238E27FC236}">
                <a16:creationId xmlns:a16="http://schemas.microsoft.com/office/drawing/2014/main" id="{C70B7A82-7BD9-787D-28E0-503EE5A44BD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367841" y="285505"/>
            <a:ext cx="6797746" cy="398571"/>
          </a:xfr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ko-KR" altLang="en-US" sz="2800" b="1" spc="-68" baseline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5C8A"/>
                </a:solidFill>
                <a:latin typeface="Arial" panose="020B0604020202020204" pitchFamily="34" charset="0"/>
                <a:ea typeface="G마켓 산스 TTF Bold" panose="02000000000000000000" pitchFamily="2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defTabSz="1036747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636990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 descr="폰트, 그래픽, 그래픽 디자인, 타이포그래피이(가) 표시된 사진&#10;&#10;자동 생성된 설명">
            <a:extLst>
              <a:ext uri="{FF2B5EF4-FFF2-40B4-BE49-F238E27FC236}">
                <a16:creationId xmlns:a16="http://schemas.microsoft.com/office/drawing/2014/main" id="{B4D0E89A-9CAB-D53D-90CA-EE10FA591A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6483702"/>
            <a:ext cx="1171799" cy="252000"/>
          </a:xfrm>
          <a:prstGeom prst="rect">
            <a:avLst/>
          </a:prstGeom>
        </p:spPr>
      </p:pic>
      <p:sp>
        <p:nvSpPr>
          <p:cNvPr id="49" name="Slide Number Placeholder 5">
            <a:extLst>
              <a:ext uri="{FF2B5EF4-FFF2-40B4-BE49-F238E27FC236}">
                <a16:creationId xmlns:a16="http://schemas.microsoft.com/office/drawing/2014/main" id="{918D4F4C-D72C-7EB0-0BF5-774BFBB3CA1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7527" y="6432550"/>
            <a:ext cx="2743200" cy="365125"/>
          </a:xfrm>
        </p:spPr>
        <p:txBody>
          <a:bodyPr/>
          <a:lstStyle/>
          <a:p>
            <a:fld id="{60756ADB-B191-4C1C-B22B-B5FDB98619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B66DE0D-A9CF-59C7-E0C3-951282DB3C1C}"/>
              </a:ext>
            </a:extLst>
          </p:cNvPr>
          <p:cNvSpPr/>
          <p:nvPr userDrawn="1"/>
        </p:nvSpPr>
        <p:spPr>
          <a:xfrm>
            <a:off x="9436100" y="235712"/>
            <a:ext cx="228600" cy="228600"/>
          </a:xfrm>
          <a:prstGeom prst="ellipse">
            <a:avLst/>
          </a:prstGeom>
          <a:solidFill>
            <a:srgbClr val="005C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5C8A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71D33A-458F-1172-4858-580310F14541}"/>
              </a:ext>
            </a:extLst>
          </p:cNvPr>
          <p:cNvSpPr txBox="1"/>
          <p:nvPr/>
        </p:nvSpPr>
        <p:spPr>
          <a:xfrm>
            <a:off x="9449435" y="524110"/>
            <a:ext cx="169481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36747" latinLnBrk="1">
              <a:defRPr/>
            </a:pPr>
            <a:r>
              <a:rPr lang="en-US" altLang="ko-KR" sz="1200" b="1" kern="1200" spc="-68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5C8A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34" charset="-127"/>
              </a:rPr>
              <a:t>Ⅰ. Introduction</a:t>
            </a:r>
            <a:endParaRPr lang="ko-KR" altLang="en-US" sz="1200" b="1" kern="1200" spc="-68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005C8A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 Semilight" panose="020B0502040204020203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418BD9-B296-CE3B-D181-C65DBEC0567F}"/>
              </a:ext>
            </a:extLst>
          </p:cNvPr>
          <p:cNvSpPr/>
          <p:nvPr userDrawn="1"/>
        </p:nvSpPr>
        <p:spPr>
          <a:xfrm>
            <a:off x="9467901" y="12045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Ⅰ</a:t>
            </a: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5C8A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DF0366-876E-574D-2548-C0EEB8575B97}"/>
              </a:ext>
            </a:extLst>
          </p:cNvPr>
          <p:cNvSpPr/>
          <p:nvPr/>
        </p:nvSpPr>
        <p:spPr>
          <a:xfrm>
            <a:off x="9836943" y="12045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24B8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Ⅱ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24B8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A43891C-8503-0C1B-A8C4-333529D77A45}"/>
              </a:ext>
            </a:extLst>
          </p:cNvPr>
          <p:cNvSpPr/>
          <p:nvPr/>
        </p:nvSpPr>
        <p:spPr>
          <a:xfrm>
            <a:off x="10205985" y="12045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Ⅲ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5C8A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163B87-757A-E36C-CF32-C6AF100D4B4B}"/>
              </a:ext>
            </a:extLst>
          </p:cNvPr>
          <p:cNvSpPr/>
          <p:nvPr/>
        </p:nvSpPr>
        <p:spPr>
          <a:xfrm>
            <a:off x="10575028" y="12045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Ⅳ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5C8A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282DE96-20C4-0D43-6E43-F38E443465F9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59789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F7FEB93-B624-7ABD-CD73-500BE3B1AD1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96746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6A16F28-C087-6E4D-F382-71D340E9F443}"/>
              </a:ext>
            </a:extLst>
          </p:cNvPr>
          <p:cNvCxnSpPr>
            <a:cxnSpLocks/>
          </p:cNvCxnSpPr>
          <p:nvPr/>
        </p:nvCxnSpPr>
        <p:spPr>
          <a:xfrm rot="16200000">
            <a:off x="1033703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FB5EB35-2894-603B-0FCE-FBA7E87B4A7D}"/>
              </a:ext>
            </a:extLst>
          </p:cNvPr>
          <p:cNvCxnSpPr>
            <a:cxnSpLocks/>
          </p:cNvCxnSpPr>
          <p:nvPr/>
        </p:nvCxnSpPr>
        <p:spPr>
          <a:xfrm rot="16200000">
            <a:off x="10706601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14E87F5-B0C8-5191-04CD-BC2F94AC1F37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22832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BE830281-D8F7-7E6B-E3FF-3CA74A4FA5BE}"/>
              </a:ext>
            </a:extLst>
          </p:cNvPr>
          <p:cNvSpPr/>
          <p:nvPr/>
        </p:nvSpPr>
        <p:spPr>
          <a:xfrm flipH="1">
            <a:off x="8712121" y="91441"/>
            <a:ext cx="3140871" cy="586724"/>
          </a:xfrm>
          <a:custGeom>
            <a:avLst/>
            <a:gdLst>
              <a:gd name="connsiteX0" fmla="*/ 0 w 2495551"/>
              <a:gd name="connsiteY0" fmla="*/ 0 h 521494"/>
              <a:gd name="connsiteX1" fmla="*/ 2038351 w 2495551"/>
              <a:gd name="connsiteY1" fmla="*/ 0 h 521494"/>
              <a:gd name="connsiteX2" fmla="*/ 2343151 w 2495551"/>
              <a:gd name="connsiteY2" fmla="*/ 521494 h 521494"/>
              <a:gd name="connsiteX3" fmla="*/ 2495551 w 2495551"/>
              <a:gd name="connsiteY3" fmla="*/ 521494 h 52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551" h="521494">
                <a:moveTo>
                  <a:pt x="0" y="0"/>
                </a:moveTo>
                <a:lnTo>
                  <a:pt x="2038351" y="0"/>
                </a:lnTo>
                <a:lnTo>
                  <a:pt x="2343151" y="521494"/>
                </a:lnTo>
                <a:lnTo>
                  <a:pt x="2495551" y="521494"/>
                </a:lnTo>
              </a:path>
            </a:pathLst>
          </a:cu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KoPub돋움체 Light" panose="0202060302010102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4272133-8F8E-17CB-00C8-39F56C98D051}"/>
              </a:ext>
            </a:extLst>
          </p:cNvPr>
          <p:cNvCxnSpPr>
            <a:cxnSpLocks/>
          </p:cNvCxnSpPr>
          <p:nvPr/>
        </p:nvCxnSpPr>
        <p:spPr>
          <a:xfrm flipH="1">
            <a:off x="276860" y="678994"/>
            <a:ext cx="8640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7582215-8C44-8AE8-724E-30A8113DE1ED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96365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D1162E8-6315-594C-9608-BFE3A0A79C5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59408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87D71DD-BDAD-0D6A-58EF-D6ECC61B22A4}"/>
              </a:ext>
            </a:extLst>
          </p:cNvPr>
          <p:cNvSpPr/>
          <p:nvPr userDrawn="1"/>
        </p:nvSpPr>
        <p:spPr>
          <a:xfrm>
            <a:off x="10952218" y="101315"/>
            <a:ext cx="503367" cy="502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</a:t>
            </a: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4B1E5AC-0DDA-7213-D482-413A076AEFED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84233" y="239333"/>
            <a:ext cx="2" cy="275135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 descr="인간의 얼굴, 일러스트레이션, 그림, 사람이(가) 표시된 사진&#10;&#10;자동 생성된 설명">
            <a:extLst>
              <a:ext uri="{FF2B5EF4-FFF2-40B4-BE49-F238E27FC236}">
                <a16:creationId xmlns:a16="http://schemas.microsoft.com/office/drawing/2014/main" id="{05849D02-36A2-B0D4-9DFA-6DFFC495F4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361" y="148472"/>
            <a:ext cx="853440" cy="853440"/>
          </a:xfrm>
          <a:prstGeom prst="rect">
            <a:avLst/>
          </a:prstGeom>
        </p:spPr>
      </p:pic>
      <p:sp>
        <p:nvSpPr>
          <p:cNvPr id="40" name="텍스트 개체 틀 36">
            <a:extLst>
              <a:ext uri="{FF2B5EF4-FFF2-40B4-BE49-F238E27FC236}">
                <a16:creationId xmlns:a16="http://schemas.microsoft.com/office/drawing/2014/main" id="{C70B7A82-7BD9-787D-28E0-503EE5A44BD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367841" y="285505"/>
            <a:ext cx="6797746" cy="398571"/>
          </a:xfr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ko-KR" altLang="en-US" sz="2800" b="1" spc="-68" baseline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5C8A"/>
                </a:solidFill>
                <a:latin typeface="Arial" panose="020B0604020202020204" pitchFamily="34" charset="0"/>
                <a:ea typeface="G마켓 산스 TTF Bold" panose="02000000000000000000" pitchFamily="2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defTabSz="1036747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2" name="텍스트 개체 틀 39">
            <a:extLst>
              <a:ext uri="{FF2B5EF4-FFF2-40B4-BE49-F238E27FC236}">
                <a16:creationId xmlns:a16="http://schemas.microsoft.com/office/drawing/2014/main" id="{AD9FDCCB-77CF-915A-4FE4-2D2F4BA912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142" y="1049069"/>
            <a:ext cx="11499850" cy="5354201"/>
          </a:xfrm>
        </p:spPr>
        <p:txBody>
          <a:bodyPr>
            <a:normAutofit/>
          </a:bodyPr>
          <a:lstStyle>
            <a:lvl1pPr>
              <a:defRPr sz="24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1pPr>
            <a:lvl2pPr>
              <a:defRPr sz="20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2pPr>
            <a:lvl3pPr>
              <a:defRPr sz="18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3pPr>
            <a:lvl4pPr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4pPr>
            <a:lvl5pPr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502638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E780616-F5C7-B424-8FCB-4FE437B5380D}"/>
              </a:ext>
            </a:extLst>
          </p:cNvPr>
          <p:cNvSpPr/>
          <p:nvPr userDrawn="1"/>
        </p:nvSpPr>
        <p:spPr>
          <a:xfrm>
            <a:off x="0" y="1127050"/>
            <a:ext cx="12192000" cy="1174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71FD41B9-B67A-50D6-ED00-E84A1E083571}"/>
              </a:ext>
            </a:extLst>
          </p:cNvPr>
          <p:cNvSpPr/>
          <p:nvPr userDrawn="1"/>
        </p:nvSpPr>
        <p:spPr>
          <a:xfrm flipH="1">
            <a:off x="8712121" y="91441"/>
            <a:ext cx="3140871" cy="586724"/>
          </a:xfrm>
          <a:custGeom>
            <a:avLst/>
            <a:gdLst>
              <a:gd name="connsiteX0" fmla="*/ 0 w 2495551"/>
              <a:gd name="connsiteY0" fmla="*/ 0 h 521494"/>
              <a:gd name="connsiteX1" fmla="*/ 2038351 w 2495551"/>
              <a:gd name="connsiteY1" fmla="*/ 0 h 521494"/>
              <a:gd name="connsiteX2" fmla="*/ 2343151 w 2495551"/>
              <a:gd name="connsiteY2" fmla="*/ 521494 h 521494"/>
              <a:gd name="connsiteX3" fmla="*/ 2495551 w 2495551"/>
              <a:gd name="connsiteY3" fmla="*/ 521494 h 52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551" h="521494">
                <a:moveTo>
                  <a:pt x="0" y="0"/>
                </a:moveTo>
                <a:lnTo>
                  <a:pt x="2038351" y="0"/>
                </a:lnTo>
                <a:lnTo>
                  <a:pt x="2343151" y="521494"/>
                </a:lnTo>
                <a:lnTo>
                  <a:pt x="2495551" y="521494"/>
                </a:lnTo>
              </a:path>
            </a:pathLst>
          </a:cu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KoPub돋움체 Light" panose="02020603020101020101" pitchFamily="18" charset="-127"/>
            </a:endParaRPr>
          </a:p>
        </p:txBody>
      </p:sp>
      <p:sp>
        <p:nvSpPr>
          <p:cNvPr id="24" name="텍스트 개체 틀 39">
            <a:extLst>
              <a:ext uri="{FF2B5EF4-FFF2-40B4-BE49-F238E27FC236}">
                <a16:creationId xmlns:a16="http://schemas.microsoft.com/office/drawing/2014/main" id="{9525741C-70A8-CD75-27FF-C33C52C5FD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142" y="2542470"/>
            <a:ext cx="11499850" cy="3860800"/>
          </a:xfrm>
        </p:spPr>
        <p:txBody>
          <a:bodyPr>
            <a:normAutofit/>
          </a:bodyPr>
          <a:lstStyle>
            <a:lvl1pPr>
              <a:defRPr sz="24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1pPr>
            <a:lvl2pPr>
              <a:defRPr sz="20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2pPr>
            <a:lvl3pPr>
              <a:defRPr sz="18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3pPr>
            <a:lvl4pPr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4pPr>
            <a:lvl5pPr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5" name="텍스트 개체 틀 39">
            <a:extLst>
              <a:ext uri="{FF2B5EF4-FFF2-40B4-BE49-F238E27FC236}">
                <a16:creationId xmlns:a16="http://schemas.microsoft.com/office/drawing/2014/main" id="{21F3AB94-D63E-6E83-07D7-4DD03834C7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0684" y="1272926"/>
            <a:ext cx="11499850" cy="927348"/>
          </a:xfrm>
        </p:spPr>
        <p:txBody>
          <a:bodyPr anchor="ctr"/>
          <a:lstStyle>
            <a:lvl1pPr marL="0" indent="0" algn="ctr">
              <a:buNone/>
              <a:defRPr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  <a:lvl2pPr marL="457200" indent="0">
              <a:buNone/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2pPr>
            <a:lvl3pPr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3pPr>
            <a:lvl4pPr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4pPr>
            <a:lvl5pPr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pic>
        <p:nvPicPr>
          <p:cNvPr id="26" name="그림 25" descr="폰트, 그래픽, 그래픽 디자인, 타이포그래피이(가) 표시된 사진&#10;&#10;자동 생성된 설명">
            <a:extLst>
              <a:ext uri="{FF2B5EF4-FFF2-40B4-BE49-F238E27FC236}">
                <a16:creationId xmlns:a16="http://schemas.microsoft.com/office/drawing/2014/main" id="{9745EB96-C3E8-C3C6-8D00-DF12496648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6483702"/>
            <a:ext cx="1171799" cy="252000"/>
          </a:xfrm>
          <a:prstGeom prst="rect">
            <a:avLst/>
          </a:prstGeom>
        </p:spPr>
      </p:pic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E6C3DD08-ECEE-7AF4-F4CE-879FC418A09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7527" y="6432550"/>
            <a:ext cx="2743200" cy="365125"/>
          </a:xfrm>
        </p:spPr>
        <p:txBody>
          <a:bodyPr/>
          <a:lstStyle/>
          <a:p>
            <a:fld id="{60756ADB-B191-4C1C-B22B-B5FDB98619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텍스트 개체 틀 36">
            <a:extLst>
              <a:ext uri="{FF2B5EF4-FFF2-40B4-BE49-F238E27FC236}">
                <a16:creationId xmlns:a16="http://schemas.microsoft.com/office/drawing/2014/main" id="{089936D3-AE78-DC08-4B72-548FA08177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7841" y="285505"/>
            <a:ext cx="6797746" cy="398571"/>
          </a:xfr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ko-KR" altLang="en-US" sz="2800" b="1" spc="-68" baseline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defTabSz="1036747"/>
            <a:r>
              <a:rPr lang="ko-KR" altLang="en-US" dirty="0"/>
              <a:t>마스터 텍스트 스타일을 편집하려면 클릭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256E09E-D601-22EA-425A-276DD0FC4E1A}"/>
              </a:ext>
            </a:extLst>
          </p:cNvPr>
          <p:cNvCxnSpPr>
            <a:cxnSpLocks/>
          </p:cNvCxnSpPr>
          <p:nvPr userDrawn="1"/>
        </p:nvCxnSpPr>
        <p:spPr>
          <a:xfrm flipH="1">
            <a:off x="342900" y="678165"/>
            <a:ext cx="8561030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인간의 얼굴, 일러스트레이션, 그림, 사람이(가) 표시된 사진&#10;&#10;자동 생성된 설명">
            <a:extLst>
              <a:ext uri="{FF2B5EF4-FFF2-40B4-BE49-F238E27FC236}">
                <a16:creationId xmlns:a16="http://schemas.microsoft.com/office/drawing/2014/main" id="{C0ABACC7-51BF-9CAD-F7ED-6BA39DA7AF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duotone>
              <a:schemeClr val="accent6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64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798" y="153510"/>
            <a:ext cx="849630" cy="84963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587A1E39-C4B3-D80B-994D-3402F856FE88}"/>
              </a:ext>
            </a:extLst>
          </p:cNvPr>
          <p:cNvSpPr/>
          <p:nvPr userDrawn="1"/>
        </p:nvSpPr>
        <p:spPr>
          <a:xfrm>
            <a:off x="10952218" y="101315"/>
            <a:ext cx="503367" cy="502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786E41-77EA-65EB-ED9A-23F380F48672}"/>
              </a:ext>
            </a:extLst>
          </p:cNvPr>
          <p:cNvSpPr txBox="1"/>
          <p:nvPr userDrawn="1"/>
        </p:nvSpPr>
        <p:spPr>
          <a:xfrm>
            <a:off x="9449435" y="524110"/>
            <a:ext cx="169481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36747" latinLnBrk="1">
              <a:defRPr/>
            </a:pPr>
            <a:r>
              <a:rPr lang="en-US" altLang="ko-KR" sz="1200" b="1" spc="-68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54823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Ⅱ</a:t>
            </a:r>
            <a:r>
              <a:rPr lang="en-US" altLang="ko-KR" sz="1200" b="1" spc="-68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548235"/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  <a:t>. </a:t>
            </a:r>
            <a:r>
              <a:rPr lang="en-US" altLang="ko-KR" sz="1200" b="1" spc="-68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54823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34" charset="-127"/>
              </a:rPr>
              <a:t>Research Background</a:t>
            </a:r>
            <a:endParaRPr lang="ko-KR" altLang="en-US" sz="1200" b="1" spc="-68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548235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8189CEE6-9A10-A462-38A8-BA21BDA52CE1}"/>
              </a:ext>
            </a:extLst>
          </p:cNvPr>
          <p:cNvSpPr/>
          <p:nvPr userDrawn="1"/>
        </p:nvSpPr>
        <p:spPr>
          <a:xfrm>
            <a:off x="9814789" y="244764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166E2DB-6070-8ACF-1C86-29B66E2CF583}"/>
              </a:ext>
            </a:extLst>
          </p:cNvPr>
          <p:cNvSpPr/>
          <p:nvPr userDrawn="1"/>
        </p:nvSpPr>
        <p:spPr>
          <a:xfrm>
            <a:off x="9473998" y="116771"/>
            <a:ext cx="148316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823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Ⅰ</a:t>
            </a: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CB87034-0402-8AE6-7990-51CA5368383A}"/>
              </a:ext>
            </a:extLst>
          </p:cNvPr>
          <p:cNvSpPr/>
          <p:nvPr userDrawn="1"/>
        </p:nvSpPr>
        <p:spPr>
          <a:xfrm>
            <a:off x="9850744" y="10902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Ⅱ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5318B2D-43E7-0CA5-421D-ADBECA3E1925}"/>
              </a:ext>
            </a:extLst>
          </p:cNvPr>
          <p:cNvSpPr/>
          <p:nvPr userDrawn="1"/>
        </p:nvSpPr>
        <p:spPr>
          <a:xfrm>
            <a:off x="10214791" y="10902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Ⅲ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3DE70F2-C71A-742D-D134-CE4B4A3DEBDA}"/>
              </a:ext>
            </a:extLst>
          </p:cNvPr>
          <p:cNvSpPr/>
          <p:nvPr userDrawn="1"/>
        </p:nvSpPr>
        <p:spPr>
          <a:xfrm>
            <a:off x="10571218" y="10902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Ⅳ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3F37C90-33BD-144B-A5F4-453A0C1C825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59789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349666A-9E71-A128-6C41-DBE814E3E3E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96746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7760605-27EE-5582-E5BD-A6BA1C55D00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33703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8326358-8979-5FCD-80B2-9CAFBBA9BC89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706601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8ADCE6E-81B3-EF19-3B67-A19365D6B5E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22832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8E044C47-AE25-2ED5-FE6E-CC170F9B72D2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84233" y="239333"/>
            <a:ext cx="2" cy="275135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72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786E41-77EA-65EB-ED9A-23F380F48672}"/>
              </a:ext>
            </a:extLst>
          </p:cNvPr>
          <p:cNvSpPr txBox="1"/>
          <p:nvPr/>
        </p:nvSpPr>
        <p:spPr>
          <a:xfrm>
            <a:off x="9449435" y="524110"/>
            <a:ext cx="169481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36747" latinLnBrk="1">
              <a:defRPr/>
            </a:pPr>
            <a:r>
              <a:rPr lang="en-US" altLang="ko-KR" sz="1200" b="1" spc="-68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54823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Ⅱ</a:t>
            </a:r>
            <a:r>
              <a:rPr lang="en-US" altLang="ko-KR" sz="1200" b="1" spc="-68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548235"/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  <a:t>. </a:t>
            </a:r>
            <a:r>
              <a:rPr lang="en-US" altLang="ko-KR" sz="1200" b="1" spc="-68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54823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 Semilight" panose="020B0502040204020203" pitchFamily="34" charset="-127"/>
              </a:rPr>
              <a:t>Research Background</a:t>
            </a:r>
            <a:endParaRPr lang="ko-KR" altLang="en-US" sz="1200" b="1" spc="-68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548235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08E9DB99-614A-6EB7-E8C2-EC7079CB2A18}"/>
              </a:ext>
            </a:extLst>
          </p:cNvPr>
          <p:cNvSpPr/>
          <p:nvPr/>
        </p:nvSpPr>
        <p:spPr>
          <a:xfrm flipH="1">
            <a:off x="8712121" y="91441"/>
            <a:ext cx="3140871" cy="586724"/>
          </a:xfrm>
          <a:custGeom>
            <a:avLst/>
            <a:gdLst>
              <a:gd name="connsiteX0" fmla="*/ 0 w 2495551"/>
              <a:gd name="connsiteY0" fmla="*/ 0 h 521494"/>
              <a:gd name="connsiteX1" fmla="*/ 2038351 w 2495551"/>
              <a:gd name="connsiteY1" fmla="*/ 0 h 521494"/>
              <a:gd name="connsiteX2" fmla="*/ 2343151 w 2495551"/>
              <a:gd name="connsiteY2" fmla="*/ 521494 h 521494"/>
              <a:gd name="connsiteX3" fmla="*/ 2495551 w 2495551"/>
              <a:gd name="connsiteY3" fmla="*/ 521494 h 52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551" h="521494">
                <a:moveTo>
                  <a:pt x="0" y="0"/>
                </a:moveTo>
                <a:lnTo>
                  <a:pt x="2038351" y="0"/>
                </a:lnTo>
                <a:lnTo>
                  <a:pt x="2343151" y="521494"/>
                </a:lnTo>
                <a:lnTo>
                  <a:pt x="2495551" y="521494"/>
                </a:lnTo>
              </a:path>
            </a:pathLst>
          </a:cu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KoPub돋움체 Light" panose="02020603020101020101" pitchFamily="18" charset="-127"/>
            </a:endParaRPr>
          </a:p>
        </p:txBody>
      </p:sp>
      <p:pic>
        <p:nvPicPr>
          <p:cNvPr id="56" name="그림 55" descr="폰트, 그래픽, 그래픽 디자인, 타이포그래피이(가) 표시된 사진&#10;&#10;자동 생성된 설명">
            <a:extLst>
              <a:ext uri="{FF2B5EF4-FFF2-40B4-BE49-F238E27FC236}">
                <a16:creationId xmlns:a16="http://schemas.microsoft.com/office/drawing/2014/main" id="{F824D4D6-EFF4-C6AF-05B2-AC028B2F69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6483702"/>
            <a:ext cx="1171799" cy="252000"/>
          </a:xfrm>
          <a:prstGeom prst="rect">
            <a:avLst/>
          </a:prstGeom>
        </p:spPr>
      </p:pic>
      <p:sp>
        <p:nvSpPr>
          <p:cNvPr id="57" name="Slide Number Placeholder 5">
            <a:extLst>
              <a:ext uri="{FF2B5EF4-FFF2-40B4-BE49-F238E27FC236}">
                <a16:creationId xmlns:a16="http://schemas.microsoft.com/office/drawing/2014/main" id="{6D845D9F-04E6-09D4-1DE7-9FBC93F11FB7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8617527" y="6432550"/>
            <a:ext cx="2743200" cy="365125"/>
          </a:xfrm>
        </p:spPr>
        <p:txBody>
          <a:bodyPr/>
          <a:lstStyle/>
          <a:p>
            <a:fld id="{60756ADB-B191-4C1C-B22B-B5FDB98619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텍스트 개체 틀 36">
            <a:extLst>
              <a:ext uri="{FF2B5EF4-FFF2-40B4-BE49-F238E27FC236}">
                <a16:creationId xmlns:a16="http://schemas.microsoft.com/office/drawing/2014/main" id="{51CAAB8C-940A-52F2-927E-CDF93EA85858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367841" y="285505"/>
            <a:ext cx="6797746" cy="398571"/>
          </a:xfr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ko-KR" altLang="en-US" sz="2800" b="1" spc="-68" baseline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defTabSz="1036747"/>
            <a:r>
              <a:rPr lang="ko-KR" altLang="en-US" dirty="0"/>
              <a:t>마스터 텍스트 스타일을 편집하려면 클릭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3FC6E3F-AD00-7BF6-6F86-77EB06729FE1}"/>
              </a:ext>
            </a:extLst>
          </p:cNvPr>
          <p:cNvCxnSpPr>
            <a:cxnSpLocks/>
          </p:cNvCxnSpPr>
          <p:nvPr userDrawn="1"/>
        </p:nvCxnSpPr>
        <p:spPr>
          <a:xfrm flipH="1">
            <a:off x="342900" y="678165"/>
            <a:ext cx="8561030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인간의 얼굴, 일러스트레이션, 그림, 사람이(가) 표시된 사진&#10;&#10;자동 생성된 설명">
            <a:extLst>
              <a:ext uri="{FF2B5EF4-FFF2-40B4-BE49-F238E27FC236}">
                <a16:creationId xmlns:a16="http://schemas.microsoft.com/office/drawing/2014/main" id="{67D95298-97FD-8EA7-2C05-CC27FE37D90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duotone>
              <a:schemeClr val="accent6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64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798" y="153510"/>
            <a:ext cx="849630" cy="84963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8189CEE6-9A10-A462-38A8-BA21BDA52CE1}"/>
              </a:ext>
            </a:extLst>
          </p:cNvPr>
          <p:cNvSpPr/>
          <p:nvPr userDrawn="1"/>
        </p:nvSpPr>
        <p:spPr>
          <a:xfrm>
            <a:off x="9814789" y="244764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66E2DB-6070-8ACF-1C86-29B66E2CF583}"/>
              </a:ext>
            </a:extLst>
          </p:cNvPr>
          <p:cNvSpPr/>
          <p:nvPr userDrawn="1"/>
        </p:nvSpPr>
        <p:spPr>
          <a:xfrm>
            <a:off x="9473997" y="116771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823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Ⅰ</a:t>
            </a: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CB87034-0402-8AE6-7990-51CA5368383A}"/>
              </a:ext>
            </a:extLst>
          </p:cNvPr>
          <p:cNvSpPr/>
          <p:nvPr userDrawn="1"/>
        </p:nvSpPr>
        <p:spPr>
          <a:xfrm>
            <a:off x="9850744" y="10902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Ⅱ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318B2D-43E7-0CA5-421D-ADBECA3E1925}"/>
              </a:ext>
            </a:extLst>
          </p:cNvPr>
          <p:cNvSpPr/>
          <p:nvPr userDrawn="1"/>
        </p:nvSpPr>
        <p:spPr>
          <a:xfrm>
            <a:off x="10214791" y="10902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Ⅲ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DE70F2-C71A-742D-D134-CE4B4A3DEBDA}"/>
              </a:ext>
            </a:extLst>
          </p:cNvPr>
          <p:cNvSpPr/>
          <p:nvPr userDrawn="1"/>
        </p:nvSpPr>
        <p:spPr>
          <a:xfrm>
            <a:off x="10571218" y="10902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Ⅳ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3F37C90-33BD-144B-A5F4-453A0C1C825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59789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349666A-9E71-A128-6C41-DBE814E3E3E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96746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7760605-27EE-5582-E5BD-A6BA1C55D00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33703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8326358-8979-5FCD-80B2-9CAFBBA9BC89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706601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8ADCE6E-81B3-EF19-3B67-A19365D6B5E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22832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E044C47-AE25-2ED5-FE6E-CC170F9B72D2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84233" y="239333"/>
            <a:ext cx="2" cy="275135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D55A9A3-E5BD-014B-99E1-92C35DEEAB26}"/>
              </a:ext>
            </a:extLst>
          </p:cNvPr>
          <p:cNvSpPr/>
          <p:nvPr userDrawn="1"/>
        </p:nvSpPr>
        <p:spPr>
          <a:xfrm>
            <a:off x="10952218" y="101315"/>
            <a:ext cx="503367" cy="502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3" name="텍스트 개체 틀 39">
            <a:extLst>
              <a:ext uri="{FF2B5EF4-FFF2-40B4-BE49-F238E27FC236}">
                <a16:creationId xmlns:a16="http://schemas.microsoft.com/office/drawing/2014/main" id="{7A1068BC-1D92-BD91-B9ED-C12618495A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142" y="1049069"/>
            <a:ext cx="11499850" cy="5354201"/>
          </a:xfrm>
        </p:spPr>
        <p:txBody>
          <a:bodyPr>
            <a:normAutofit/>
          </a:bodyPr>
          <a:lstStyle>
            <a:lvl1pPr>
              <a:defRPr sz="24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1pPr>
            <a:lvl2pPr>
              <a:defRPr sz="20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2pPr>
            <a:lvl3pPr>
              <a:defRPr sz="18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3pPr>
            <a:lvl4pPr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4pPr>
            <a:lvl5pPr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44796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FF1CEF8D-6C73-C73C-C354-9FDFD39E5401}"/>
              </a:ext>
            </a:extLst>
          </p:cNvPr>
          <p:cNvSpPr/>
          <p:nvPr/>
        </p:nvSpPr>
        <p:spPr>
          <a:xfrm>
            <a:off x="10171313" y="254000"/>
            <a:ext cx="228600" cy="228600"/>
          </a:xfrm>
          <a:prstGeom prst="ellipse">
            <a:avLst/>
          </a:prstGeom>
          <a:solidFill>
            <a:srgbClr val="005C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5C8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786E41-77EA-65EB-ED9A-23F380F48672}"/>
              </a:ext>
            </a:extLst>
          </p:cNvPr>
          <p:cNvSpPr txBox="1"/>
          <p:nvPr/>
        </p:nvSpPr>
        <p:spPr>
          <a:xfrm>
            <a:off x="9449435" y="524110"/>
            <a:ext cx="169481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03674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spc="-68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5C8A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Ⅲ</a:t>
            </a:r>
            <a:r>
              <a:rPr lang="en-US" altLang="ko-KR" sz="1200" b="1" spc="-68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5C8A"/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  <a:t>. </a:t>
            </a:r>
            <a:r>
              <a:rPr lang="en-US" altLang="ko-KR" sz="1200" b="1" spc="-68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5C8A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Experiment Design</a:t>
            </a:r>
            <a:endParaRPr lang="ko-KR" altLang="en-US" sz="1200" b="1" spc="-68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005C8A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3F4D11-83DC-F23A-E676-2A1B17C60D86}"/>
              </a:ext>
            </a:extLst>
          </p:cNvPr>
          <p:cNvSpPr/>
          <p:nvPr/>
        </p:nvSpPr>
        <p:spPr>
          <a:xfrm>
            <a:off x="9467901" y="12045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Ⅰ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5C8A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0316A77-774F-A284-78FC-630F7C5F5FE6}"/>
              </a:ext>
            </a:extLst>
          </p:cNvPr>
          <p:cNvSpPr/>
          <p:nvPr/>
        </p:nvSpPr>
        <p:spPr>
          <a:xfrm>
            <a:off x="9836943" y="12045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Ⅱ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5C8A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817235D-1D52-971D-06D8-8A6C1DBECD24}"/>
              </a:ext>
            </a:extLst>
          </p:cNvPr>
          <p:cNvSpPr/>
          <p:nvPr/>
        </p:nvSpPr>
        <p:spPr>
          <a:xfrm>
            <a:off x="10205985" y="12045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Ⅲ</a:t>
            </a: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5C8A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950A865-CAC7-78E2-E324-3F817CF13FFD}"/>
              </a:ext>
            </a:extLst>
          </p:cNvPr>
          <p:cNvSpPr/>
          <p:nvPr/>
        </p:nvSpPr>
        <p:spPr>
          <a:xfrm>
            <a:off x="10575028" y="12045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Ⅳ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5C8A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C8AE4A3-8AB7-FA2E-D92F-C39C8E62F3E0}"/>
              </a:ext>
            </a:extLst>
          </p:cNvPr>
          <p:cNvCxnSpPr>
            <a:cxnSpLocks/>
          </p:cNvCxnSpPr>
          <p:nvPr/>
        </p:nvCxnSpPr>
        <p:spPr>
          <a:xfrm rot="16200000">
            <a:off x="959789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00B585E-6DB4-3BD4-051C-58F78245126D}"/>
              </a:ext>
            </a:extLst>
          </p:cNvPr>
          <p:cNvCxnSpPr>
            <a:cxnSpLocks/>
          </p:cNvCxnSpPr>
          <p:nvPr/>
        </p:nvCxnSpPr>
        <p:spPr>
          <a:xfrm rot="16200000">
            <a:off x="996746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D1F1292-AB40-A377-19CB-4BC8738C8F4D}"/>
              </a:ext>
            </a:extLst>
          </p:cNvPr>
          <p:cNvCxnSpPr>
            <a:cxnSpLocks/>
          </p:cNvCxnSpPr>
          <p:nvPr/>
        </p:nvCxnSpPr>
        <p:spPr>
          <a:xfrm rot="16200000">
            <a:off x="1033703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0E0A52A-D4FB-23CA-7BF6-56C5D8771D83}"/>
              </a:ext>
            </a:extLst>
          </p:cNvPr>
          <p:cNvCxnSpPr>
            <a:cxnSpLocks/>
          </p:cNvCxnSpPr>
          <p:nvPr/>
        </p:nvCxnSpPr>
        <p:spPr>
          <a:xfrm rot="16200000">
            <a:off x="10706601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CE8815E-CC0C-86F9-8F9B-58EE26ED8F16}"/>
              </a:ext>
            </a:extLst>
          </p:cNvPr>
          <p:cNvCxnSpPr>
            <a:cxnSpLocks/>
          </p:cNvCxnSpPr>
          <p:nvPr/>
        </p:nvCxnSpPr>
        <p:spPr>
          <a:xfrm rot="16200000">
            <a:off x="922832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08E9DB99-614A-6EB7-E8C2-EC7079CB2A18}"/>
              </a:ext>
            </a:extLst>
          </p:cNvPr>
          <p:cNvSpPr/>
          <p:nvPr/>
        </p:nvSpPr>
        <p:spPr>
          <a:xfrm flipH="1">
            <a:off x="8712121" y="91441"/>
            <a:ext cx="3140871" cy="586724"/>
          </a:xfrm>
          <a:custGeom>
            <a:avLst/>
            <a:gdLst>
              <a:gd name="connsiteX0" fmla="*/ 0 w 2495551"/>
              <a:gd name="connsiteY0" fmla="*/ 0 h 521494"/>
              <a:gd name="connsiteX1" fmla="*/ 2038351 w 2495551"/>
              <a:gd name="connsiteY1" fmla="*/ 0 h 521494"/>
              <a:gd name="connsiteX2" fmla="*/ 2343151 w 2495551"/>
              <a:gd name="connsiteY2" fmla="*/ 521494 h 521494"/>
              <a:gd name="connsiteX3" fmla="*/ 2495551 w 2495551"/>
              <a:gd name="connsiteY3" fmla="*/ 521494 h 52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551" h="521494">
                <a:moveTo>
                  <a:pt x="0" y="0"/>
                </a:moveTo>
                <a:lnTo>
                  <a:pt x="2038351" y="0"/>
                </a:lnTo>
                <a:lnTo>
                  <a:pt x="2343151" y="521494"/>
                </a:lnTo>
                <a:lnTo>
                  <a:pt x="2495551" y="521494"/>
                </a:lnTo>
              </a:path>
            </a:pathLst>
          </a:cu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KoPub돋움체 Light" panose="02020603020101020101" pitchFamily="18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0B9D58B-D6F7-D439-A3B6-F1E1A830691A}"/>
              </a:ext>
            </a:extLst>
          </p:cNvPr>
          <p:cNvCxnSpPr>
            <a:cxnSpLocks/>
          </p:cNvCxnSpPr>
          <p:nvPr/>
        </p:nvCxnSpPr>
        <p:spPr>
          <a:xfrm flipH="1">
            <a:off x="276860" y="678994"/>
            <a:ext cx="8640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703D183E-A34F-AA48-E4A0-777909E7A352}"/>
              </a:ext>
            </a:extLst>
          </p:cNvPr>
          <p:cNvCxnSpPr>
            <a:cxnSpLocks/>
          </p:cNvCxnSpPr>
          <p:nvPr/>
        </p:nvCxnSpPr>
        <p:spPr>
          <a:xfrm rot="16200000">
            <a:off x="996365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9C79EEA-DE84-6DBB-B25D-1928E820A7A6}"/>
              </a:ext>
            </a:extLst>
          </p:cNvPr>
          <p:cNvCxnSpPr>
            <a:cxnSpLocks/>
          </p:cNvCxnSpPr>
          <p:nvPr/>
        </p:nvCxnSpPr>
        <p:spPr>
          <a:xfrm rot="16200000">
            <a:off x="959408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9776E03-74B4-6960-AF65-A74BADC40419}"/>
              </a:ext>
            </a:extLst>
          </p:cNvPr>
          <p:cNvSpPr/>
          <p:nvPr userDrawn="1"/>
        </p:nvSpPr>
        <p:spPr>
          <a:xfrm>
            <a:off x="10952218" y="101315"/>
            <a:ext cx="503367" cy="502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</a:t>
            </a: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8B62137-D8E6-08E2-C93E-FDB371888612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84233" y="239333"/>
            <a:ext cx="2" cy="275135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 descr="인간의 얼굴, 일러스트레이션, 그림, 사람이(가) 표시된 사진&#10;&#10;자동 생성된 설명">
            <a:extLst>
              <a:ext uri="{FF2B5EF4-FFF2-40B4-BE49-F238E27FC236}">
                <a16:creationId xmlns:a16="http://schemas.microsoft.com/office/drawing/2014/main" id="{B2EDC315-848A-4AFF-398B-F925B580DD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361" y="148472"/>
            <a:ext cx="853440" cy="853440"/>
          </a:xfrm>
          <a:prstGeom prst="rect">
            <a:avLst/>
          </a:prstGeom>
        </p:spPr>
      </p:pic>
      <p:pic>
        <p:nvPicPr>
          <p:cNvPr id="5" name="그림 4" descr="폰트, 그래픽, 그래픽 디자인, 타이포그래피이(가) 표시된 사진&#10;&#10;자동 생성된 설명">
            <a:extLst>
              <a:ext uri="{FF2B5EF4-FFF2-40B4-BE49-F238E27FC236}">
                <a16:creationId xmlns:a16="http://schemas.microsoft.com/office/drawing/2014/main" id="{D636C198-485D-61E2-1759-F55D0CA8B8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6483702"/>
            <a:ext cx="1171799" cy="252000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48DAE9-9A7B-1AE7-65CF-64F7E0C7693C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>
          <a:xfrm>
            <a:off x="8617527" y="6432550"/>
            <a:ext cx="2743200" cy="365125"/>
          </a:xfrm>
        </p:spPr>
        <p:txBody>
          <a:bodyPr/>
          <a:lstStyle/>
          <a:p>
            <a:fld id="{60756ADB-B191-4C1C-B22B-B5FDB98619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36">
            <a:extLst>
              <a:ext uri="{FF2B5EF4-FFF2-40B4-BE49-F238E27FC236}">
                <a16:creationId xmlns:a16="http://schemas.microsoft.com/office/drawing/2014/main" id="{52992D1C-A6A4-1756-E969-B44A56A4DF60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367841" y="285505"/>
            <a:ext cx="6797746" cy="398571"/>
          </a:xfr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ko-KR" altLang="en-US" sz="2800" b="1" spc="-68" baseline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5C8A"/>
                </a:solidFill>
                <a:latin typeface="Arial" panose="020B0604020202020204" pitchFamily="34" charset="0"/>
                <a:ea typeface="G마켓 산스 TTF Bold" panose="02000000000000000000" pitchFamily="2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defTabSz="1036747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ECF197-ACF9-9F9C-D227-F4DC9ABD03EA}"/>
              </a:ext>
            </a:extLst>
          </p:cNvPr>
          <p:cNvSpPr/>
          <p:nvPr userDrawn="1"/>
        </p:nvSpPr>
        <p:spPr>
          <a:xfrm>
            <a:off x="0" y="1127050"/>
            <a:ext cx="12192000" cy="1174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39">
            <a:extLst>
              <a:ext uri="{FF2B5EF4-FFF2-40B4-BE49-F238E27FC236}">
                <a16:creationId xmlns:a16="http://schemas.microsoft.com/office/drawing/2014/main" id="{7F9E5737-EFCE-46A7-1CA4-DB183EAC3A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142" y="2542470"/>
            <a:ext cx="11499850" cy="3860800"/>
          </a:xfrm>
        </p:spPr>
        <p:txBody>
          <a:bodyPr>
            <a:normAutofit/>
          </a:bodyPr>
          <a:lstStyle>
            <a:lvl1pPr>
              <a:defRPr sz="24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1pPr>
            <a:lvl2pPr>
              <a:defRPr sz="20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2pPr>
            <a:lvl3pPr>
              <a:defRPr sz="18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3pPr>
            <a:lvl4pPr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4pPr>
            <a:lvl5pPr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2" name="텍스트 개체 틀 39">
            <a:extLst>
              <a:ext uri="{FF2B5EF4-FFF2-40B4-BE49-F238E27FC236}">
                <a16:creationId xmlns:a16="http://schemas.microsoft.com/office/drawing/2014/main" id="{581542D3-598A-731D-90D0-A23E9577DD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0684" y="1272926"/>
            <a:ext cx="11499850" cy="927348"/>
          </a:xfrm>
        </p:spPr>
        <p:txBody>
          <a:bodyPr anchor="ctr"/>
          <a:lstStyle>
            <a:lvl1pPr marL="0" indent="0" algn="ctr">
              <a:buNone/>
              <a:defRPr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  <a:lvl2pPr marL="457200" indent="0">
              <a:buNone/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2pPr>
            <a:lvl3pPr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3pPr>
            <a:lvl4pPr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4pPr>
            <a:lvl5pPr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67958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BA45CF2A-3A02-A47E-6321-AD2DAA8EBE9E}"/>
              </a:ext>
            </a:extLst>
          </p:cNvPr>
          <p:cNvSpPr/>
          <p:nvPr userDrawn="1"/>
        </p:nvSpPr>
        <p:spPr>
          <a:xfrm>
            <a:off x="10171313" y="254000"/>
            <a:ext cx="228600" cy="228600"/>
          </a:xfrm>
          <a:prstGeom prst="ellipse">
            <a:avLst/>
          </a:prstGeom>
          <a:solidFill>
            <a:srgbClr val="005C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5C8A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B51195-5C2D-5CDF-9CA5-32BC7BD054CA}"/>
              </a:ext>
            </a:extLst>
          </p:cNvPr>
          <p:cNvSpPr txBox="1"/>
          <p:nvPr userDrawn="1"/>
        </p:nvSpPr>
        <p:spPr>
          <a:xfrm>
            <a:off x="9449435" y="524110"/>
            <a:ext cx="169481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03674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spc="-68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5C8A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Ⅲ</a:t>
            </a:r>
            <a:r>
              <a:rPr lang="en-US" altLang="ko-KR" sz="1200" b="1" spc="-68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5C8A"/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  <a:t>. </a:t>
            </a:r>
            <a:r>
              <a:rPr lang="en-US" altLang="ko-KR" sz="1200" b="1" spc="-68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5C8A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Experiment Design</a:t>
            </a:r>
            <a:endParaRPr lang="ko-KR" altLang="en-US" sz="1200" b="1" spc="-68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005C8A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AD5214-8878-F37A-D985-0B25661564F5}"/>
              </a:ext>
            </a:extLst>
          </p:cNvPr>
          <p:cNvSpPr/>
          <p:nvPr userDrawn="1"/>
        </p:nvSpPr>
        <p:spPr>
          <a:xfrm>
            <a:off x="9467901" y="12045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Ⅰ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5C8A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ACB7DD-D637-32A6-DE59-3946D0C9C5A6}"/>
              </a:ext>
            </a:extLst>
          </p:cNvPr>
          <p:cNvSpPr/>
          <p:nvPr userDrawn="1"/>
        </p:nvSpPr>
        <p:spPr>
          <a:xfrm>
            <a:off x="9836943" y="12045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Ⅱ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5C8A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F18844-FE52-5368-E7EB-538743A4A3BB}"/>
              </a:ext>
            </a:extLst>
          </p:cNvPr>
          <p:cNvSpPr/>
          <p:nvPr userDrawn="1"/>
        </p:nvSpPr>
        <p:spPr>
          <a:xfrm>
            <a:off x="10205985" y="12045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Ⅲ</a:t>
            </a: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5C8A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D60404-495D-98F9-DED9-D7887E1E0D30}"/>
              </a:ext>
            </a:extLst>
          </p:cNvPr>
          <p:cNvSpPr/>
          <p:nvPr userDrawn="1"/>
        </p:nvSpPr>
        <p:spPr>
          <a:xfrm>
            <a:off x="10575028" y="12045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Ⅳ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05C8A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DA0F856-0DCA-D69A-80B1-4BD2CF5EA47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59789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622E87B-F9B7-27D0-AFB9-61D95E435C3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96746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9B583A8-C8F4-3341-8295-73549A37E76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33703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AEABBF8-ABB6-5019-2CED-E34FD21D415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706601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5588DC5-D5EF-2063-0071-CC800549A4CF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22832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B961DEFC-322E-8471-3865-7EE2683A7141}"/>
              </a:ext>
            </a:extLst>
          </p:cNvPr>
          <p:cNvSpPr/>
          <p:nvPr userDrawn="1"/>
        </p:nvSpPr>
        <p:spPr>
          <a:xfrm flipH="1">
            <a:off x="8712121" y="91441"/>
            <a:ext cx="3140871" cy="586724"/>
          </a:xfrm>
          <a:custGeom>
            <a:avLst/>
            <a:gdLst>
              <a:gd name="connsiteX0" fmla="*/ 0 w 2495551"/>
              <a:gd name="connsiteY0" fmla="*/ 0 h 521494"/>
              <a:gd name="connsiteX1" fmla="*/ 2038351 w 2495551"/>
              <a:gd name="connsiteY1" fmla="*/ 0 h 521494"/>
              <a:gd name="connsiteX2" fmla="*/ 2343151 w 2495551"/>
              <a:gd name="connsiteY2" fmla="*/ 521494 h 521494"/>
              <a:gd name="connsiteX3" fmla="*/ 2495551 w 2495551"/>
              <a:gd name="connsiteY3" fmla="*/ 521494 h 52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551" h="521494">
                <a:moveTo>
                  <a:pt x="0" y="0"/>
                </a:moveTo>
                <a:lnTo>
                  <a:pt x="2038351" y="0"/>
                </a:lnTo>
                <a:lnTo>
                  <a:pt x="2343151" y="521494"/>
                </a:lnTo>
                <a:lnTo>
                  <a:pt x="2495551" y="521494"/>
                </a:lnTo>
              </a:path>
            </a:pathLst>
          </a:cu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KoPub돋움체 Light" panose="02020603020101020101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D31F976-93C8-57C2-4B92-7DF902D53AFF}"/>
              </a:ext>
            </a:extLst>
          </p:cNvPr>
          <p:cNvCxnSpPr>
            <a:cxnSpLocks/>
          </p:cNvCxnSpPr>
          <p:nvPr userDrawn="1"/>
        </p:nvCxnSpPr>
        <p:spPr>
          <a:xfrm flipH="1">
            <a:off x="276860" y="678994"/>
            <a:ext cx="8640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CE46DDF-D6B7-D6BF-0DDD-C9519249196A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96365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8FD137A-A9A1-9526-0EEC-8AFC0C7F67D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59408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ABB78E9-A463-1D7E-BFA1-C9A9C15BDF5A}"/>
              </a:ext>
            </a:extLst>
          </p:cNvPr>
          <p:cNvSpPr/>
          <p:nvPr userDrawn="1"/>
        </p:nvSpPr>
        <p:spPr>
          <a:xfrm>
            <a:off x="10952218" y="101315"/>
            <a:ext cx="503367" cy="502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5C8A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</a:t>
            </a: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720C323-45F5-1D3A-D8E9-1AB363AC8235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84233" y="239333"/>
            <a:ext cx="2" cy="275135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 descr="인간의 얼굴, 일러스트레이션, 그림, 사람이(가) 표시된 사진&#10;&#10;자동 생성된 설명">
            <a:extLst>
              <a:ext uri="{FF2B5EF4-FFF2-40B4-BE49-F238E27FC236}">
                <a16:creationId xmlns:a16="http://schemas.microsoft.com/office/drawing/2014/main" id="{76EC8565-15D2-3639-47AF-4BF0E0F0EB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361" y="148472"/>
            <a:ext cx="853440" cy="853440"/>
          </a:xfrm>
          <a:prstGeom prst="rect">
            <a:avLst/>
          </a:prstGeom>
        </p:spPr>
      </p:pic>
      <p:pic>
        <p:nvPicPr>
          <p:cNvPr id="34" name="그림 33" descr="폰트, 그래픽, 그래픽 디자인, 타이포그래피이(가) 표시된 사진&#10;&#10;자동 생성된 설명">
            <a:extLst>
              <a:ext uri="{FF2B5EF4-FFF2-40B4-BE49-F238E27FC236}">
                <a16:creationId xmlns:a16="http://schemas.microsoft.com/office/drawing/2014/main" id="{884BD4F0-0936-EB83-873F-2B70B4BE2A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6483702"/>
            <a:ext cx="1171799" cy="252000"/>
          </a:xfrm>
          <a:prstGeom prst="rect">
            <a:avLst/>
          </a:prstGeom>
        </p:spPr>
      </p:pic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938092B8-52AD-1F33-E29C-F1BAAC99F78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7527" y="6432550"/>
            <a:ext cx="2743200" cy="365125"/>
          </a:xfrm>
        </p:spPr>
        <p:txBody>
          <a:bodyPr/>
          <a:lstStyle/>
          <a:p>
            <a:fld id="{60756ADB-B191-4C1C-B22B-B5FDB98619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0" name="텍스트 개체 틀 36">
            <a:extLst>
              <a:ext uri="{FF2B5EF4-FFF2-40B4-BE49-F238E27FC236}">
                <a16:creationId xmlns:a16="http://schemas.microsoft.com/office/drawing/2014/main" id="{52DF6A50-A8D5-E4CF-7E96-83FA93C3CC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7841" y="285505"/>
            <a:ext cx="6797746" cy="398571"/>
          </a:xfr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ko-KR" altLang="en-US" sz="2800" b="1" spc="-68" baseline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005C8A"/>
                </a:solidFill>
                <a:latin typeface="Arial" panose="020B0604020202020204" pitchFamily="34" charset="0"/>
                <a:ea typeface="G마켓 산스 TTF Bold" panose="02000000000000000000" pitchFamily="2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defTabSz="1036747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9" name="텍스트 개체 틀 39">
            <a:extLst>
              <a:ext uri="{FF2B5EF4-FFF2-40B4-BE49-F238E27FC236}">
                <a16:creationId xmlns:a16="http://schemas.microsoft.com/office/drawing/2014/main" id="{29A7F719-AEB4-4C70-E3AD-410EEF3C05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142" y="1049069"/>
            <a:ext cx="11499850" cy="5354201"/>
          </a:xfrm>
        </p:spPr>
        <p:txBody>
          <a:bodyPr>
            <a:normAutofit/>
          </a:bodyPr>
          <a:lstStyle>
            <a:lvl1pPr>
              <a:defRPr sz="24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1pPr>
            <a:lvl2pPr>
              <a:defRPr sz="20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2pPr>
            <a:lvl3pPr>
              <a:defRPr sz="18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3pPr>
            <a:lvl4pPr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4pPr>
            <a:lvl5pPr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26484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타원 34">
            <a:extLst>
              <a:ext uri="{FF2B5EF4-FFF2-40B4-BE49-F238E27FC236}">
                <a16:creationId xmlns:a16="http://schemas.microsoft.com/office/drawing/2014/main" id="{C6F98B03-FA27-DCB9-4A95-E940AF169C81}"/>
              </a:ext>
            </a:extLst>
          </p:cNvPr>
          <p:cNvSpPr/>
          <p:nvPr userDrawn="1"/>
        </p:nvSpPr>
        <p:spPr>
          <a:xfrm>
            <a:off x="10535457" y="244764"/>
            <a:ext cx="228600" cy="2286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73FB67-A90F-04EE-A5FC-4F4D8AA1097A}"/>
              </a:ext>
            </a:extLst>
          </p:cNvPr>
          <p:cNvSpPr/>
          <p:nvPr userDrawn="1"/>
        </p:nvSpPr>
        <p:spPr>
          <a:xfrm>
            <a:off x="9850744" y="10902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Ⅱ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080959-39AC-01D5-81FE-F82435E32FED}"/>
              </a:ext>
            </a:extLst>
          </p:cNvPr>
          <p:cNvSpPr/>
          <p:nvPr userDrawn="1"/>
        </p:nvSpPr>
        <p:spPr>
          <a:xfrm>
            <a:off x="10571218" y="10902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Ⅳ</a:t>
            </a: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0731AF2-F547-5796-65DA-4D818416844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59789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9D0CD6C-BA1B-D63B-D03A-E6122F22BF5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96746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311AE82-C99D-B5AB-ACDE-39577D64DDC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33703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FE5492D-D426-04AA-4617-4A6B1647CFBD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0706601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CE38630-5D80-E729-F61D-4521553CB81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228320" y="364496"/>
            <a:ext cx="254223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4784D1D0-CDB6-E37E-6464-1A28E8C20C81}"/>
              </a:ext>
            </a:extLst>
          </p:cNvPr>
          <p:cNvSpPr/>
          <p:nvPr userDrawn="1"/>
        </p:nvSpPr>
        <p:spPr>
          <a:xfrm flipH="1">
            <a:off x="8712121" y="91441"/>
            <a:ext cx="3140871" cy="586724"/>
          </a:xfrm>
          <a:custGeom>
            <a:avLst/>
            <a:gdLst>
              <a:gd name="connsiteX0" fmla="*/ 0 w 2495551"/>
              <a:gd name="connsiteY0" fmla="*/ 0 h 521494"/>
              <a:gd name="connsiteX1" fmla="*/ 2038351 w 2495551"/>
              <a:gd name="connsiteY1" fmla="*/ 0 h 521494"/>
              <a:gd name="connsiteX2" fmla="*/ 2343151 w 2495551"/>
              <a:gd name="connsiteY2" fmla="*/ 521494 h 521494"/>
              <a:gd name="connsiteX3" fmla="*/ 2495551 w 2495551"/>
              <a:gd name="connsiteY3" fmla="*/ 521494 h 521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551" h="521494">
                <a:moveTo>
                  <a:pt x="0" y="0"/>
                </a:moveTo>
                <a:lnTo>
                  <a:pt x="2038351" y="0"/>
                </a:lnTo>
                <a:lnTo>
                  <a:pt x="2343151" y="521494"/>
                </a:lnTo>
                <a:lnTo>
                  <a:pt x="2495551" y="521494"/>
                </a:lnTo>
              </a:path>
            </a:pathLst>
          </a:cu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KoPub돋움체 Light" panose="0202060302010102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5DE2A87-04BD-96DD-DD21-9AC751ABCB18}"/>
              </a:ext>
            </a:extLst>
          </p:cNvPr>
          <p:cNvCxnSpPr>
            <a:cxnSpLocks/>
            <a:stCxn id="21" idx="2"/>
          </p:cNvCxnSpPr>
          <p:nvPr userDrawn="1"/>
        </p:nvCxnSpPr>
        <p:spPr>
          <a:xfrm flipH="1">
            <a:off x="342900" y="678165"/>
            <a:ext cx="8561030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FA1EB75-EC7B-A106-3DB6-4318F661FFC5}"/>
              </a:ext>
            </a:extLst>
          </p:cNvPr>
          <p:cNvSpPr/>
          <p:nvPr userDrawn="1"/>
        </p:nvSpPr>
        <p:spPr>
          <a:xfrm>
            <a:off x="10952218" y="101315"/>
            <a:ext cx="503367" cy="502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6C3F5B-C2FC-32E2-4724-E1C35749019F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84233" y="239333"/>
            <a:ext cx="2" cy="275135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730030F-100A-BCBE-582E-39FB2370F7E9}"/>
              </a:ext>
            </a:extLst>
          </p:cNvPr>
          <p:cNvSpPr txBox="1"/>
          <p:nvPr userDrawn="1"/>
        </p:nvSpPr>
        <p:spPr>
          <a:xfrm>
            <a:off x="9449435" y="524110"/>
            <a:ext cx="169481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036747" latinLnBrk="1">
              <a:defRPr/>
            </a:pPr>
            <a:r>
              <a:rPr lang="en-US" altLang="ko-KR" sz="1200" b="1" spc="-68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548235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Ⅳ</a:t>
            </a:r>
            <a:r>
              <a:rPr lang="en-US" altLang="ko-KR" sz="1200" b="1" spc="-68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548235"/>
                </a:solidFill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  <a:t>. </a:t>
            </a:r>
            <a:r>
              <a:rPr lang="en-US" altLang="ko-KR" sz="1200" b="1" spc="-68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548235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Improvement Measures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809BDAB-44B4-48ED-6F6D-5945242A74C2}"/>
              </a:ext>
            </a:extLst>
          </p:cNvPr>
          <p:cNvSpPr/>
          <p:nvPr userDrawn="1"/>
        </p:nvSpPr>
        <p:spPr>
          <a:xfrm>
            <a:off x="9467901" y="12045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Ⅰ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867BE60-D11F-2242-40CB-E18AEF2F5877}"/>
              </a:ext>
            </a:extLst>
          </p:cNvPr>
          <p:cNvSpPr/>
          <p:nvPr userDrawn="1"/>
        </p:nvSpPr>
        <p:spPr>
          <a:xfrm>
            <a:off x="10205985" y="120455"/>
            <a:ext cx="412109" cy="4642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defTabSz="1477796" fontAlgn="base" latinLnBrk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548235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Ⅲ</a:t>
            </a:r>
            <a:r>
              <a:rPr lang="en-US" altLang="ko-KR" sz="1400" spc="-26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ko-KR" altLang="en-US" sz="1400" spc="-26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2" name="그림 1" descr="폰트, 그래픽, 그래픽 디자인, 타이포그래피이(가) 표시된 사진&#10;&#10;자동 생성된 설명">
            <a:extLst>
              <a:ext uri="{FF2B5EF4-FFF2-40B4-BE49-F238E27FC236}">
                <a16:creationId xmlns:a16="http://schemas.microsoft.com/office/drawing/2014/main" id="{F54AB116-2233-8CD1-18B5-18B9916A27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" y="6483702"/>
            <a:ext cx="1171799" cy="252000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DA79F14-AAE9-56B7-26A1-873F9E63821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7527" y="6432550"/>
            <a:ext cx="2743200" cy="365125"/>
          </a:xfrm>
        </p:spPr>
        <p:txBody>
          <a:bodyPr/>
          <a:lstStyle/>
          <a:p>
            <a:fld id="{60756ADB-B191-4C1C-B22B-B5FDB98619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텍스트 개체 틀 36">
            <a:extLst>
              <a:ext uri="{FF2B5EF4-FFF2-40B4-BE49-F238E27FC236}">
                <a16:creationId xmlns:a16="http://schemas.microsoft.com/office/drawing/2014/main" id="{17CAF6C3-C1BF-4432-35CE-2C76CD6D4E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7841" y="285505"/>
            <a:ext cx="6797746" cy="398571"/>
          </a:xfr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ko-KR" altLang="en-US" sz="2800" b="1" spc="-68" baseline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G마켓 산스 TTF Bold" panose="02000000000000000000" pitchFamily="2" charset="-127"/>
                <a:cs typeface="Arial" panose="020B0604020202020204" pitchFamily="34" charset="0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defTabSz="1036747"/>
            <a:r>
              <a:rPr lang="ko-KR" altLang="en-US" dirty="0"/>
              <a:t>마스터 텍스트 스타일을 편집하려면 클릭</a:t>
            </a:r>
          </a:p>
        </p:txBody>
      </p:sp>
      <p:pic>
        <p:nvPicPr>
          <p:cNvPr id="6" name="그림 5" descr="인간의 얼굴, 일러스트레이션, 그림, 사람이(가) 표시된 사진&#10;&#10;자동 생성된 설명">
            <a:extLst>
              <a:ext uri="{FF2B5EF4-FFF2-40B4-BE49-F238E27FC236}">
                <a16:creationId xmlns:a16="http://schemas.microsoft.com/office/drawing/2014/main" id="{9FB25939-11F5-DC99-9FCB-ABEC592BB9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duotone>
              <a:schemeClr val="accent6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64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798" y="161067"/>
            <a:ext cx="849630" cy="84963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993DE20-9B84-3CD8-0C94-8912678FB388}"/>
              </a:ext>
            </a:extLst>
          </p:cNvPr>
          <p:cNvSpPr/>
          <p:nvPr userDrawn="1"/>
        </p:nvSpPr>
        <p:spPr>
          <a:xfrm>
            <a:off x="0" y="1127050"/>
            <a:ext cx="12192000" cy="1174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39">
            <a:extLst>
              <a:ext uri="{FF2B5EF4-FFF2-40B4-BE49-F238E27FC236}">
                <a16:creationId xmlns:a16="http://schemas.microsoft.com/office/drawing/2014/main" id="{A0884C01-A327-C5CE-9B18-B749D2928E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142" y="2542470"/>
            <a:ext cx="11499850" cy="3860800"/>
          </a:xfrm>
        </p:spPr>
        <p:txBody>
          <a:bodyPr>
            <a:normAutofit/>
          </a:bodyPr>
          <a:lstStyle>
            <a:lvl1pPr>
              <a:defRPr sz="24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1pPr>
            <a:lvl2pPr>
              <a:defRPr sz="20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2pPr>
            <a:lvl3pPr>
              <a:defRPr sz="18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3pPr>
            <a:lvl4pPr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4pPr>
            <a:lvl5pPr>
              <a:defRPr sz="1600"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39">
            <a:extLst>
              <a:ext uri="{FF2B5EF4-FFF2-40B4-BE49-F238E27FC236}">
                <a16:creationId xmlns:a16="http://schemas.microsoft.com/office/drawing/2014/main" id="{1969279F-F052-1B39-6D12-D357E4DB49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0684" y="1272926"/>
            <a:ext cx="11499850" cy="927348"/>
          </a:xfrm>
        </p:spPr>
        <p:txBody>
          <a:bodyPr anchor="ctr"/>
          <a:lstStyle>
            <a:lvl1pPr marL="0" indent="0" algn="ctr">
              <a:buNone/>
              <a:defRPr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  <a:lvl2pPr marL="457200" indent="0">
              <a:buNone/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2pPr>
            <a:lvl3pPr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3pPr>
            <a:lvl4pPr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4pPr>
            <a:lvl5pPr>
              <a:defRPr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3503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DCB4A51-3EE1-491E-B004-42C6E4436723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56ADB-B191-4C1C-B22B-B5FDB9861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84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6" r:id="rId2"/>
    <p:sldLayoutId id="2147483663" r:id="rId3"/>
    <p:sldLayoutId id="2147483687" r:id="rId4"/>
    <p:sldLayoutId id="2147483681" r:id="rId5"/>
    <p:sldLayoutId id="2147483676" r:id="rId6"/>
    <p:sldLayoutId id="2147483682" r:id="rId7"/>
    <p:sldLayoutId id="2147483678" r:id="rId8"/>
    <p:sldLayoutId id="2147483683" r:id="rId9"/>
    <p:sldLayoutId id="2147483677" r:id="rId10"/>
    <p:sldLayoutId id="2147483684" r:id="rId11"/>
    <p:sldLayoutId id="2147483679" r:id="rId12"/>
    <p:sldLayoutId id="2147483680" r:id="rId13"/>
    <p:sldLayoutId id="2147483666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>
            <a:extLst>
              <a:ext uri="{FF2B5EF4-FFF2-40B4-BE49-F238E27FC236}">
                <a16:creationId xmlns:a16="http://schemas.microsoft.com/office/drawing/2014/main" id="{ACF977A6-5E6E-E964-B587-DE0ECA510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3227" y="1124530"/>
            <a:ext cx="11139055" cy="2387600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CLIP </a:t>
            </a:r>
            <a:r>
              <a:rPr lang="en-US" altLang="ko-KR" sz="3600" dirty="0"/>
              <a:t>similarity-based Multimodal RAG verification method</a:t>
            </a:r>
            <a:endParaRPr lang="ko-KR" altLang="en-US" sz="3600" dirty="0"/>
          </a:p>
        </p:txBody>
      </p:sp>
      <p:sp>
        <p:nvSpPr>
          <p:cNvPr id="16" name="텍스트 개체 틀 5">
            <a:extLst>
              <a:ext uri="{FF2B5EF4-FFF2-40B4-BE49-F238E27FC236}">
                <a16:creationId xmlns:a16="http://schemas.microsoft.com/office/drawing/2014/main" id="{0C1F1C0C-1377-0E30-A6F1-A132BF75D2DC}"/>
              </a:ext>
            </a:extLst>
          </p:cNvPr>
          <p:cNvSpPr txBox="1">
            <a:spLocks/>
          </p:cNvSpPr>
          <p:nvPr/>
        </p:nvSpPr>
        <p:spPr>
          <a:xfrm>
            <a:off x="4861851" y="5174806"/>
            <a:ext cx="2888029" cy="430213"/>
          </a:xfrm>
          <a:prstGeom prst="rect">
            <a:avLst/>
          </a:prstGeom>
          <a:ln>
            <a:noFill/>
          </a:ln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None/>
              <a:defRPr lang="ko-KR" altLang="en-US" sz="1800" b="1" kern="1200" dirty="0" smtClean="0">
                <a:solidFill>
                  <a:srgbClr val="024B80"/>
                </a:solidFill>
                <a:latin typeface="Times New Roman" panose="02020603050405020304" pitchFamily="18" charset="0"/>
                <a:ea typeface="KoPub돋움체 Bold" panose="02020603020101020101" pitchFamily="18" charset="-127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Feb 07. </a:t>
            </a:r>
            <a:r>
              <a:rPr lang="en-US" altLang="ko-KR" dirty="0"/>
              <a:t>2025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261CC-BDA8-7E65-94C7-DBCFBDEBC686}"/>
              </a:ext>
            </a:extLst>
          </p:cNvPr>
          <p:cNvSpPr txBox="1"/>
          <p:nvPr/>
        </p:nvSpPr>
        <p:spPr>
          <a:xfrm>
            <a:off x="10112959" y="6508659"/>
            <a:ext cx="2089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*Corresponding author</a:t>
            </a:r>
            <a:endParaRPr lang="ko-KR" altLang="en-US" sz="1400" dirty="0"/>
          </a:p>
        </p:txBody>
      </p:sp>
      <p:sp>
        <p:nvSpPr>
          <p:cNvPr id="8" name="Google Shape;299;p1"/>
          <p:cNvSpPr txBox="1"/>
          <p:nvPr/>
        </p:nvSpPr>
        <p:spPr>
          <a:xfrm>
            <a:off x="3598637" y="4100813"/>
            <a:ext cx="5708233" cy="43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24B80"/>
              </a:buClr>
              <a:buSzPts val="1800"/>
            </a:pPr>
            <a:r>
              <a:rPr lang="en-US" altLang="ko-KR" sz="1800" b="1" i="0" u="none" strike="noStrike" cap="none" dirty="0" err="1" smtClean="0">
                <a:solidFill>
                  <a:srgbClr val="024B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Eun</a:t>
            </a:r>
            <a:r>
              <a:rPr lang="en-US" altLang="ko-KR" b="1" dirty="0">
                <a:solidFill>
                  <a:srgbClr val="024B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Oh Kim, </a:t>
            </a:r>
            <a:r>
              <a:rPr lang="en-US" altLang="ko-KR" sz="1800" b="1" i="0" u="none" strike="noStrike" cap="none" dirty="0" smtClean="0">
                <a:solidFill>
                  <a:srgbClr val="024B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 </a:t>
            </a:r>
            <a:r>
              <a:rPr lang="en-US" altLang="ko-KR" sz="1800" b="1" i="0" u="none" strike="noStrike" cap="none" dirty="0" err="1" smtClean="0">
                <a:solidFill>
                  <a:srgbClr val="024B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Geun</a:t>
            </a:r>
            <a:r>
              <a:rPr lang="en-US" altLang="ko-KR" sz="1800" b="1" i="0" u="none" strike="noStrike" cap="none" dirty="0" smtClean="0">
                <a:solidFill>
                  <a:srgbClr val="024B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Lee, </a:t>
            </a:r>
            <a:r>
              <a:rPr lang="en-US" altLang="ko-KR" b="1" dirty="0" smtClean="0">
                <a:solidFill>
                  <a:srgbClr val="024B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Soo </a:t>
            </a:r>
            <a:r>
              <a:rPr lang="en-US" altLang="ko-KR" b="1" dirty="0" err="1" smtClean="0">
                <a:solidFill>
                  <a:srgbClr val="024B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Yeon</a:t>
            </a:r>
            <a:r>
              <a:rPr lang="en-US" altLang="ko-KR" b="1" dirty="0" smtClean="0">
                <a:solidFill>
                  <a:srgbClr val="024B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Yoon*</a:t>
            </a:r>
            <a:endParaRPr lang="en-US" altLang="ko-KR" dirty="0"/>
          </a:p>
        </p:txBody>
      </p:sp>
      <p:sp>
        <p:nvSpPr>
          <p:cNvPr id="9" name="Google Shape;301;p1"/>
          <p:cNvSpPr txBox="1"/>
          <p:nvPr/>
        </p:nvSpPr>
        <p:spPr>
          <a:xfrm>
            <a:off x="4100118" y="4585818"/>
            <a:ext cx="4411494" cy="43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90000"/>
              </a:lnSpc>
              <a:buClr>
                <a:srgbClr val="024B80"/>
              </a:buClr>
              <a:buSzPts val="1800"/>
            </a:pPr>
            <a:r>
              <a:rPr lang="en-US" altLang="ko-KR" b="1" dirty="0" smtClean="0">
                <a:solidFill>
                  <a:srgbClr val="024B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N2solution </a:t>
            </a:r>
            <a:r>
              <a:rPr lang="en-US" altLang="ko-KR" b="1" dirty="0" err="1" smtClean="0">
                <a:solidFill>
                  <a:srgbClr val="024B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Co.,Ltd</a:t>
            </a:r>
            <a:r>
              <a:rPr lang="en-US" sz="1800" b="1" i="0" u="none" strike="noStrike" cap="none" dirty="0" smtClean="0">
                <a:solidFill>
                  <a:srgbClr val="024B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*</a:t>
            </a:r>
            <a:r>
              <a:rPr lang="en-US" sz="1800" b="1" i="0" u="none" strike="noStrike" cap="none" dirty="0" err="1" smtClean="0">
                <a:solidFill>
                  <a:srgbClr val="024B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Kookmin</a:t>
            </a:r>
            <a:r>
              <a:rPr lang="en-US" sz="1800" b="1" i="0" u="none" strike="noStrike" cap="none" dirty="0" smtClean="0">
                <a:solidFill>
                  <a:srgbClr val="024B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University</a:t>
            </a:r>
            <a:endParaRPr sz="1800" b="1" i="0" u="none" strike="noStrike" cap="none" dirty="0">
              <a:solidFill>
                <a:srgbClr val="024B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614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8C8FA22-652F-248C-4CAA-9E6B8DE5EF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Experiment Design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FF20DFA-0449-0C3F-0EA5-ED6A3ACD83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Pipeline Configuration for Additional Verification via RAG to Minimize Missed </a:t>
            </a:r>
            <a:r>
              <a:rPr lang="en-US" altLang="ko-KR" dirty="0" err="1"/>
              <a:t>Deepfake</a:t>
            </a:r>
            <a:r>
              <a:rPr lang="en-US" altLang="ko-KR" dirty="0"/>
              <a:t> Cases</a:t>
            </a:r>
            <a:endParaRPr lang="ko-KR" altLang="en-US" b="1" dirty="0"/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ECC0AEBA-F64C-F93B-0F00-329C3F673A5E}"/>
              </a:ext>
            </a:extLst>
          </p:cNvPr>
          <p:cNvSpPr txBox="1">
            <a:spLocks/>
          </p:cNvSpPr>
          <p:nvPr/>
        </p:nvSpPr>
        <p:spPr>
          <a:xfrm>
            <a:off x="350684" y="4924540"/>
            <a:ext cx="11499850" cy="13161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The </a:t>
            </a:r>
            <a:r>
              <a:rPr lang="en-US" altLang="ko-KR" dirty="0"/>
              <a:t>RAG pipeline operates as follows: First, the model performs an initial detection. If an image is classified as real, CLIP model-based embedding and similarity calculation are conducted to match highly relevant cues. </a:t>
            </a:r>
            <a:endParaRPr lang="en-US" altLang="ko-KR" dirty="0" smtClean="0"/>
          </a:p>
          <a:p>
            <a:r>
              <a:rPr lang="en-US" altLang="ko-KR" dirty="0" smtClean="0"/>
              <a:t>These </a:t>
            </a:r>
            <a:r>
              <a:rPr lang="en-US" altLang="ko-KR" dirty="0"/>
              <a:t>matched cues are then used as a checklist for the model to perform an additional detection, leading to the final result.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40" y="2572708"/>
            <a:ext cx="11499850" cy="210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01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89FCF7-A8AF-C130-0DB4-9862790424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Improvement Measures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36EBA7-FFAE-A508-71C5-BDD935C36A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RAG Technique Based on CLIP’s Image-Text Similarity Calculation</a:t>
            </a:r>
            <a:endParaRPr lang="ko-KR" altLang="en-US" dirty="0"/>
          </a:p>
        </p:txBody>
      </p:sp>
      <p:pic>
        <p:nvPicPr>
          <p:cNvPr id="1026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87" y="2510598"/>
            <a:ext cx="2787268" cy="278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372" y="2501052"/>
            <a:ext cx="3084721" cy="2796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49833" y="2510598"/>
            <a:ext cx="40652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Similar Text Content and Similarity Score</a:t>
            </a:r>
            <a:r>
              <a:rPr lang="en-US" altLang="ko-KR" sz="1100" dirty="0" smtClean="0"/>
              <a:t>:</a:t>
            </a:r>
          </a:p>
          <a:p>
            <a:r>
              <a:rPr lang="en-US" altLang="ko-KR" sz="1100" dirty="0" smtClean="0"/>
              <a:t>Rank </a:t>
            </a:r>
            <a:r>
              <a:rPr lang="en-US" altLang="ko-KR" sz="1100" dirty="0"/>
              <a:t>1: Similarity </a:t>
            </a:r>
            <a:r>
              <a:rPr lang="en-US" altLang="ko-KR" sz="1100" dirty="0" smtClean="0"/>
              <a:t>0.2544</a:t>
            </a:r>
          </a:p>
          <a:p>
            <a:r>
              <a:rPr lang="en-US" altLang="ko-KR" sz="1100" dirty="0" smtClean="0"/>
              <a:t>Text</a:t>
            </a:r>
            <a:r>
              <a:rPr lang="en-US" altLang="ko-KR" sz="1100" dirty="0"/>
              <a:t>: </a:t>
            </a:r>
            <a:r>
              <a:rPr lang="en-US" altLang="ko-KR" sz="1100" dirty="0" smtClean="0"/>
              <a:t>Analysis of the Image for </a:t>
            </a:r>
            <a:r>
              <a:rPr lang="en-US" altLang="ko-KR" sz="1100" dirty="0" err="1" smtClean="0"/>
              <a:t>Deepfake</a:t>
            </a:r>
            <a:r>
              <a:rPr lang="en-US" altLang="ko-KR" sz="1100" dirty="0" smtClean="0"/>
              <a:t> Indicators</a:t>
            </a:r>
          </a:p>
          <a:p>
            <a:endParaRPr lang="en-US" altLang="ko-KR" sz="1100" dirty="0"/>
          </a:p>
          <a:p>
            <a:r>
              <a:rPr lang="en-US" altLang="ko-KR" sz="1100" dirty="0" smtClean="0"/>
              <a:t>1. Key </a:t>
            </a:r>
            <a:r>
              <a:rPr lang="en-US" altLang="ko-KR" sz="1100" dirty="0"/>
              <a:t>Facial Feature </a:t>
            </a:r>
            <a:r>
              <a:rPr lang="en-US" altLang="ko-KR" sz="1100" dirty="0" smtClean="0"/>
              <a:t>Analysis</a:t>
            </a:r>
            <a:endParaRPr lang="en-US" altLang="ko-KR" sz="1100" dirty="0"/>
          </a:p>
          <a:p>
            <a:r>
              <a:rPr lang="en-US" altLang="ko-KR" sz="1100" dirty="0" smtClean="0"/>
              <a:t>   -  Alignment</a:t>
            </a:r>
            <a:r>
              <a:rPr lang="en-US" altLang="ko-KR" sz="1100" dirty="0"/>
              <a:t>, Proportion, and Symmetry: </a:t>
            </a:r>
            <a:r>
              <a:rPr lang="en-US" altLang="ko-KR" sz="1100" dirty="0">
                <a:solidFill>
                  <a:srgbClr val="FF0000"/>
                </a:solidFill>
              </a:rPr>
              <a:t>The eyes </a:t>
            </a:r>
            <a:r>
              <a:rPr lang="en-US" altLang="ko-KR" sz="1100" dirty="0"/>
              <a:t>appear slightly </a:t>
            </a:r>
            <a:r>
              <a:rPr lang="en-US" altLang="ko-KR" sz="1100" dirty="0">
                <a:solidFill>
                  <a:srgbClr val="FF0000"/>
                </a:solidFill>
              </a:rPr>
              <a:t>misaligned</a:t>
            </a:r>
            <a:r>
              <a:rPr lang="en-US" altLang="ko-KR" sz="1100" dirty="0"/>
              <a:t>, </a:t>
            </a:r>
            <a:r>
              <a:rPr lang="en-US" altLang="ko-KR" sz="1100" dirty="0">
                <a:solidFill>
                  <a:srgbClr val="FF0000"/>
                </a:solidFill>
              </a:rPr>
              <a:t>lacking a clear focal direction</a:t>
            </a:r>
            <a:r>
              <a:rPr lang="en-US" altLang="ko-KR" sz="1100" dirty="0"/>
              <a:t>. There may be slight </a:t>
            </a:r>
            <a:r>
              <a:rPr lang="en-US" altLang="ko-KR" sz="1100" dirty="0">
                <a:solidFill>
                  <a:srgbClr val="FF0000"/>
                </a:solidFill>
              </a:rPr>
              <a:t>asymmetry in facial features</a:t>
            </a:r>
            <a:r>
              <a:rPr lang="en-US" altLang="ko-KR" sz="1100" dirty="0"/>
              <a:t>, such as nose and mouth alignment, compared to the rest of the </a:t>
            </a:r>
            <a:r>
              <a:rPr lang="en-US" altLang="ko-KR" sz="1100" dirty="0" smtClean="0"/>
              <a:t>face.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-  Pupil </a:t>
            </a:r>
            <a:r>
              <a:rPr lang="en-US" altLang="ko-KR" sz="1100" dirty="0"/>
              <a:t>Reflection and Shape: Inconsistencies in pupil reflection suggest possible manipulation</a:t>
            </a:r>
            <a:r>
              <a:rPr lang="en-US" altLang="ko-KR" sz="1100" dirty="0" smtClean="0"/>
              <a:t>.</a:t>
            </a:r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-  Unnatural </a:t>
            </a:r>
            <a:r>
              <a:rPr lang="en-US" altLang="ko-KR" sz="1100" dirty="0"/>
              <a:t>Aspects: The jawline appears </a:t>
            </a:r>
            <a:r>
              <a:rPr lang="en-US" altLang="ko-KR" sz="1100" dirty="0" smtClean="0"/>
              <a:t>somewhat exaggerated </a:t>
            </a:r>
            <a:r>
              <a:rPr lang="en-US" altLang="ko-KR" sz="1100" dirty="0"/>
              <a:t>and does not align well with the rest of the facial structure. The shape of the lips looks unnatural, and the teeth details are unclear, indicating possible editing</a:t>
            </a:r>
            <a:r>
              <a:rPr lang="en-US" altLang="ko-KR" sz="1100" dirty="0" smtClean="0"/>
              <a:t>.</a:t>
            </a:r>
            <a:endParaRPr lang="en-US" altLang="ko-KR" sz="1100" dirty="0"/>
          </a:p>
          <a:p>
            <a:r>
              <a:rPr lang="en-US" altLang="ko-KR" sz="1100" dirty="0" smtClean="0"/>
              <a:t>…(truncated</a:t>
            </a:r>
            <a:r>
              <a:rPr lang="en-US" altLang="ko-KR" sz="1100" dirty="0"/>
              <a:t>)…</a:t>
            </a:r>
            <a:endParaRPr lang="en-US" altLang="ko-KR" sz="11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872886" y="5423133"/>
            <a:ext cx="10742171" cy="94385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KoPub돋움체 Medium"/>
              </a:rPr>
              <a:t>The CLIP model is employed to compute the semantic similarity between Base64-encoded images and text</a:t>
            </a:r>
            <a:r>
              <a:rPr lang="en-US" altLang="ko-KR" sz="1600" dirty="0" smtClean="0">
                <a:solidFill>
                  <a:schemeClr val="tx1"/>
                </a:solidFill>
                <a:latin typeface="KoPub돋움체 Medium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KoPub돋움체 Medium"/>
              </a:rPr>
              <a:t>It has been confirmed that the input image is accurately matched with the most relevant textual descriptions.</a:t>
            </a:r>
            <a:endParaRPr lang="en-US" altLang="ko-KR" sz="1600" dirty="0">
              <a:solidFill>
                <a:schemeClr val="tx1"/>
              </a:solidFill>
              <a:latin typeface="KoPub돋움체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90025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89FCF7-A8AF-C130-0DB4-9862790424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Improvement Measures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36EBA7-FFAE-A508-71C5-BDD935C36A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Prompt Engineering for Effective Context Utilization</a:t>
            </a:r>
            <a:endParaRPr lang="ko-KR" altLang="en-US" dirty="0"/>
          </a:p>
        </p:txBody>
      </p:sp>
      <p:pic>
        <p:nvPicPr>
          <p:cNvPr id="2050" name="그림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886" y="2763172"/>
            <a:ext cx="6261631" cy="182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441398"/>
              </p:ext>
            </p:extLst>
          </p:nvPr>
        </p:nvGraphicFramePr>
        <p:xfrm>
          <a:off x="661756" y="3230415"/>
          <a:ext cx="4389215" cy="16259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6139">
                  <a:extLst>
                    <a:ext uri="{9D8B030D-6E8A-4147-A177-3AD203B41FA5}">
                      <a16:colId xmlns:a16="http://schemas.microsoft.com/office/drawing/2014/main" val="4258757072"/>
                    </a:ext>
                  </a:extLst>
                </a:gridCol>
                <a:gridCol w="1066538">
                  <a:extLst>
                    <a:ext uri="{9D8B030D-6E8A-4147-A177-3AD203B41FA5}">
                      <a16:colId xmlns:a16="http://schemas.microsoft.com/office/drawing/2014/main" val="2872355569"/>
                    </a:ext>
                  </a:extLst>
                </a:gridCol>
                <a:gridCol w="1066538">
                  <a:extLst>
                    <a:ext uri="{9D8B030D-6E8A-4147-A177-3AD203B41FA5}">
                      <a16:colId xmlns:a16="http://schemas.microsoft.com/office/drawing/2014/main" val="3831334834"/>
                    </a:ext>
                  </a:extLst>
                </a:gridCol>
              </a:tblGrid>
              <a:tr h="325190"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KoPub돋움체 Bold" panose="02020603020101020101" pitchFamily="18" charset="-127"/>
                          <a:ea typeface="KoPub돋움체 Light" panose="02020603020101020101"/>
                        </a:rPr>
                        <a:t>Prompt</a:t>
                      </a:r>
                      <a:endParaRPr lang="ko-KR" sz="1200" kern="100" dirty="0">
                        <a:effectLst/>
                        <a:latin typeface="KoPub돋움체 Bold" panose="02020603020101020101" pitchFamily="18" charset="-127"/>
                        <a:ea typeface="KoPub돋움체 Light" panose="02020603020101020101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KoPub돋움체 Bold" panose="02020603020101020101" pitchFamily="18" charset="-127"/>
                          <a:ea typeface="KoPub돋움체 Light" panose="02020603020101020101"/>
                        </a:rPr>
                        <a:t>Real</a:t>
                      </a:r>
                      <a:endParaRPr lang="ko-KR" sz="1200" kern="100" dirty="0">
                        <a:effectLst/>
                        <a:latin typeface="KoPub돋움체 Bold" panose="02020603020101020101" pitchFamily="18" charset="-127"/>
                        <a:ea typeface="KoPub돋움체 Light" panose="02020603020101020101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KoPub돋움체 Bold" panose="02020603020101020101" pitchFamily="18" charset="-127"/>
                          <a:ea typeface="KoPub돋움체 Light" panose="02020603020101020101"/>
                        </a:rPr>
                        <a:t>Fake</a:t>
                      </a:r>
                      <a:endParaRPr lang="ko-KR" sz="1200" kern="100" dirty="0">
                        <a:effectLst/>
                        <a:latin typeface="KoPub돋움체 Bold" panose="02020603020101020101" pitchFamily="18" charset="-127"/>
                        <a:ea typeface="KoPub돋움체 Light" panose="02020603020101020101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3207517"/>
                  </a:ext>
                </a:extLst>
              </a:tr>
              <a:tr h="650381">
                <a:tc>
                  <a:txBody>
                    <a:bodyPr/>
                    <a:lstStyle/>
                    <a:p>
                      <a:pPr algn="l" latinLnBrk="1">
                        <a:spcAft>
                          <a:spcPts val="0"/>
                        </a:spcAft>
                      </a:pPr>
                      <a:r>
                        <a:rPr lang="ko-KR" sz="1200" b="0" kern="100" dirty="0">
                          <a:effectLst/>
                          <a:latin typeface="KoPub돋움체 Bold" panose="02020603020101020101" pitchFamily="18" charset="-127"/>
                          <a:ea typeface="KoPub돋움체 Light" panose="02020603020101020101"/>
                        </a:rPr>
                        <a:t>기본 프롬프트</a:t>
                      </a:r>
                      <a:r>
                        <a:rPr lang="en-US" sz="1200" b="0" kern="100" dirty="0">
                          <a:effectLst/>
                          <a:latin typeface="KoPub돋움체 Bold" panose="02020603020101020101" pitchFamily="18" charset="-127"/>
                          <a:ea typeface="KoPub돋움체 Light" panose="02020603020101020101"/>
                        </a:rPr>
                        <a:t>(</a:t>
                      </a:r>
                      <a:r>
                        <a:rPr lang="ko-KR" sz="1200" b="0" kern="100" dirty="0">
                          <a:effectLst/>
                          <a:latin typeface="KoPub돋움체 Bold" panose="02020603020101020101" pitchFamily="18" charset="-127"/>
                          <a:ea typeface="KoPub돋움체 Light" panose="02020603020101020101"/>
                        </a:rPr>
                        <a:t>이진 분류</a:t>
                      </a:r>
                      <a:r>
                        <a:rPr lang="en-US" sz="1200" b="0" kern="100" dirty="0">
                          <a:effectLst/>
                          <a:latin typeface="KoPub돋움체 Bold" panose="02020603020101020101" pitchFamily="18" charset="-127"/>
                          <a:ea typeface="KoPub돋움체 Light" panose="02020603020101020101"/>
                        </a:rPr>
                        <a:t>)</a:t>
                      </a:r>
                      <a:endParaRPr lang="ko-KR" sz="1200" b="0" kern="100" dirty="0">
                        <a:effectLst/>
                        <a:latin typeface="KoPub돋움체 Bold" panose="02020603020101020101" pitchFamily="18" charset="-127"/>
                        <a:ea typeface="KoPub돋움체 Light" panose="02020603020101020101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KoPub돋움체 Bold" panose="02020603020101020101" pitchFamily="18" charset="-127"/>
                          <a:ea typeface="KoPub돋움체 Light" panose="02020603020101020101"/>
                        </a:rPr>
                        <a:t>68.0%</a:t>
                      </a:r>
                      <a:endParaRPr lang="ko-KR" sz="1200" b="0" kern="100" dirty="0">
                        <a:effectLst/>
                        <a:latin typeface="KoPub돋움체 Bold" panose="02020603020101020101" pitchFamily="18" charset="-127"/>
                        <a:ea typeface="KoPub돋움체 Light" panose="02020603020101020101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200" b="0" kern="100" dirty="0">
                          <a:effectLst/>
                          <a:latin typeface="KoPub돋움체 Bold" panose="02020603020101020101" pitchFamily="18" charset="-127"/>
                          <a:ea typeface="KoPub돋움체 Light" panose="02020603020101020101"/>
                        </a:rPr>
                        <a:t>32.0%</a:t>
                      </a:r>
                      <a:endParaRPr lang="ko-KR" sz="1200" b="0" kern="100" dirty="0">
                        <a:effectLst/>
                        <a:latin typeface="KoPub돋움체 Bold" panose="02020603020101020101" pitchFamily="18" charset="-127"/>
                        <a:ea typeface="KoPub돋움체 Light" panose="02020603020101020101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9766131"/>
                  </a:ext>
                </a:extLst>
              </a:tr>
              <a:tr h="650381">
                <a:tc>
                  <a:txBody>
                    <a:bodyPr/>
                    <a:lstStyle/>
                    <a:p>
                      <a:pPr indent="-1270" algn="l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  <a:latin typeface="KoPub돋움체 Bold" panose="02020603020101020101" pitchFamily="18" charset="-127"/>
                          <a:ea typeface="KoPub돋움체 Light" panose="02020603020101020101"/>
                        </a:rPr>
                        <a:t>기본 프롬프트</a:t>
                      </a:r>
                      <a:r>
                        <a:rPr lang="en-US" sz="1200" kern="100" dirty="0">
                          <a:effectLst/>
                          <a:latin typeface="KoPub돋움체 Bold" panose="02020603020101020101" pitchFamily="18" charset="-127"/>
                          <a:ea typeface="KoPub돋움체 Light" panose="02020603020101020101"/>
                        </a:rPr>
                        <a:t>+</a:t>
                      </a:r>
                      <a:r>
                        <a:rPr lang="ko-KR" sz="1200" kern="100" dirty="0">
                          <a:effectLst/>
                          <a:latin typeface="KoPub돋움체 Bold" panose="02020603020101020101" pitchFamily="18" charset="-127"/>
                          <a:ea typeface="KoPub돋움체 Light" panose="02020603020101020101"/>
                        </a:rPr>
                        <a:t>판단 근거 요구</a:t>
                      </a:r>
                      <a:r>
                        <a:rPr lang="en-US" sz="1200" kern="100" dirty="0">
                          <a:effectLst/>
                          <a:latin typeface="KoPub돋움체 Bold" panose="02020603020101020101" pitchFamily="18" charset="-127"/>
                          <a:ea typeface="KoPub돋움체 Light" panose="02020603020101020101"/>
                        </a:rPr>
                        <a:t>+</a:t>
                      </a:r>
                      <a:r>
                        <a:rPr lang="ko-KR" sz="1200" kern="100" dirty="0">
                          <a:effectLst/>
                          <a:latin typeface="KoPub돋움체 Bold" panose="02020603020101020101" pitchFamily="18" charset="-127"/>
                          <a:ea typeface="KoPub돋움체 Light" panose="02020603020101020101"/>
                        </a:rPr>
                        <a:t>탐지 방법 제시</a:t>
                      </a:r>
                      <a:endParaRPr lang="ko-KR" sz="1200" kern="100" dirty="0">
                        <a:effectLst/>
                        <a:latin typeface="KoPub돋움체 Bold" panose="02020603020101020101" pitchFamily="18" charset="-127"/>
                        <a:ea typeface="KoPub돋움체 Light" panose="02020603020101020101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KoPub돋움체 Bold" panose="02020603020101020101" pitchFamily="18" charset="-127"/>
                          <a:ea typeface="KoPub돋움체 Light" panose="02020603020101020101"/>
                        </a:rPr>
                        <a:t>32.0%</a:t>
                      </a:r>
                      <a:endParaRPr lang="ko-KR" sz="1200" kern="100" dirty="0">
                        <a:effectLst/>
                        <a:latin typeface="KoPub돋움체 Bold" panose="02020603020101020101" pitchFamily="18" charset="-127"/>
                        <a:ea typeface="KoPub돋움체 Light" panose="02020603020101020101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KoPub돋움체 Bold" panose="02020603020101020101" pitchFamily="18" charset="-127"/>
                          <a:ea typeface="KoPub돋움체 Light" panose="02020603020101020101"/>
                        </a:rPr>
                        <a:t>68.0%</a:t>
                      </a:r>
                      <a:endParaRPr lang="ko-KR" sz="1200" kern="100" dirty="0">
                        <a:effectLst/>
                        <a:latin typeface="KoPub돋움체 Bold" panose="02020603020101020101" pitchFamily="18" charset="-127"/>
                        <a:ea typeface="KoPub돋움체 Light" panose="02020603020101020101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3017961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11385" y="2706232"/>
            <a:ext cx="478893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indent="114300" algn="ctr"/>
            <a:r>
              <a:rPr lang="en-US" altLang="ko-KR" sz="1100" dirty="0" smtClean="0">
                <a:latin typeface="마루 부리 가는" panose="020B0600000101010101" pitchFamily="50" charset="-127"/>
                <a:ea typeface="KoPub돋움체 Light" panose="02020603020101020101"/>
                <a:cs typeface="굴림" panose="020B0600000101010101" pitchFamily="50" charset="-127"/>
              </a:rPr>
              <a:t>Table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마루 부리 가는" panose="020B0600000101010101" pitchFamily="50" charset="-127"/>
                <a:ea typeface="KoPub돋움체 Light" panose="02020603020101020101"/>
                <a:cs typeface="굴림" panose="020B0600000101010101" pitchFamily="50" charset="-127"/>
              </a:rPr>
              <a:t> 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마루 부리 가는" panose="020B0600000101010101" pitchFamily="50" charset="-127"/>
                <a:ea typeface="KoPub돋움체 Light" panose="02020603020101020101"/>
                <a:cs typeface="굴림" panose="020B0600000101010101" pitchFamily="50" charset="-127"/>
              </a:rPr>
              <a:t>3. </a:t>
            </a:r>
            <a:r>
              <a:rPr lang="en-US" altLang="ko-KR" sz="1100" dirty="0">
                <a:latin typeface="마루 부리 가는" panose="020B0600000101010101" pitchFamily="50" charset="-127"/>
                <a:ea typeface="KoPub돋움체 Light" panose="02020603020101020101"/>
                <a:cs typeface="굴림" panose="020B0600000101010101" pitchFamily="50" charset="-127"/>
              </a:rPr>
              <a:t>Observing Bias Variations Based on Prompt Content</a:t>
            </a:r>
            <a:r>
              <a:rPr kumimoji="0" lang="ko-KR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마루 부리 가는" panose="020B0600000101010101" pitchFamily="50" charset="-127"/>
                <a:ea typeface="KoPub돋움체 Light" panose="02020603020101020101"/>
                <a:cs typeface="굴림" panose="020B0600000101010101" pitchFamily="50" charset="-127"/>
              </a:rPr>
              <a:t> 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마루 부리 가는" panose="020B0600000101010101" pitchFamily="50" charset="-127"/>
                <a:ea typeface="KoPub돋움체 Light" panose="02020603020101020101"/>
                <a:cs typeface="굴림" panose="020B0600000101010101" pitchFamily="50" charset="-127"/>
              </a:rPr>
              <a:t>(LLaMA-3.2-11B-Vision-Instruct-Turbo)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마루 부리 가는" panose="020B0600000101010101" pitchFamily="50" charset="-127"/>
              <a:ea typeface="KoPub돋움체 Light" panose="02020603020101020101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5744389" y="4632616"/>
            <a:ext cx="552586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indent="114300" algn="ctr"/>
            <a:r>
              <a:rPr lang="en-US" altLang="ko-KR" sz="1200" dirty="0"/>
              <a:t>Example of Prompt(Constraints, </a:t>
            </a:r>
            <a:r>
              <a:rPr lang="en-US" altLang="ko-KR" sz="1200" dirty="0" smtClean="0"/>
              <a:t>Data </a:t>
            </a:r>
            <a:r>
              <a:rPr lang="en-US" altLang="ko-KR" sz="1200" dirty="0"/>
              <a:t>characteristics, output formats, etc</a:t>
            </a:r>
            <a:r>
              <a:rPr lang="en-US" altLang="ko-KR" sz="1200" dirty="0" smtClean="0"/>
              <a:t>.)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KoPub돋움체 Light" panose="02020603020101020101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61756" y="5177608"/>
            <a:ext cx="10944761" cy="943856"/>
          </a:xfrm>
          <a:prstGeom prst="round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</a:rPr>
              <a:t>The more </a:t>
            </a:r>
            <a:r>
              <a:rPr lang="en-US" altLang="ko-KR" dirty="0" err="1">
                <a:solidFill>
                  <a:schemeClr val="tx1"/>
                </a:solidFill>
              </a:rPr>
              <a:t>deepfake</a:t>
            </a:r>
            <a:r>
              <a:rPr lang="en-US" altLang="ko-KR" dirty="0">
                <a:solidFill>
                  <a:schemeClr val="tx1"/>
                </a:solidFill>
              </a:rPr>
              <a:t> clues and methods are specified in the prompt, the more biased the detection results become. This bias was mitigated through prompt engineering.</a:t>
            </a:r>
            <a:endParaRPr lang="en-US" altLang="ko-KR" dirty="0">
              <a:solidFill>
                <a:schemeClr val="tx1"/>
              </a:solidFill>
              <a:latin typeface="KoPub돋움체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37008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Improvement Measures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Observing Performance Changes Before and After Applying the RAG Technique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019363"/>
              </p:ext>
            </p:extLst>
          </p:nvPr>
        </p:nvGraphicFramePr>
        <p:xfrm>
          <a:off x="217237" y="3215452"/>
          <a:ext cx="3491999" cy="22789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0589">
                  <a:extLst>
                    <a:ext uri="{9D8B030D-6E8A-4147-A177-3AD203B41FA5}">
                      <a16:colId xmlns:a16="http://schemas.microsoft.com/office/drawing/2014/main" val="397705991"/>
                    </a:ext>
                  </a:extLst>
                </a:gridCol>
                <a:gridCol w="661642">
                  <a:extLst>
                    <a:ext uri="{9D8B030D-6E8A-4147-A177-3AD203B41FA5}">
                      <a16:colId xmlns:a16="http://schemas.microsoft.com/office/drawing/2014/main" val="1731506828"/>
                    </a:ext>
                  </a:extLst>
                </a:gridCol>
                <a:gridCol w="624884">
                  <a:extLst>
                    <a:ext uri="{9D8B030D-6E8A-4147-A177-3AD203B41FA5}">
                      <a16:colId xmlns:a16="http://schemas.microsoft.com/office/drawing/2014/main" val="1011732271"/>
                    </a:ext>
                  </a:extLst>
                </a:gridCol>
                <a:gridCol w="624884">
                  <a:extLst>
                    <a:ext uri="{9D8B030D-6E8A-4147-A177-3AD203B41FA5}">
                      <a16:colId xmlns:a16="http://schemas.microsoft.com/office/drawing/2014/main" val="974104141"/>
                    </a:ext>
                  </a:extLst>
                </a:gridCol>
              </a:tblGrid>
              <a:tr h="367579"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Model</a:t>
                      </a:r>
                      <a:endParaRPr lang="ko-KR" sz="1000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4" marR="70024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Accuracy</a:t>
                      </a:r>
                      <a:endParaRPr lang="ko-KR" sz="1000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4" marR="70024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F1-score</a:t>
                      </a:r>
                      <a:endParaRPr lang="ko-KR" sz="1000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4" marR="70024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Recall</a:t>
                      </a:r>
                      <a:endParaRPr lang="ko-KR" sz="1000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4" marR="70024" marT="0" marB="0" anchor="ctr"/>
                </a:tc>
                <a:extLst>
                  <a:ext uri="{0D108BD9-81ED-4DB2-BD59-A6C34878D82A}">
                    <a16:rowId xmlns:a16="http://schemas.microsoft.com/office/drawing/2014/main" val="417646966"/>
                  </a:ext>
                </a:extLst>
              </a:tr>
              <a:tr h="477853">
                <a:tc>
                  <a:txBody>
                    <a:bodyPr/>
                    <a:lstStyle/>
                    <a:p>
                      <a:pPr indent="-1270" algn="l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Gemini-1.5-</a:t>
                      </a:r>
                    </a:p>
                    <a:p>
                      <a:pPr indent="-1270" algn="l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flash(zero-shot)</a:t>
                      </a:r>
                      <a:endParaRPr lang="ko-KR" sz="11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4" marR="70024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55.6</a:t>
                      </a:r>
                      <a:endParaRPr lang="ko-KR" sz="11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4" marR="70024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20.0</a:t>
                      </a:r>
                      <a:endParaRPr lang="ko-KR" sz="11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4" marR="70024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11.0</a:t>
                      </a:r>
                      <a:endParaRPr lang="ko-KR" sz="1100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4" marR="70024" marT="0" marB="0" anchor="ctr"/>
                </a:tc>
                <a:extLst>
                  <a:ext uri="{0D108BD9-81ED-4DB2-BD59-A6C34878D82A}">
                    <a16:rowId xmlns:a16="http://schemas.microsoft.com/office/drawing/2014/main" val="1416819631"/>
                  </a:ext>
                </a:extLst>
              </a:tr>
              <a:tr h="477853">
                <a:tc>
                  <a:txBody>
                    <a:bodyPr/>
                    <a:lstStyle/>
                    <a:p>
                      <a:pPr indent="-1270" algn="l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Gemini-1.5-flash(Fine-tuning)</a:t>
                      </a:r>
                      <a:endParaRPr lang="ko-KR" sz="1100" b="1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4" marR="70024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82.5</a:t>
                      </a:r>
                      <a:endParaRPr lang="ko-KR" sz="1100" b="1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4" marR="70024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81.4</a:t>
                      </a:r>
                      <a:endParaRPr lang="ko-KR" sz="1100" b="1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4" marR="70024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77.0</a:t>
                      </a:r>
                      <a:endParaRPr lang="ko-KR" sz="1100" b="1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4" marR="70024" marT="0" marB="0" anchor="ctr"/>
                </a:tc>
                <a:extLst>
                  <a:ext uri="{0D108BD9-81ED-4DB2-BD59-A6C34878D82A}">
                    <a16:rowId xmlns:a16="http://schemas.microsoft.com/office/drawing/2014/main" val="480775695"/>
                  </a:ext>
                </a:extLst>
              </a:tr>
              <a:tr h="477853">
                <a:tc>
                  <a:txBody>
                    <a:bodyPr/>
                    <a:lstStyle/>
                    <a:p>
                      <a:pPr indent="-1270" algn="l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Llama-3.2-11B-Vision-Instruct-Turbo</a:t>
                      </a:r>
                      <a:endParaRPr lang="ko-KR" sz="1100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4" marR="70024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59.0</a:t>
                      </a:r>
                      <a:endParaRPr lang="ko-KR" sz="1100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4" marR="70024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57.29</a:t>
                      </a:r>
                      <a:endParaRPr lang="ko-KR" sz="1100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4" marR="70024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55.0</a:t>
                      </a:r>
                      <a:endParaRPr lang="ko-KR" sz="1100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4" marR="70024" marT="0" marB="0" anchor="ctr"/>
                </a:tc>
                <a:extLst>
                  <a:ext uri="{0D108BD9-81ED-4DB2-BD59-A6C34878D82A}">
                    <a16:rowId xmlns:a16="http://schemas.microsoft.com/office/drawing/2014/main" val="2057897462"/>
                  </a:ext>
                </a:extLst>
              </a:tr>
              <a:tr h="477853">
                <a:tc>
                  <a:txBody>
                    <a:bodyPr/>
                    <a:lstStyle/>
                    <a:p>
                      <a:pPr indent="-1270" algn="l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Llama-3.2-90B-Vision-Instruct-Turbo</a:t>
                      </a:r>
                      <a:endParaRPr lang="ko-KR" sz="1100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4" marR="70024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74.7</a:t>
                      </a:r>
                      <a:endParaRPr lang="ko-KR" sz="1100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4" marR="70024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70.9</a:t>
                      </a:r>
                      <a:endParaRPr lang="ko-KR" sz="1100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4" marR="70024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71.4</a:t>
                      </a:r>
                      <a:endParaRPr lang="ko-KR" sz="1100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4" marR="70024" marT="0" marB="0" anchor="ctr"/>
                </a:tc>
                <a:extLst>
                  <a:ext uri="{0D108BD9-81ED-4DB2-BD59-A6C34878D82A}">
                    <a16:rowId xmlns:a16="http://schemas.microsoft.com/office/drawing/2014/main" val="1914289722"/>
                  </a:ext>
                </a:extLst>
              </a:tr>
            </a:tbl>
          </a:graphicData>
        </a:graphic>
      </p:graphicFrame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217236" y="2704486"/>
            <a:ext cx="349199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lang="en-US" altLang="ko-KR" sz="1100" dirty="0">
                <a:solidFill>
                  <a:srgbClr val="000000"/>
                </a:solidFill>
                <a:ea typeface="KoPub돋움체 Light" panose="02020603020101020101"/>
                <a:cs typeface="굴림" panose="020B0600000101010101" pitchFamily="50" charset="-127"/>
              </a:rPr>
              <a:t>Table 4. </a:t>
            </a:r>
            <a:r>
              <a:rPr lang="en-US" altLang="ko-KR" sz="1100" dirty="0" err="1">
                <a:solidFill>
                  <a:srgbClr val="000000"/>
                </a:solidFill>
                <a:ea typeface="KoPub돋움체 Light" panose="02020603020101020101"/>
                <a:cs typeface="굴림" panose="020B0600000101010101" pitchFamily="50" charset="-127"/>
              </a:rPr>
              <a:t>Deepfake</a:t>
            </a:r>
            <a:r>
              <a:rPr lang="en-US" altLang="ko-KR" sz="1100" dirty="0">
                <a:solidFill>
                  <a:srgbClr val="000000"/>
                </a:solidFill>
                <a:ea typeface="KoPub돋움체 Light" panose="02020603020101020101"/>
                <a:cs typeface="굴림" panose="020B0600000101010101" pitchFamily="50" charset="-127"/>
              </a:rPr>
              <a:t> Detection Performance of the Existing LMM Model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KoPub돋움체 Light" panose="02020603020101020101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691037"/>
              </p:ext>
            </p:extLst>
          </p:nvPr>
        </p:nvGraphicFramePr>
        <p:xfrm>
          <a:off x="3849006" y="3215453"/>
          <a:ext cx="3491999" cy="2278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0589">
                  <a:extLst>
                    <a:ext uri="{9D8B030D-6E8A-4147-A177-3AD203B41FA5}">
                      <a16:colId xmlns:a16="http://schemas.microsoft.com/office/drawing/2014/main" val="2553807872"/>
                    </a:ext>
                  </a:extLst>
                </a:gridCol>
                <a:gridCol w="661642">
                  <a:extLst>
                    <a:ext uri="{9D8B030D-6E8A-4147-A177-3AD203B41FA5}">
                      <a16:colId xmlns:a16="http://schemas.microsoft.com/office/drawing/2014/main" val="700120686"/>
                    </a:ext>
                  </a:extLst>
                </a:gridCol>
                <a:gridCol w="624884">
                  <a:extLst>
                    <a:ext uri="{9D8B030D-6E8A-4147-A177-3AD203B41FA5}">
                      <a16:colId xmlns:a16="http://schemas.microsoft.com/office/drawing/2014/main" val="1315288244"/>
                    </a:ext>
                  </a:extLst>
                </a:gridCol>
                <a:gridCol w="624884">
                  <a:extLst>
                    <a:ext uri="{9D8B030D-6E8A-4147-A177-3AD203B41FA5}">
                      <a16:colId xmlns:a16="http://schemas.microsoft.com/office/drawing/2014/main" val="454445708"/>
                    </a:ext>
                  </a:extLst>
                </a:gridCol>
              </a:tblGrid>
              <a:tr h="367578"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Model</a:t>
                      </a:r>
                      <a:endParaRPr lang="ko-KR" sz="1100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3" marR="70023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Accuracy</a:t>
                      </a:r>
                      <a:endParaRPr lang="ko-KR" sz="1100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3" marR="70023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F1-score</a:t>
                      </a:r>
                      <a:endParaRPr lang="ko-KR" sz="1100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3" marR="70023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Recall</a:t>
                      </a:r>
                      <a:endParaRPr lang="ko-KR" sz="1100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3" marR="70023" marT="0" marB="0" anchor="ctr"/>
                </a:tc>
                <a:extLst>
                  <a:ext uri="{0D108BD9-81ED-4DB2-BD59-A6C34878D82A}">
                    <a16:rowId xmlns:a16="http://schemas.microsoft.com/office/drawing/2014/main" val="3610353937"/>
                  </a:ext>
                </a:extLst>
              </a:tr>
              <a:tr h="477853">
                <a:tc>
                  <a:txBody>
                    <a:bodyPr/>
                    <a:lstStyle/>
                    <a:p>
                      <a:pPr marL="0" marR="0" indent="-127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strike="sngStrike" kern="10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Gemini-1.5-flash(zero-shot)</a:t>
                      </a:r>
                      <a:endParaRPr lang="ko-KR" altLang="ko-KR" sz="1200" strike="sngStrike" kern="1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3" marR="70023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altLang="ko-KR" sz="1200" strike="noStrike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  <a:cs typeface="굴림" panose="020B0600000101010101" pitchFamily="50" charset="-127"/>
                        </a:rPr>
                        <a:t>X</a:t>
                      </a:r>
                      <a:endParaRPr lang="ko-KR" sz="1200" strike="noStrike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3" marR="70023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altLang="ko-KR" sz="1200" strike="noStrike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  <a:cs typeface="굴림" panose="020B0600000101010101" pitchFamily="50" charset="-127"/>
                        </a:rPr>
                        <a:t>X</a:t>
                      </a:r>
                      <a:endParaRPr lang="ko-KR" sz="1200" strike="noStrike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3" marR="70023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altLang="ko-KR" sz="1200" strike="noStrike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  <a:cs typeface="굴림" panose="020B0600000101010101" pitchFamily="50" charset="-127"/>
                        </a:rPr>
                        <a:t>X</a:t>
                      </a:r>
                      <a:endParaRPr lang="ko-KR" sz="1200" strike="noStrike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3" marR="70023" marT="0" marB="0" anchor="ctr"/>
                </a:tc>
                <a:extLst>
                  <a:ext uri="{0D108BD9-81ED-4DB2-BD59-A6C34878D82A}">
                    <a16:rowId xmlns:a16="http://schemas.microsoft.com/office/drawing/2014/main" val="4170700646"/>
                  </a:ext>
                </a:extLst>
              </a:tr>
              <a:tr h="477853">
                <a:tc>
                  <a:txBody>
                    <a:bodyPr/>
                    <a:lstStyle/>
                    <a:p>
                      <a:pPr indent="-1270" algn="l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Gemini-1.5-flash(Fine-tuning)</a:t>
                      </a:r>
                      <a:endParaRPr lang="ko-KR" sz="1200" b="1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3" marR="70023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80.0</a:t>
                      </a:r>
                      <a:endParaRPr lang="ko-KR" sz="1200" b="1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3" marR="70023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80.6</a:t>
                      </a:r>
                      <a:endParaRPr lang="ko-KR" sz="1200" b="1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3" marR="70023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83.0</a:t>
                      </a:r>
                      <a:endParaRPr lang="ko-KR" sz="1200" b="1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3" marR="70023" marT="0" marB="0" anchor="ctr"/>
                </a:tc>
                <a:extLst>
                  <a:ext uri="{0D108BD9-81ED-4DB2-BD59-A6C34878D82A}">
                    <a16:rowId xmlns:a16="http://schemas.microsoft.com/office/drawing/2014/main" val="446256992"/>
                  </a:ext>
                </a:extLst>
              </a:tr>
              <a:tr h="477853">
                <a:tc>
                  <a:txBody>
                    <a:bodyPr/>
                    <a:lstStyle/>
                    <a:p>
                      <a:pPr indent="-1270" algn="l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Llama-3.2-11B-Vision-Instruct-Turbo</a:t>
                      </a:r>
                      <a:endParaRPr lang="ko-KR" sz="1200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3" marR="70023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56.0</a:t>
                      </a:r>
                      <a:endParaRPr lang="ko-KR" sz="1200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3" marR="70023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56.9</a:t>
                      </a:r>
                      <a:endParaRPr lang="ko-KR" sz="1200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3" marR="70023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58.0</a:t>
                      </a:r>
                      <a:endParaRPr lang="ko-KR" sz="1200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3" marR="70023" marT="0" marB="0" anchor="ctr"/>
                </a:tc>
                <a:extLst>
                  <a:ext uri="{0D108BD9-81ED-4DB2-BD59-A6C34878D82A}">
                    <a16:rowId xmlns:a16="http://schemas.microsoft.com/office/drawing/2014/main" val="4229846802"/>
                  </a:ext>
                </a:extLst>
              </a:tr>
              <a:tr h="477853">
                <a:tc>
                  <a:txBody>
                    <a:bodyPr/>
                    <a:lstStyle/>
                    <a:p>
                      <a:pPr indent="-1270" algn="l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Llama-3.2-90B-Vision-Instruct-Turbo</a:t>
                      </a:r>
                      <a:endParaRPr lang="ko-KR" sz="1200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3" marR="70023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73.3</a:t>
                      </a:r>
                      <a:endParaRPr lang="ko-KR" sz="1200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3" marR="70023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71.5</a:t>
                      </a:r>
                      <a:endParaRPr lang="ko-KR" sz="1200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3" marR="70023" marT="0" marB="0" anchor="ctr"/>
                </a:tc>
                <a:tc>
                  <a:txBody>
                    <a:bodyPr/>
                    <a:lstStyle/>
                    <a:p>
                      <a:pPr indent="-1270"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마루 부리 굵은" panose="020B0600000101010101" pitchFamily="50" charset="-127"/>
                          <a:ea typeface="마루 부리 굵은" panose="020B0600000101010101" pitchFamily="50" charset="-127"/>
                        </a:rPr>
                        <a:t>77.8</a:t>
                      </a:r>
                      <a:endParaRPr lang="ko-KR" sz="1200" kern="100" dirty="0">
                        <a:effectLst/>
                        <a:latin typeface="마루 부리 굵은" panose="020B0600000101010101" pitchFamily="50" charset="-127"/>
                        <a:ea typeface="마루 부리 굵은" panose="020B0600000101010101" pitchFamily="50" charset="-127"/>
                        <a:cs typeface="굴림" panose="020B0600000101010101" pitchFamily="50" charset="-127"/>
                      </a:endParaRPr>
                    </a:p>
                  </a:txBody>
                  <a:tcPr marL="70023" marR="70023" marT="0" marB="0" anchor="ctr"/>
                </a:tc>
                <a:extLst>
                  <a:ext uri="{0D108BD9-81ED-4DB2-BD59-A6C34878D82A}">
                    <a16:rowId xmlns:a16="http://schemas.microsoft.com/office/drawing/2014/main" val="1314616359"/>
                  </a:ext>
                </a:extLst>
              </a:tr>
            </a:tbl>
          </a:graphicData>
        </a:graphic>
      </p:graphicFrame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3849007" y="2704486"/>
            <a:ext cx="349199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lang="en-US" altLang="ko-KR" sz="1100" dirty="0">
                <a:solidFill>
                  <a:srgbClr val="000000"/>
                </a:solidFill>
                <a:ea typeface="KoPub돋움체 Light" panose="02020603020101020101"/>
                <a:cs typeface="굴림" panose="020B0600000101010101" pitchFamily="50" charset="-127"/>
              </a:rPr>
              <a:t>Table 5. </a:t>
            </a:r>
            <a:r>
              <a:rPr lang="en-US" altLang="ko-KR" sz="1100" dirty="0" err="1">
                <a:solidFill>
                  <a:srgbClr val="000000"/>
                </a:solidFill>
                <a:ea typeface="KoPub돋움체 Light" panose="02020603020101020101"/>
                <a:cs typeface="굴림" panose="020B0600000101010101" pitchFamily="50" charset="-127"/>
              </a:rPr>
              <a:t>Deepfake</a:t>
            </a:r>
            <a:r>
              <a:rPr lang="en-US" altLang="ko-KR" sz="1100" dirty="0">
                <a:solidFill>
                  <a:srgbClr val="000000"/>
                </a:solidFill>
                <a:ea typeface="KoPub돋움체 Light" panose="02020603020101020101"/>
                <a:cs typeface="굴림" panose="020B0600000101010101" pitchFamily="50" charset="-127"/>
              </a:rPr>
              <a:t> Detection Performance After Applying RAG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KoPub돋움체 Light" panose="02020603020101020101"/>
              <a:cs typeface="굴림" panose="020B0600000101010101" pitchFamily="50" charset="-127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292942" y="5492384"/>
            <a:ext cx="70480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-1270" latinLnBrk="1">
              <a:spcAft>
                <a:spcPts val="0"/>
              </a:spcAft>
            </a:pPr>
            <a:r>
              <a:rPr lang="en-US" altLang="ko-KR" sz="900" kern="100" dirty="0" smtClean="0">
                <a:solidFill>
                  <a:srgbClr val="FF000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* Due </a:t>
            </a:r>
            <a:r>
              <a:rPr lang="en-US" altLang="ko-KR" sz="900" kern="100" dirty="0">
                <a:solidFill>
                  <a:srgbClr val="FF0000"/>
                </a:solidFill>
                <a:latin typeface="마루 부리 굵은" panose="020B0600000101010101" pitchFamily="50" charset="-127"/>
                <a:ea typeface="마루 부리 굵은" panose="020B0600000101010101" pitchFamily="50" charset="-127"/>
              </a:rPr>
              <a:t>to the low detection performance of the Gemini-1.5-flash (zero-shot) model, we utilized only the fine-tuned version for better results.</a:t>
            </a:r>
            <a:endParaRPr lang="ko-KR" altLang="ko-KR" sz="900" kern="100" dirty="0">
              <a:solidFill>
                <a:srgbClr val="FF0000"/>
              </a:solidFill>
              <a:latin typeface="마루 부리 굵은" panose="020B0600000101010101" pitchFamily="50" charset="-127"/>
              <a:ea typeface="마루 부리 굵은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8250028" y="5561634"/>
            <a:ext cx="296091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ctr"/>
            <a:r>
              <a:rPr lang="en-US" altLang="ko-KR" sz="900" dirty="0">
                <a:solidFill>
                  <a:srgbClr val="000000"/>
                </a:solidFill>
                <a:ea typeface="HY신명조" panose="02030600000101010101" pitchFamily="18" charset="-127"/>
                <a:cs typeface="굴림" panose="020B0600000101010101" pitchFamily="50" charset="-127"/>
              </a:rPr>
              <a:t>Performance Metric Changes After Applying RAG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굴림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623" y="2543975"/>
            <a:ext cx="4202182" cy="29504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9883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041B8B-39FD-3341-92F0-6B390C7B2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CE5539-D86F-1943-B887-517ED7927B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We suggest a technique that slightly sacrifices accuracy to increase recall, leveraging CLIP similarity-based RAG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This </a:t>
            </a:r>
            <a:r>
              <a:rPr lang="en-US" altLang="ko-KR" dirty="0"/>
              <a:t>approach is particularly valuable in fields where high recall is crucial, such as </a:t>
            </a:r>
            <a:r>
              <a:rPr lang="en-US" altLang="ko-KR" dirty="0" err="1"/>
              <a:t>deepfake</a:t>
            </a:r>
            <a:r>
              <a:rPr lang="en-US" altLang="ko-KR" dirty="0"/>
              <a:t> detection, medical image analysis, and anomaly detection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Future research can further develop this work by expanding the testing environment with diverse datasets and model types, extending the approach to voice and video data, and optimizing processing speed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7C65FC2-46F8-94AD-7C52-EC51C9CF12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Proposal for Enhancing </a:t>
            </a:r>
            <a:r>
              <a:rPr lang="en-US" altLang="ko-KR" dirty="0" err="1"/>
              <a:t>Deepfake</a:t>
            </a:r>
            <a:r>
              <a:rPr lang="en-US" altLang="ko-KR" dirty="0"/>
              <a:t> Detection Performance Through CLIP Similarity-Based RAG in LMM Environments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9205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999A7A-9B3B-792F-2A21-8FD6F2EAD3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3142" y="1049069"/>
            <a:ext cx="11499850" cy="5393295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/>
              <a:t>[1] S. </a:t>
            </a:r>
            <a:r>
              <a:rPr lang="en-US" altLang="ko-KR" dirty="0" err="1"/>
              <a:t>Jia</a:t>
            </a:r>
            <a:r>
              <a:rPr lang="en-US" altLang="ko-KR" dirty="0"/>
              <a:t>, R. </a:t>
            </a:r>
            <a:r>
              <a:rPr lang="en-US" altLang="ko-KR" dirty="0" err="1"/>
              <a:t>Lyu</a:t>
            </a:r>
            <a:r>
              <a:rPr lang="en-US" altLang="ko-KR" dirty="0"/>
              <a:t>, K. Zhao, Y. Chen, Z. Yan, Y. </a:t>
            </a:r>
            <a:r>
              <a:rPr lang="en-US" altLang="ko-KR" dirty="0" err="1"/>
              <a:t>Ju</a:t>
            </a:r>
            <a:r>
              <a:rPr lang="en-US" altLang="ko-KR" dirty="0"/>
              <a:t>, C. Hu, X. Li, B. Wu, </a:t>
            </a:r>
            <a:r>
              <a:rPr lang="ko-KR" altLang="ko-KR" dirty="0"/>
              <a:t>그리고 </a:t>
            </a:r>
            <a:r>
              <a:rPr lang="en-US" altLang="ko-KR" dirty="0"/>
              <a:t>S. </a:t>
            </a:r>
            <a:r>
              <a:rPr lang="en-US" altLang="ko-KR" dirty="0" err="1"/>
              <a:t>Lyu</a:t>
            </a:r>
            <a:r>
              <a:rPr lang="en-US" altLang="ko-KR" dirty="0"/>
              <a:t>, </a:t>
            </a:r>
            <a:r>
              <a:rPr lang="ko-KR" altLang="ko-KR" dirty="0"/>
              <a:t>“</a:t>
            </a:r>
            <a:r>
              <a:rPr lang="en-US" altLang="ko-KR" dirty="0"/>
              <a:t>Can </a:t>
            </a:r>
            <a:r>
              <a:rPr lang="en-US" altLang="ko-KR" dirty="0" err="1"/>
              <a:t>ChatGPT</a:t>
            </a:r>
            <a:r>
              <a:rPr lang="en-US" altLang="ko-KR" dirty="0"/>
              <a:t> Detect </a:t>
            </a:r>
            <a:r>
              <a:rPr lang="en-US" altLang="ko-KR" dirty="0" err="1"/>
              <a:t>DeepFakes</a:t>
            </a:r>
            <a:r>
              <a:rPr lang="en-US" altLang="ko-KR" dirty="0"/>
              <a:t>? A Study of Using Multimodal Large Language Models for Media Forensics,</a:t>
            </a:r>
            <a:r>
              <a:rPr lang="ko-KR" altLang="ko-KR" dirty="0"/>
              <a:t>”</a:t>
            </a:r>
            <a:r>
              <a:rPr lang="en-US" altLang="ko-KR" dirty="0"/>
              <a:t> Proc. 2024 IEEE/CVF Conf. Computer Vision and Pattern Recognition Workshops (CVPRW), pp. 4324</a:t>
            </a:r>
            <a:r>
              <a:rPr lang="ko-KR" altLang="ko-KR" dirty="0"/>
              <a:t>–</a:t>
            </a:r>
            <a:r>
              <a:rPr lang="en-US" altLang="ko-KR" dirty="0"/>
              <a:t>4333, 2024.</a:t>
            </a:r>
            <a:endParaRPr lang="ko-KR" altLang="ko-KR" dirty="0"/>
          </a:p>
          <a:p>
            <a:r>
              <a:rPr lang="en-US" altLang="ko-KR" dirty="0"/>
              <a:t>[2] Y. Li, X. Liu, X. Wang, B. S. Lee, S. Wang, A. Rocha, </a:t>
            </a:r>
            <a:r>
              <a:rPr lang="ko-KR" altLang="ko-KR" dirty="0"/>
              <a:t>그리고 </a:t>
            </a:r>
            <a:r>
              <a:rPr lang="en-US" altLang="ko-KR" dirty="0"/>
              <a:t>W. Lin, </a:t>
            </a:r>
            <a:r>
              <a:rPr lang="ko-KR" altLang="ko-KR" dirty="0"/>
              <a:t>“</a:t>
            </a:r>
            <a:r>
              <a:rPr lang="en-US" altLang="ko-KR" dirty="0" err="1"/>
              <a:t>FakeBench</a:t>
            </a:r>
            <a:r>
              <a:rPr lang="en-US" altLang="ko-KR" dirty="0"/>
              <a:t>: Probing Explainable Fake Image Detection via Large Multimodal Models,</a:t>
            </a:r>
            <a:r>
              <a:rPr lang="ko-KR" altLang="ko-KR" dirty="0"/>
              <a:t>”</a:t>
            </a:r>
            <a:r>
              <a:rPr lang="en-US" altLang="ko-KR" dirty="0"/>
              <a:t> unpublished, 2024.</a:t>
            </a:r>
            <a:endParaRPr lang="ko-KR" altLang="ko-KR" dirty="0"/>
          </a:p>
          <a:p>
            <a:r>
              <a:rPr lang="en-US" altLang="ko-KR" dirty="0"/>
              <a:t>[3] P. Lewis, E. Perez, A. </a:t>
            </a:r>
            <a:r>
              <a:rPr lang="en-US" altLang="ko-KR" dirty="0" err="1"/>
              <a:t>Piktus</a:t>
            </a:r>
            <a:r>
              <a:rPr lang="en-US" altLang="ko-KR" dirty="0"/>
              <a:t>, F. </a:t>
            </a:r>
            <a:r>
              <a:rPr lang="en-US" altLang="ko-KR" dirty="0" err="1"/>
              <a:t>Petroni</a:t>
            </a:r>
            <a:r>
              <a:rPr lang="en-US" altLang="ko-KR" dirty="0"/>
              <a:t>, V. </a:t>
            </a:r>
            <a:r>
              <a:rPr lang="en-US" altLang="ko-KR" dirty="0" err="1"/>
              <a:t>Karpukhin</a:t>
            </a:r>
            <a:r>
              <a:rPr lang="en-US" altLang="ko-KR" dirty="0"/>
              <a:t>, N. </a:t>
            </a:r>
            <a:r>
              <a:rPr lang="en-US" altLang="ko-KR" dirty="0" err="1"/>
              <a:t>Goyal</a:t>
            </a:r>
            <a:r>
              <a:rPr lang="en-US" altLang="ko-KR" dirty="0"/>
              <a:t>, </a:t>
            </a:r>
            <a:r>
              <a:rPr lang="ko-KR" altLang="ko-KR" dirty="0"/>
              <a:t>그리고 </a:t>
            </a:r>
            <a:r>
              <a:rPr lang="en-US" altLang="ko-KR" dirty="0"/>
              <a:t>D. </a:t>
            </a:r>
            <a:r>
              <a:rPr lang="en-US" altLang="ko-KR" dirty="0" err="1"/>
              <a:t>Kiela</a:t>
            </a:r>
            <a:r>
              <a:rPr lang="en-US" altLang="ko-KR" dirty="0"/>
              <a:t>, </a:t>
            </a:r>
            <a:r>
              <a:rPr lang="ko-KR" altLang="ko-KR" dirty="0"/>
              <a:t>“</a:t>
            </a:r>
            <a:r>
              <a:rPr lang="en-US" altLang="ko-KR" dirty="0"/>
              <a:t>Retrieval-augmented generation for knowledge-intensive NLP tasks,</a:t>
            </a:r>
            <a:r>
              <a:rPr lang="ko-KR" altLang="ko-KR" dirty="0"/>
              <a:t>”</a:t>
            </a:r>
            <a:r>
              <a:rPr lang="en-US" altLang="ko-KR" dirty="0"/>
              <a:t> Advances in Neural Information Processing Systems, vol. 33, pp. 9459</a:t>
            </a:r>
            <a:r>
              <a:rPr lang="ko-KR" altLang="ko-KR" dirty="0"/>
              <a:t>–</a:t>
            </a:r>
            <a:r>
              <a:rPr lang="en-US" altLang="ko-KR" dirty="0"/>
              <a:t>9474, 2020.</a:t>
            </a:r>
            <a:endParaRPr lang="ko-KR" altLang="ko-KR" dirty="0"/>
          </a:p>
          <a:p>
            <a:r>
              <a:rPr lang="en-US" altLang="ko-KR" dirty="0"/>
              <a:t>[4] A. Radford, J. W. Kim, C. </a:t>
            </a:r>
            <a:r>
              <a:rPr lang="en-US" altLang="ko-KR" dirty="0" err="1"/>
              <a:t>Hallacy</a:t>
            </a:r>
            <a:r>
              <a:rPr lang="en-US" altLang="ko-KR" dirty="0"/>
              <a:t>, A. Ramesh, G. Goh, S. Agarwal, </a:t>
            </a:r>
            <a:r>
              <a:rPr lang="ko-KR" altLang="ko-KR" dirty="0"/>
              <a:t>그리고 </a:t>
            </a:r>
            <a:r>
              <a:rPr lang="en-US" altLang="ko-KR" dirty="0"/>
              <a:t>I. </a:t>
            </a:r>
            <a:r>
              <a:rPr lang="en-US" altLang="ko-KR" dirty="0" err="1"/>
              <a:t>Sutskever</a:t>
            </a:r>
            <a:r>
              <a:rPr lang="en-US" altLang="ko-KR" dirty="0"/>
              <a:t>, </a:t>
            </a:r>
            <a:r>
              <a:rPr lang="ko-KR" altLang="ko-KR" dirty="0"/>
              <a:t>“</a:t>
            </a:r>
            <a:r>
              <a:rPr lang="en-US" altLang="ko-KR" dirty="0"/>
              <a:t>Learning transferable visual models from natural language supervision,</a:t>
            </a:r>
            <a:r>
              <a:rPr lang="ko-KR" altLang="ko-KR" dirty="0"/>
              <a:t>”</a:t>
            </a:r>
            <a:r>
              <a:rPr lang="en-US" altLang="ko-KR" dirty="0"/>
              <a:t> Proc. Int. Conf. Machine Learning (ICML), vol. 139, pp. 8748</a:t>
            </a:r>
            <a:r>
              <a:rPr lang="ko-KR" altLang="ko-KR" dirty="0"/>
              <a:t>–</a:t>
            </a:r>
            <a:r>
              <a:rPr lang="en-US" altLang="ko-KR" dirty="0"/>
              <a:t>8763, Jul. 2021.</a:t>
            </a:r>
            <a:endParaRPr lang="ko-KR" altLang="ko-KR" dirty="0"/>
          </a:p>
          <a:p>
            <a:r>
              <a:rPr lang="en-US" altLang="ko-KR" dirty="0"/>
              <a:t>[5] G. </a:t>
            </a:r>
            <a:r>
              <a:rPr lang="en-US" altLang="ko-KR" dirty="0" err="1"/>
              <a:t>Ilharco</a:t>
            </a:r>
            <a:r>
              <a:rPr lang="en-US" altLang="ko-KR" dirty="0"/>
              <a:t>, M. </a:t>
            </a:r>
            <a:r>
              <a:rPr lang="en-US" altLang="ko-KR" dirty="0" err="1"/>
              <a:t>Wortsman</a:t>
            </a:r>
            <a:r>
              <a:rPr lang="en-US" altLang="ko-KR" dirty="0"/>
              <a:t>, R. Wightman, C. Gordon, N. </a:t>
            </a:r>
            <a:r>
              <a:rPr lang="en-US" altLang="ko-KR" dirty="0" err="1"/>
              <a:t>Carlini</a:t>
            </a:r>
            <a:r>
              <a:rPr lang="en-US" altLang="ko-KR" dirty="0"/>
              <a:t>, R. </a:t>
            </a:r>
            <a:r>
              <a:rPr lang="en-US" altLang="ko-KR" dirty="0" err="1"/>
              <a:t>Taori</a:t>
            </a:r>
            <a:r>
              <a:rPr lang="en-US" altLang="ko-KR" dirty="0"/>
              <a:t>, A. Dave, V. Shankar, H. </a:t>
            </a:r>
            <a:r>
              <a:rPr lang="en-US" altLang="ko-KR" dirty="0" err="1"/>
              <a:t>Namkoong</a:t>
            </a:r>
            <a:r>
              <a:rPr lang="en-US" altLang="ko-KR" dirty="0"/>
              <a:t>, J. Miller, H. </a:t>
            </a:r>
            <a:r>
              <a:rPr lang="en-US" altLang="ko-KR" dirty="0" err="1"/>
              <a:t>Hajishirzi</a:t>
            </a:r>
            <a:r>
              <a:rPr lang="en-US" altLang="ko-KR" dirty="0"/>
              <a:t>, A. </a:t>
            </a:r>
            <a:r>
              <a:rPr lang="en-US" altLang="ko-KR" dirty="0" err="1"/>
              <a:t>Farhadi</a:t>
            </a:r>
            <a:r>
              <a:rPr lang="en-US" altLang="ko-KR" dirty="0"/>
              <a:t>, </a:t>
            </a:r>
            <a:r>
              <a:rPr lang="ko-KR" altLang="ko-KR" dirty="0"/>
              <a:t>그리고 </a:t>
            </a:r>
            <a:r>
              <a:rPr lang="en-US" altLang="ko-KR" dirty="0"/>
              <a:t>L. Schmidt, </a:t>
            </a:r>
            <a:r>
              <a:rPr lang="ko-KR" altLang="ko-KR" dirty="0"/>
              <a:t>“</a:t>
            </a:r>
            <a:r>
              <a:rPr lang="en-US" altLang="ko-KR" dirty="0" err="1"/>
              <a:t>OpenCLIP</a:t>
            </a:r>
            <a:r>
              <a:rPr lang="en-US" altLang="ko-KR" dirty="0"/>
              <a:t> (Version v0.1),</a:t>
            </a:r>
            <a:r>
              <a:rPr lang="ko-KR" altLang="ko-KR" dirty="0"/>
              <a:t>”</a:t>
            </a:r>
            <a:r>
              <a:rPr lang="en-US" altLang="ko-KR" dirty="0"/>
              <a:t> </a:t>
            </a:r>
            <a:r>
              <a:rPr lang="en-US" altLang="ko-KR" dirty="0" err="1"/>
              <a:t>Zenodo</a:t>
            </a:r>
            <a:r>
              <a:rPr lang="en-US" altLang="ko-KR" dirty="0"/>
              <a:t> Software Repository, DOI: 10.5281/zenodo.5143773, 2021.</a:t>
            </a:r>
            <a:endParaRPr lang="ko-KR" altLang="ko-KR" dirty="0"/>
          </a:p>
          <a:p>
            <a:r>
              <a:rPr lang="en-US" altLang="ko-KR" dirty="0"/>
              <a:t>[6] H. Song, S. Huang, Y. Dong, </a:t>
            </a:r>
            <a:r>
              <a:rPr lang="ko-KR" altLang="ko-KR" dirty="0"/>
              <a:t>그리고 </a:t>
            </a:r>
            <a:r>
              <a:rPr lang="en-US" altLang="ko-KR" dirty="0"/>
              <a:t>W.-W. </a:t>
            </a:r>
            <a:r>
              <a:rPr lang="en-US" altLang="ko-KR" dirty="0" err="1"/>
              <a:t>Tu</a:t>
            </a:r>
            <a:r>
              <a:rPr lang="en-US" altLang="ko-KR" dirty="0"/>
              <a:t>, </a:t>
            </a:r>
            <a:r>
              <a:rPr lang="ko-KR" altLang="ko-KR" dirty="0"/>
              <a:t>“</a:t>
            </a:r>
            <a:r>
              <a:rPr lang="en-US" altLang="ko-KR" dirty="0"/>
              <a:t>Robustness and generalizability of </a:t>
            </a:r>
            <a:r>
              <a:rPr lang="en-US" altLang="ko-KR" dirty="0" err="1"/>
              <a:t>Deepfake</a:t>
            </a:r>
            <a:r>
              <a:rPr lang="en-US" altLang="ko-KR" dirty="0"/>
              <a:t> Detection: A study with Diffusion Models,</a:t>
            </a:r>
            <a:r>
              <a:rPr lang="ko-KR" altLang="ko-KR" dirty="0"/>
              <a:t>”</a:t>
            </a:r>
            <a:r>
              <a:rPr lang="en-US" altLang="ko-KR" dirty="0"/>
              <a:t> unpublished, 2023.</a:t>
            </a:r>
            <a:endParaRPr lang="ko-KR" altLang="ko-KR" dirty="0"/>
          </a:p>
          <a:p>
            <a:r>
              <a:rPr lang="en-US" altLang="ko-KR" dirty="0"/>
              <a:t>[7] R. Shao, T. Wu, </a:t>
            </a:r>
            <a:r>
              <a:rPr lang="ko-KR" altLang="ko-KR" dirty="0"/>
              <a:t>그리고 </a:t>
            </a:r>
            <a:r>
              <a:rPr lang="en-US" altLang="ko-KR" dirty="0"/>
              <a:t>Z. Liu, </a:t>
            </a:r>
            <a:r>
              <a:rPr lang="ko-KR" altLang="ko-KR" dirty="0"/>
              <a:t>“</a:t>
            </a:r>
            <a:r>
              <a:rPr lang="en-US" altLang="ko-KR" dirty="0"/>
              <a:t>Detecting and recovering sequential </a:t>
            </a:r>
            <a:r>
              <a:rPr lang="en-US" altLang="ko-KR" dirty="0" err="1"/>
              <a:t>deepfake</a:t>
            </a:r>
            <a:r>
              <a:rPr lang="en-US" altLang="ko-KR" dirty="0"/>
              <a:t> manipulation,</a:t>
            </a:r>
            <a:r>
              <a:rPr lang="ko-KR" altLang="ko-KR" dirty="0"/>
              <a:t>”</a:t>
            </a:r>
            <a:r>
              <a:rPr lang="en-US" altLang="ko-KR" dirty="0"/>
              <a:t> Proc. European Conf. Computer Vision (ECCV), Cham: Springer Nature Switzerland, pp. 712</a:t>
            </a:r>
            <a:r>
              <a:rPr lang="ko-KR" altLang="ko-KR" dirty="0"/>
              <a:t>–</a:t>
            </a:r>
            <a:r>
              <a:rPr lang="en-US" altLang="ko-KR" dirty="0"/>
              <a:t>728, Oct. 2022.</a:t>
            </a:r>
            <a:endParaRPr lang="ko-KR" altLang="ko-KR" dirty="0"/>
          </a:p>
          <a:p>
            <a:r>
              <a:rPr lang="en-US" altLang="ko-KR" dirty="0"/>
              <a:t>[8] G. G. Team, </a:t>
            </a:r>
            <a:r>
              <a:rPr lang="ko-KR" altLang="ko-KR" dirty="0"/>
              <a:t>“</a:t>
            </a:r>
            <a:r>
              <a:rPr lang="en-US" altLang="ko-KR" dirty="0"/>
              <a:t>Gemini 1.5: Unlocking multimodal understanding across millions of tokens of context,</a:t>
            </a:r>
            <a:r>
              <a:rPr lang="ko-KR" altLang="ko-KR" dirty="0"/>
              <a:t>”</a:t>
            </a:r>
            <a:r>
              <a:rPr lang="en-US" altLang="ko-KR" dirty="0"/>
              <a:t> 2024. [Online]. Available: https://goo.gl/GeminiV1-5</a:t>
            </a:r>
            <a:endParaRPr lang="ko-KR" altLang="ko-KR" dirty="0"/>
          </a:p>
          <a:p>
            <a:r>
              <a:rPr lang="en-US" altLang="ko-KR" dirty="0"/>
              <a:t>[9] J. Chi, U. </a:t>
            </a:r>
            <a:r>
              <a:rPr lang="en-US" altLang="ko-KR" dirty="0" err="1"/>
              <a:t>Karn</a:t>
            </a:r>
            <a:r>
              <a:rPr lang="en-US" altLang="ko-KR" dirty="0"/>
              <a:t>, H. Zhan, E. Smith, J. Rando, Y. Zhang, </a:t>
            </a:r>
            <a:r>
              <a:rPr lang="ko-KR" altLang="ko-KR" dirty="0"/>
              <a:t>그리고 </a:t>
            </a:r>
            <a:r>
              <a:rPr lang="en-US" altLang="ko-KR" dirty="0"/>
              <a:t>M. </a:t>
            </a:r>
            <a:r>
              <a:rPr lang="en-US" altLang="ko-KR" dirty="0" err="1"/>
              <a:t>Pasupuleti</a:t>
            </a:r>
            <a:r>
              <a:rPr lang="en-US" altLang="ko-KR" dirty="0"/>
              <a:t>, </a:t>
            </a:r>
            <a:r>
              <a:rPr lang="ko-KR" altLang="ko-KR" dirty="0"/>
              <a:t>“</a:t>
            </a:r>
            <a:r>
              <a:rPr lang="en-US" altLang="ko-KR" dirty="0"/>
              <a:t>Llama Guard 3 Vision: Safeguarding Human-AI Image Understanding Conversations,</a:t>
            </a:r>
            <a:r>
              <a:rPr lang="ko-KR" altLang="ko-KR" dirty="0"/>
              <a:t>”</a:t>
            </a:r>
            <a:r>
              <a:rPr lang="en-US" altLang="ko-KR" dirty="0"/>
              <a:t> </a:t>
            </a:r>
            <a:r>
              <a:rPr lang="en-US" altLang="ko-KR" dirty="0" err="1"/>
              <a:t>arXiv</a:t>
            </a:r>
            <a:r>
              <a:rPr lang="en-US" altLang="ko-KR" dirty="0"/>
              <a:t> preprint, arXiv:2411.10414, 2024.</a:t>
            </a:r>
          </a:p>
          <a:p>
            <a:r>
              <a:rPr lang="en-US" altLang="ko-KR" dirty="0"/>
              <a:t>[10] https://news.kbs.co.kr/news/pc/view/view.do?ncd=8048463 </a:t>
            </a:r>
          </a:p>
          <a:p>
            <a:r>
              <a:rPr lang="en-US" altLang="ko-KR" dirty="0"/>
              <a:t>[11] https://www.aitimes.com/news/articleView.html?idxno=167195</a:t>
            </a:r>
          </a:p>
          <a:p>
            <a:r>
              <a:rPr lang="en-US" altLang="ko-KR" dirty="0"/>
              <a:t>[12] D. </a:t>
            </a:r>
            <a:r>
              <a:rPr lang="en-US" altLang="ko-KR" dirty="0" err="1"/>
              <a:t>Coccomini</a:t>
            </a:r>
            <a:r>
              <a:rPr lang="en-US" altLang="ko-KR" dirty="0"/>
              <a:t>, N. Messina, C. </a:t>
            </a:r>
            <a:r>
              <a:rPr lang="en-US" altLang="ko-KR" dirty="0" err="1"/>
              <a:t>Gennaro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en-US" altLang="ko-KR" dirty="0"/>
              <a:t>F. </a:t>
            </a:r>
            <a:r>
              <a:rPr lang="en-US" altLang="ko-KR" dirty="0" err="1"/>
              <a:t>Falchi</a:t>
            </a:r>
            <a:r>
              <a:rPr lang="en-US" altLang="ko-KR" dirty="0"/>
              <a:t>, “Combining </a:t>
            </a:r>
            <a:r>
              <a:rPr lang="en-US" altLang="ko-KR" dirty="0" err="1"/>
              <a:t>EfficientNet</a:t>
            </a:r>
            <a:r>
              <a:rPr lang="en-US" altLang="ko-KR" dirty="0"/>
              <a:t> and Vision Transformers for Video </a:t>
            </a:r>
            <a:r>
              <a:rPr lang="en-US" altLang="ko-KR" dirty="0" err="1"/>
              <a:t>Deepfake</a:t>
            </a:r>
            <a:r>
              <a:rPr lang="en-US" altLang="ko-KR" dirty="0"/>
              <a:t> Detection,” unpublished, 2021.</a:t>
            </a:r>
            <a:endParaRPr lang="ko-KR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31055E-225F-C022-551F-CDF16C447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E5608-B728-3348-BF45-54E0D1E860AF}"/>
              </a:ext>
            </a:extLst>
          </p:cNvPr>
          <p:cNvSpPr txBox="1"/>
          <p:nvPr/>
        </p:nvSpPr>
        <p:spPr>
          <a:xfrm>
            <a:off x="3048625" y="3244334"/>
            <a:ext cx="6097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</a:rPr>
              <a:t> 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8858F-D627-AB3C-B925-9869526032D0}"/>
              </a:ext>
            </a:extLst>
          </p:cNvPr>
          <p:cNvSpPr txBox="1"/>
          <p:nvPr/>
        </p:nvSpPr>
        <p:spPr>
          <a:xfrm>
            <a:off x="3048625" y="3244334"/>
            <a:ext cx="6097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dirty="0">
                <a:effectLst/>
              </a:rPr>
              <a:t>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3963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D298C83-F48E-CEDD-F6C9-9D854F769E38}"/>
              </a:ext>
            </a:extLst>
          </p:cNvPr>
          <p:cNvSpPr txBox="1"/>
          <p:nvPr/>
        </p:nvSpPr>
        <p:spPr>
          <a:xfrm>
            <a:off x="2149274" y="2939700"/>
            <a:ext cx="7765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eunoh.kim@ntoday.kr</a:t>
            </a:r>
          </a:p>
          <a:p>
            <a:pPr algn="ctr"/>
            <a:r>
              <a:rPr lang="af-ZA" altLang="ko-KR" sz="2400" dirty="0" smtClean="0"/>
              <a:t>changgeun.lee@ntoday.kr, </a:t>
            </a:r>
            <a:r>
              <a:rPr lang="en-US" altLang="ko-KR" sz="240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af-ZA" altLang="ko-KR" sz="2400" dirty="0" smtClean="0"/>
              <a:t>1104py@kookmin.ac.kr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2307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31">
            <a:extLst>
              <a:ext uri="{FF2B5EF4-FFF2-40B4-BE49-F238E27FC236}">
                <a16:creationId xmlns:a16="http://schemas.microsoft.com/office/drawing/2014/main" id="{B9944556-C91D-1AF8-1DB2-EE3D1775DA8A}"/>
              </a:ext>
            </a:extLst>
          </p:cNvPr>
          <p:cNvSpPr txBox="1">
            <a:spLocks/>
          </p:cNvSpPr>
          <p:nvPr/>
        </p:nvSpPr>
        <p:spPr>
          <a:xfrm>
            <a:off x="4556094" y="2540000"/>
            <a:ext cx="6877524" cy="3834381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444500" indent="-4445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ko-KR" altLang="en-US" sz="2400" b="1" kern="1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2000" b="1" kern="12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2800" b="1" kern="1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2800" b="1" kern="12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2800" b="1" kern="12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Instruction</a:t>
            </a: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Research Background</a:t>
            </a: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Research Questions</a:t>
            </a: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Improvement Measures</a:t>
            </a: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Conclusions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240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0C2747D-EA54-BD02-0C18-C58B89120B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7841" y="285505"/>
            <a:ext cx="6797746" cy="387798"/>
          </a:xfrm>
        </p:spPr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A4A8CB-C7B7-77B4-4712-F51059CEDA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3142" y="1306793"/>
            <a:ext cx="11499850" cy="927348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Rising Threat of </a:t>
            </a:r>
            <a:r>
              <a:rPr lang="en-US" altLang="ko-KR" sz="2400" dirty="0" err="1"/>
              <a:t>Deepfake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Content</a:t>
            </a:r>
          </a:p>
          <a:p>
            <a:r>
              <a:rPr lang="en-US" altLang="ko-KR" sz="2400" dirty="0" smtClean="0"/>
              <a:t>Rapid </a:t>
            </a:r>
            <a:r>
              <a:rPr lang="en-US" altLang="ko-KR" sz="2400" dirty="0"/>
              <a:t>Proliferation of AI-Generated Manipulated Media</a:t>
            </a:r>
            <a:endParaRPr lang="ko-KR" altLang="en-US" sz="2400" dirty="0">
              <a:latin typeface="배달의민족 도현" panose="020B0600000101010101" pitchFamily="50" charset="-127"/>
              <a:ea typeface="KoPubWorld돋움체 Bold" panose="0000080000000000000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486" y="2740589"/>
            <a:ext cx="1440000" cy="144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" y="2721334"/>
            <a:ext cx="1440000" cy="144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486" y="4234379"/>
            <a:ext cx="1440000" cy="144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" y="4234379"/>
            <a:ext cx="1440000" cy="144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0724" y="2722379"/>
            <a:ext cx="2401429" cy="2952000"/>
          </a:xfrm>
          <a:prstGeom prst="rect">
            <a:avLst/>
          </a:prstGeom>
        </p:spPr>
      </p:pic>
      <p:pic>
        <p:nvPicPr>
          <p:cNvPr id="5122" name="Picture 2" descr="“5초 만에 딥페이크 영상이”…회복하기 힘든 딥페이크 피해 / KBS 2024.08.31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391" y="2704313"/>
            <a:ext cx="5248982" cy="295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695085" y="5680361"/>
            <a:ext cx="2699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Deepfake</a:t>
            </a:r>
            <a:r>
              <a:rPr lang="en-US" altLang="ko-KR" sz="1200" dirty="0" smtClean="0"/>
              <a:t> Face image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766714" y="5680362"/>
            <a:ext cx="2149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Deepfake</a:t>
            </a:r>
            <a:r>
              <a:rPr lang="en-US" altLang="ko-KR" sz="1200" dirty="0"/>
              <a:t> Abuse Cases (1)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6297391" y="5695135"/>
            <a:ext cx="2149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Deepfake</a:t>
            </a:r>
            <a:r>
              <a:rPr lang="en-US" altLang="ko-KR" sz="1200" dirty="0"/>
              <a:t> Abuse Cases </a:t>
            </a:r>
            <a:r>
              <a:rPr lang="en-US" altLang="ko-KR" sz="1200" dirty="0" smtClean="0"/>
              <a:t>(2)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1559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8701B6-E861-92A7-6F4D-17875BA7B5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7841" y="285505"/>
            <a:ext cx="6797746" cy="387798"/>
          </a:xfrm>
        </p:spPr>
        <p:txBody>
          <a:bodyPr/>
          <a:lstStyle/>
          <a:p>
            <a:r>
              <a:rPr lang="en-US" altLang="ko-KR" dirty="0"/>
              <a:t>Research Background</a:t>
            </a:r>
            <a:endParaRPr lang="ko-KR" altLang="en-US" dirty="0"/>
          </a:p>
        </p:txBody>
      </p:sp>
      <p:sp>
        <p:nvSpPr>
          <p:cNvPr id="40" name="TextBox 4"/>
          <p:cNvSpPr txBox="1"/>
          <p:nvPr/>
        </p:nvSpPr>
        <p:spPr>
          <a:xfrm>
            <a:off x="838226" y="2751800"/>
            <a:ext cx="3381947" cy="1368305"/>
          </a:xfrm>
          <a:prstGeom prst="rect">
            <a:avLst/>
          </a:prstGeom>
        </p:spPr>
        <p:txBody>
          <a:bodyPr lIns="50800" tIns="50800" rIns="50800" bIns="508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218"/>
              </a:lnSpc>
            </a:pPr>
            <a:endParaRPr/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A1A4A8CB-C7B7-77B4-4712-F51059CEDA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3142" y="1306793"/>
            <a:ext cx="11499850" cy="927348"/>
          </a:xfrm>
        </p:spPr>
        <p:txBody>
          <a:bodyPr>
            <a:noAutofit/>
          </a:bodyPr>
          <a:lstStyle/>
          <a:p>
            <a:r>
              <a:rPr lang="en-US" altLang="ko-KR" sz="2400" dirty="0">
                <a:ea typeface="KoPub돋움체 Medium" panose="02020603020101020101"/>
              </a:rPr>
              <a:t>Traditional Machine Learning and Deep Learning-Based Detection Requires Complex Configuration and Advanced Expertise.</a:t>
            </a:r>
            <a:endParaRPr lang="en-US" altLang="ko-KR" sz="2400" dirty="0">
              <a:ea typeface="KoPub돋움체 Medium" panose="02020603020101020101"/>
            </a:endParaRPr>
          </a:p>
        </p:txBody>
      </p:sp>
      <p:pic>
        <p:nvPicPr>
          <p:cNvPr id="22" name="Picture 2" descr="https://velog.velcdn.com/images/hewas1230/post/57534e90-b2a2-4abe-b4d2-8b365369e8e7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72" y="2649191"/>
            <a:ext cx="4815555" cy="360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https://velog.velcdn.com/images/hewas1230/post/a132857e-ebae-49a0-90d5-3f413a7b07d4/imag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506" y="2760613"/>
            <a:ext cx="6148680" cy="337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14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8701B6-E861-92A7-6F4D-17875BA7B5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7841" y="285505"/>
            <a:ext cx="6797746" cy="387798"/>
          </a:xfrm>
        </p:spPr>
        <p:txBody>
          <a:bodyPr/>
          <a:lstStyle/>
          <a:p>
            <a:r>
              <a:rPr lang="en-US" altLang="ko-KR" dirty="0" smtClean="0"/>
              <a:t>Research Background</a:t>
            </a:r>
            <a:endParaRPr lang="ko-KR" altLang="en-US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A1A4A8CB-C7B7-77B4-4712-F51059CEDA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3142" y="1306793"/>
            <a:ext cx="11499850" cy="927348"/>
          </a:xfrm>
        </p:spPr>
        <p:txBody>
          <a:bodyPr>
            <a:noAutofit/>
          </a:bodyPr>
          <a:lstStyle/>
          <a:p>
            <a:r>
              <a:rPr lang="en-US" altLang="ko-KR" sz="2400" dirty="0">
                <a:ea typeface="KoPub돋움체 Medium" panose="02020603020101020101"/>
              </a:rPr>
              <a:t>LMM Enables Easy Access for Non-Experts While Enhancing Transparency and Trust with Understandable Natural Language Explanations.</a:t>
            </a:r>
            <a:endParaRPr lang="en-US" altLang="ko-KR" sz="2400" dirty="0">
              <a:ea typeface="KoPub돋움체 Medium" panose="02020603020101020101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40" y="2466949"/>
            <a:ext cx="6160027" cy="369832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779" y="2522363"/>
            <a:ext cx="4535384" cy="3807951"/>
          </a:xfrm>
          <a:prstGeom prst="rect">
            <a:avLst/>
          </a:prstGeom>
        </p:spPr>
      </p:pic>
      <p:pic>
        <p:nvPicPr>
          <p:cNvPr id="11" name="Picture 4" descr="GPT-4o Spring Update: OpenAI's ChatGpt Improved Voice Mod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18" y="2591640"/>
            <a:ext cx="2381774" cy="10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90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982314C-C5BD-4CA5-6C33-9B7AD7B7AC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Multimodal RAG for Preventing LMM Hallucinations and Improving Accuracy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8701B6-E861-92A7-6F4D-17875BA7B5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7841" y="285505"/>
            <a:ext cx="6797746" cy="387798"/>
          </a:xfrm>
        </p:spPr>
        <p:txBody>
          <a:bodyPr/>
          <a:lstStyle/>
          <a:p>
            <a:r>
              <a:rPr lang="en-US" altLang="ko-KR" dirty="0"/>
              <a:t>Necessity of the Research</a:t>
            </a:r>
            <a:endParaRPr lang="ko-KR" altLang="en-US" dirty="0"/>
          </a:p>
        </p:txBody>
      </p:sp>
      <p:sp>
        <p:nvSpPr>
          <p:cNvPr id="13" name="자유형 12"/>
          <p:cNvSpPr/>
          <p:nvPr/>
        </p:nvSpPr>
        <p:spPr>
          <a:xfrm>
            <a:off x="1709153" y="2268496"/>
            <a:ext cx="2450663" cy="3176587"/>
          </a:xfrm>
          <a:custGeom>
            <a:avLst/>
            <a:gdLst>
              <a:gd name="connsiteX0" fmla="*/ 0 w 1972131"/>
              <a:gd name="connsiteY0" fmla="*/ 0 h 3176587"/>
              <a:gd name="connsiteX1" fmla="*/ 1972131 w 1972131"/>
              <a:gd name="connsiteY1" fmla="*/ 0 h 3176587"/>
              <a:gd name="connsiteX2" fmla="*/ 1972131 w 1972131"/>
              <a:gd name="connsiteY2" fmla="*/ 3176587 h 3176587"/>
              <a:gd name="connsiteX3" fmla="*/ 0 w 1972131"/>
              <a:gd name="connsiteY3" fmla="*/ 3176587 h 3176587"/>
              <a:gd name="connsiteX4" fmla="*/ 0 w 1972131"/>
              <a:gd name="connsiteY4" fmla="*/ 0 h 317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2131" h="3176587">
                <a:moveTo>
                  <a:pt x="0" y="0"/>
                </a:moveTo>
                <a:lnTo>
                  <a:pt x="1972131" y="0"/>
                </a:lnTo>
                <a:lnTo>
                  <a:pt x="1972131" y="3176587"/>
                </a:lnTo>
                <a:lnTo>
                  <a:pt x="0" y="31765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lvl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4600" kern="1200" dirty="0">
              <a:solidFill>
                <a:schemeClr val="tx1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8518377" y="2268496"/>
            <a:ext cx="2450663" cy="3176587"/>
          </a:xfrm>
          <a:custGeom>
            <a:avLst/>
            <a:gdLst>
              <a:gd name="connsiteX0" fmla="*/ 0 w 1972131"/>
              <a:gd name="connsiteY0" fmla="*/ 0 h 3176587"/>
              <a:gd name="connsiteX1" fmla="*/ 1972131 w 1972131"/>
              <a:gd name="connsiteY1" fmla="*/ 0 h 3176587"/>
              <a:gd name="connsiteX2" fmla="*/ 1972131 w 1972131"/>
              <a:gd name="connsiteY2" fmla="*/ 3176587 h 3176587"/>
              <a:gd name="connsiteX3" fmla="*/ 0 w 1972131"/>
              <a:gd name="connsiteY3" fmla="*/ 3176587 h 3176587"/>
              <a:gd name="connsiteX4" fmla="*/ 0 w 1972131"/>
              <a:gd name="connsiteY4" fmla="*/ 0 h 317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2131" h="3176587">
                <a:moveTo>
                  <a:pt x="0" y="0"/>
                </a:moveTo>
                <a:lnTo>
                  <a:pt x="1972131" y="0"/>
                </a:lnTo>
                <a:lnTo>
                  <a:pt x="1972131" y="3176587"/>
                </a:lnTo>
                <a:lnTo>
                  <a:pt x="0" y="31765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lvl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4600" kern="1200">
              <a:solidFill>
                <a:schemeClr val="tx1"/>
              </a:solidFill>
            </a:endParaRPr>
          </a:p>
        </p:txBody>
      </p:sp>
      <p:grpSp>
        <p:nvGrpSpPr>
          <p:cNvPr id="29" name="Group 2"/>
          <p:cNvGrpSpPr/>
          <p:nvPr/>
        </p:nvGrpSpPr>
        <p:grpSpPr>
          <a:xfrm>
            <a:off x="142930" y="2751800"/>
            <a:ext cx="4147432" cy="1368305"/>
            <a:chOff x="-52910" y="-47625"/>
            <a:chExt cx="1376183" cy="454025"/>
          </a:xfrm>
        </p:grpSpPr>
        <p:sp>
          <p:nvSpPr>
            <p:cNvPr id="39" name="Freeform 3"/>
            <p:cNvSpPr/>
            <p:nvPr/>
          </p:nvSpPr>
          <p:spPr>
            <a:xfrm>
              <a:off x="-52910" y="-40223"/>
              <a:ext cx="1376183" cy="406400"/>
            </a:xfrm>
            <a:custGeom>
              <a:avLst/>
              <a:gdLst/>
              <a:ahLst/>
              <a:cxnLst/>
              <a:rect l="l" t="t" r="r" b="b"/>
              <a:pathLst>
                <a:path w="1376183" h="406400">
                  <a:moveTo>
                    <a:pt x="0" y="0"/>
                  </a:moveTo>
                  <a:lnTo>
                    <a:pt x="1172983" y="0"/>
                  </a:lnTo>
                  <a:lnTo>
                    <a:pt x="1376183" y="203200"/>
                  </a:lnTo>
                  <a:lnTo>
                    <a:pt x="1172983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25330F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r>
                <a:rPr lang="en-US" altLang="ko-KR" b="1" dirty="0"/>
                <a:t>LLM's </a:t>
              </a:r>
              <a:r>
                <a:rPr lang="en-US" altLang="ko-KR" b="1" dirty="0" smtClean="0"/>
                <a:t>hallucination </a:t>
              </a:r>
              <a:r>
                <a:rPr lang="en-US" altLang="ko-KR" b="1" dirty="0"/>
                <a:t>problem</a:t>
              </a:r>
              <a:endParaRPr lang="ko-KR" altLang="en-US" b="1" dirty="0"/>
            </a:p>
          </p:txBody>
        </p:sp>
        <p:sp>
          <p:nvSpPr>
            <p:cNvPr id="40" name="TextBox 4"/>
            <p:cNvSpPr txBox="1"/>
            <p:nvPr/>
          </p:nvSpPr>
          <p:spPr>
            <a:xfrm>
              <a:off x="177800" y="-47625"/>
              <a:ext cx="1122183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3218"/>
                </a:lnSpc>
              </a:pPr>
              <a:endParaRPr/>
            </a:p>
          </p:txBody>
        </p:sp>
      </p:grpSp>
      <p:grpSp>
        <p:nvGrpSpPr>
          <p:cNvPr id="31" name="Group 9"/>
          <p:cNvGrpSpPr/>
          <p:nvPr/>
        </p:nvGrpSpPr>
        <p:grpSpPr>
          <a:xfrm>
            <a:off x="7851993" y="2636151"/>
            <a:ext cx="4147432" cy="1368305"/>
            <a:chOff x="0" y="-47625"/>
            <a:chExt cx="1376183" cy="454025"/>
          </a:xfrm>
        </p:grpSpPr>
        <p:sp>
          <p:nvSpPr>
            <p:cNvPr id="35" name="Freeform 10"/>
            <p:cNvSpPr/>
            <p:nvPr/>
          </p:nvSpPr>
          <p:spPr>
            <a:xfrm>
              <a:off x="0" y="0"/>
              <a:ext cx="1376183" cy="406400"/>
            </a:xfrm>
            <a:custGeom>
              <a:avLst/>
              <a:gdLst/>
              <a:ahLst/>
              <a:cxnLst/>
              <a:rect l="l" t="t" r="r" b="b"/>
              <a:pathLst>
                <a:path w="1376183" h="406400">
                  <a:moveTo>
                    <a:pt x="0" y="0"/>
                  </a:moveTo>
                  <a:lnTo>
                    <a:pt x="1172983" y="0"/>
                  </a:lnTo>
                  <a:lnTo>
                    <a:pt x="1376183" y="203200"/>
                  </a:lnTo>
                  <a:lnTo>
                    <a:pt x="1172983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330F"/>
            </a:solidFill>
            <a:ln cap="sq">
              <a:noFill/>
              <a:prstDash val="solid"/>
              <a:miter/>
            </a:ln>
          </p:spPr>
          <p:txBody>
            <a:bodyPr anchor="ctr"/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lack of RAG Research in 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LMM </a:t>
              </a:r>
              <a:r>
                <a:rPr lang="en-US" altLang="ko-KR" b="1" dirty="0">
                  <a:solidFill>
                    <a:schemeClr val="bg1"/>
                  </a:solidFill>
                </a:rPr>
                <a:t>Environments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11"/>
            <p:cNvSpPr txBox="1"/>
            <p:nvPr/>
          </p:nvSpPr>
          <p:spPr>
            <a:xfrm>
              <a:off x="177800" y="-47625"/>
              <a:ext cx="1122183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3218"/>
                </a:lnSpc>
              </a:pPr>
              <a:endParaRPr/>
            </a:p>
          </p:txBody>
        </p:sp>
      </p:grpSp>
      <p:grpSp>
        <p:nvGrpSpPr>
          <p:cNvPr id="44" name="Group 6"/>
          <p:cNvGrpSpPr/>
          <p:nvPr/>
        </p:nvGrpSpPr>
        <p:grpSpPr>
          <a:xfrm>
            <a:off x="4010539" y="2629744"/>
            <a:ext cx="4147432" cy="1368305"/>
            <a:chOff x="0" y="-47625"/>
            <a:chExt cx="1376183" cy="454025"/>
          </a:xfrm>
        </p:grpSpPr>
        <p:sp>
          <p:nvSpPr>
            <p:cNvPr id="45" name="Freeform 7"/>
            <p:cNvSpPr/>
            <p:nvPr/>
          </p:nvSpPr>
          <p:spPr>
            <a:xfrm>
              <a:off x="0" y="0"/>
              <a:ext cx="1376183" cy="406400"/>
            </a:xfrm>
            <a:custGeom>
              <a:avLst/>
              <a:gdLst/>
              <a:ahLst/>
              <a:cxnLst/>
              <a:rect l="l" t="t" r="r" b="b"/>
              <a:pathLst>
                <a:path w="1376183" h="406400">
                  <a:moveTo>
                    <a:pt x="0" y="0"/>
                  </a:moveTo>
                  <a:lnTo>
                    <a:pt x="1172983" y="0"/>
                  </a:lnTo>
                  <a:lnTo>
                    <a:pt x="1376183" y="203200"/>
                  </a:lnTo>
                  <a:lnTo>
                    <a:pt x="1172983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330F">
                <a:alpha val="4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46" name="TextBox 8"/>
            <p:cNvSpPr txBox="1"/>
            <p:nvPr/>
          </p:nvSpPr>
          <p:spPr>
            <a:xfrm>
              <a:off x="177800" y="-47625"/>
              <a:ext cx="1122183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3218"/>
                </a:lnSpc>
              </a:pPr>
              <a:endParaRPr/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4908756" y="3200993"/>
            <a:ext cx="2487283" cy="36933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altLang="ko-KR" b="1" dirty="0"/>
              <a:t>Mitigating </a:t>
            </a:r>
            <a:r>
              <a:rPr lang="en-US" altLang="ko-KR" b="1" dirty="0" smtClean="0"/>
              <a:t>with </a:t>
            </a:r>
            <a:r>
              <a:rPr lang="en-US" altLang="ko-KR" b="1" dirty="0"/>
              <a:t>the RAG</a:t>
            </a:r>
            <a:endParaRPr lang="ko-KR" altLang="en-US" dirty="0"/>
          </a:p>
        </p:txBody>
      </p:sp>
      <p:sp>
        <p:nvSpPr>
          <p:cNvPr id="17" name="갈매기형 수장 16"/>
          <p:cNvSpPr/>
          <p:nvPr/>
        </p:nvSpPr>
        <p:spPr>
          <a:xfrm rot="5400000">
            <a:off x="5637663" y="4297023"/>
            <a:ext cx="553781" cy="849086"/>
          </a:xfrm>
          <a:prstGeom prst="chevron">
            <a:avLst/>
          </a:prstGeom>
          <a:solidFill>
            <a:schemeClr val="tx1">
              <a:lumMod val="65000"/>
              <a:lumOff val="3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76586" y="5394354"/>
            <a:ext cx="6075933" cy="6520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CLIP-based Multimodal RAG</a:t>
            </a:r>
            <a:endParaRPr lang="ko-KR" altLang="en-US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7022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982314C-C5BD-4CA5-6C33-9B7AD7B7AC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Core of RAG: Retrieval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Enabled </a:t>
            </a:r>
            <a:r>
              <a:rPr lang="en-US" altLang="ko-KR" dirty="0"/>
              <a:t>by CLIP Model’s Image-Text Similarity Calculation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8701B6-E861-92A7-6F4D-17875BA7B5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7841" y="285505"/>
            <a:ext cx="6797746" cy="387798"/>
          </a:xfrm>
        </p:spPr>
        <p:txBody>
          <a:bodyPr/>
          <a:lstStyle/>
          <a:p>
            <a:r>
              <a:rPr lang="en-US" altLang="ko-KR" dirty="0"/>
              <a:t>Related Research</a:t>
            </a:r>
            <a:endParaRPr lang="ko-KR" altLang="en-US" dirty="0"/>
          </a:p>
        </p:txBody>
      </p:sp>
      <p:sp>
        <p:nvSpPr>
          <p:cNvPr id="13" name="자유형 12"/>
          <p:cNvSpPr/>
          <p:nvPr/>
        </p:nvSpPr>
        <p:spPr>
          <a:xfrm>
            <a:off x="1709153" y="2268496"/>
            <a:ext cx="2450663" cy="3176587"/>
          </a:xfrm>
          <a:custGeom>
            <a:avLst/>
            <a:gdLst>
              <a:gd name="connsiteX0" fmla="*/ 0 w 1972131"/>
              <a:gd name="connsiteY0" fmla="*/ 0 h 3176587"/>
              <a:gd name="connsiteX1" fmla="*/ 1972131 w 1972131"/>
              <a:gd name="connsiteY1" fmla="*/ 0 h 3176587"/>
              <a:gd name="connsiteX2" fmla="*/ 1972131 w 1972131"/>
              <a:gd name="connsiteY2" fmla="*/ 3176587 h 3176587"/>
              <a:gd name="connsiteX3" fmla="*/ 0 w 1972131"/>
              <a:gd name="connsiteY3" fmla="*/ 3176587 h 3176587"/>
              <a:gd name="connsiteX4" fmla="*/ 0 w 1972131"/>
              <a:gd name="connsiteY4" fmla="*/ 0 h 317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2131" h="3176587">
                <a:moveTo>
                  <a:pt x="0" y="0"/>
                </a:moveTo>
                <a:lnTo>
                  <a:pt x="1972131" y="0"/>
                </a:lnTo>
                <a:lnTo>
                  <a:pt x="1972131" y="3176587"/>
                </a:lnTo>
                <a:lnTo>
                  <a:pt x="0" y="31765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lvl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4600" kern="1200" dirty="0">
              <a:solidFill>
                <a:schemeClr val="tx1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8518377" y="2268496"/>
            <a:ext cx="2450663" cy="3176587"/>
          </a:xfrm>
          <a:custGeom>
            <a:avLst/>
            <a:gdLst>
              <a:gd name="connsiteX0" fmla="*/ 0 w 1972131"/>
              <a:gd name="connsiteY0" fmla="*/ 0 h 3176587"/>
              <a:gd name="connsiteX1" fmla="*/ 1972131 w 1972131"/>
              <a:gd name="connsiteY1" fmla="*/ 0 h 3176587"/>
              <a:gd name="connsiteX2" fmla="*/ 1972131 w 1972131"/>
              <a:gd name="connsiteY2" fmla="*/ 3176587 h 3176587"/>
              <a:gd name="connsiteX3" fmla="*/ 0 w 1972131"/>
              <a:gd name="connsiteY3" fmla="*/ 3176587 h 3176587"/>
              <a:gd name="connsiteX4" fmla="*/ 0 w 1972131"/>
              <a:gd name="connsiteY4" fmla="*/ 0 h 317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2131" h="3176587">
                <a:moveTo>
                  <a:pt x="0" y="0"/>
                </a:moveTo>
                <a:lnTo>
                  <a:pt x="1972131" y="0"/>
                </a:lnTo>
                <a:lnTo>
                  <a:pt x="1972131" y="3176587"/>
                </a:lnTo>
                <a:lnTo>
                  <a:pt x="0" y="3176587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57734" rIns="0" bIns="0" numCol="1" spcCol="1270" anchor="t" anchorCtr="0">
            <a:noAutofit/>
          </a:bodyPr>
          <a:lstStyle/>
          <a:p>
            <a:pPr lvl="0" algn="l" defTabSz="20447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4600" kern="1200">
              <a:solidFill>
                <a:schemeClr val="tx1"/>
              </a:solidFill>
            </a:endParaRPr>
          </a:p>
        </p:txBody>
      </p:sp>
      <p:sp>
        <p:nvSpPr>
          <p:cNvPr id="40" name="TextBox 4"/>
          <p:cNvSpPr txBox="1"/>
          <p:nvPr/>
        </p:nvSpPr>
        <p:spPr>
          <a:xfrm>
            <a:off x="838226" y="2751800"/>
            <a:ext cx="3381947" cy="1368305"/>
          </a:xfrm>
          <a:prstGeom prst="rect">
            <a:avLst/>
          </a:prstGeom>
        </p:spPr>
        <p:txBody>
          <a:bodyPr lIns="50800" tIns="50800" rIns="50800" bIns="508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218"/>
              </a:lnSpc>
            </a:pPr>
            <a:endParaRPr/>
          </a:p>
        </p:txBody>
      </p:sp>
      <p:sp>
        <p:nvSpPr>
          <p:cNvPr id="21" name="텍스트 개체 틀 2"/>
          <p:cNvSpPr txBox="1">
            <a:spLocks/>
          </p:cNvSpPr>
          <p:nvPr/>
        </p:nvSpPr>
        <p:spPr>
          <a:xfrm>
            <a:off x="6693593" y="5089675"/>
            <a:ext cx="4925440" cy="155719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ko-KR" sz="1600" dirty="0">
                <a:ea typeface="KoPub돋움체 Medium" panose="02020603020101020101"/>
              </a:rPr>
              <a:t>Contrastive Learning on a large set of nearly 400 million image-text </a:t>
            </a:r>
            <a:r>
              <a:rPr lang="en-US" altLang="ko-KR" sz="1600" dirty="0" smtClean="0">
                <a:ea typeface="KoPub돋움체 Medium" panose="02020603020101020101"/>
              </a:rPr>
              <a:t>pairs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1600" dirty="0">
                <a:ea typeface="KoPub돋움체 Medium" panose="02020603020101020101"/>
              </a:rPr>
              <a:t>Calculate the cosine similarity of meaning between images and text.</a:t>
            </a:r>
            <a:endParaRPr lang="en-US" altLang="ko-KR" sz="1600" dirty="0">
              <a:ea typeface="KoPub돋움체 Medium" panose="02020603020101020101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1600" dirty="0">
                <a:ea typeface="KoPub돋움체 Medium" panose="02020603020101020101"/>
              </a:rPr>
              <a:t>Efficient Mapping of Visual Features in Images to Textual Keywords and Descriptions</a:t>
            </a:r>
            <a:endParaRPr lang="en-US" altLang="ko-KR" sz="1600" dirty="0">
              <a:ea typeface="KoPub돋움체 Medium" panose="02020603020101020101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t="8112" b="4564"/>
          <a:stretch/>
        </p:blipFill>
        <p:spPr>
          <a:xfrm>
            <a:off x="353986" y="2369127"/>
            <a:ext cx="6094253" cy="1995050"/>
          </a:xfrm>
          <a:prstGeom prst="rect">
            <a:avLst/>
          </a:prstGeom>
        </p:spPr>
      </p:pic>
      <p:pic>
        <p:nvPicPr>
          <p:cNvPr id="23" name="Picture 2" descr="CLIP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84" y="4399492"/>
            <a:ext cx="5872645" cy="206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텍스트 개체 틀 2"/>
          <p:cNvSpPr txBox="1">
            <a:spLocks/>
          </p:cNvSpPr>
          <p:nvPr/>
        </p:nvSpPr>
        <p:spPr>
          <a:xfrm>
            <a:off x="6665882" y="3008903"/>
            <a:ext cx="5184651" cy="1474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600" kern="1200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KoPubWorld돋움체 Bold" panose="00000800000000000000" pitchFamily="2" charset="-127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ko-KR" sz="1600" dirty="0">
                <a:ea typeface="KoPub돋움체 Medium" panose="02020603020101020101"/>
              </a:rPr>
              <a:t>Technology that integrates External Knowledge Sources to enhance the performance of LLM</a:t>
            </a:r>
            <a:r>
              <a:rPr lang="en-US" altLang="ko-KR" sz="1600" dirty="0" smtClean="0">
                <a:ea typeface="KoPub돋움체 Medium" panose="02020603020101020101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1600" dirty="0">
                <a:ea typeface="KoPub돋움체 Medium" panose="02020603020101020101"/>
              </a:rPr>
              <a:t>works in three phases: </a:t>
            </a:r>
            <a:r>
              <a:rPr lang="en-US" altLang="ko-KR" sz="1600" dirty="0" smtClean="0">
                <a:ea typeface="KoPub돋움체 Medium" panose="02020603020101020101"/>
              </a:rPr>
              <a:t>Retrieval, Augmentation</a:t>
            </a:r>
            <a:r>
              <a:rPr lang="en-US" altLang="ko-KR" sz="1600" dirty="0">
                <a:ea typeface="KoPub돋움체 Medium" panose="02020603020101020101"/>
              </a:rPr>
              <a:t>, and </a:t>
            </a:r>
            <a:r>
              <a:rPr lang="en-US" altLang="ko-KR" sz="1600" dirty="0" smtClean="0">
                <a:ea typeface="KoPub돋움체 Medium" panose="02020603020101020101"/>
              </a:rPr>
              <a:t>Generation.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1600" dirty="0">
                <a:ea typeface="KoPub돋움체 Medium" panose="02020603020101020101"/>
              </a:rPr>
              <a:t>Provide accurate and reliable responses</a:t>
            </a:r>
            <a:endParaRPr lang="en-US" altLang="ko-KR" sz="1600" dirty="0">
              <a:ea typeface="KoPub돋움체 Medium" panose="02020603020101020101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93593" y="2405474"/>
            <a:ext cx="2769063" cy="486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 b="1" dirty="0">
                <a:ea typeface="KoPub돋움체 Medium" panose="02020603020101020101"/>
              </a:rPr>
              <a:t>1) </a:t>
            </a:r>
            <a:r>
              <a:rPr lang="en-US" altLang="ko-KR" sz="1700" b="1" dirty="0" smtClean="0">
                <a:ea typeface="KoPub돋움체 Medium" panose="02020603020101020101"/>
              </a:rPr>
              <a:t>RAG</a:t>
            </a:r>
            <a:endParaRPr lang="ko-KR" altLang="en-US" sz="1700" b="1" dirty="0">
              <a:ea typeface="KoPub돋움체 Medium" panose="02020603020101020101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721304" y="4491746"/>
            <a:ext cx="2741352" cy="486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700" b="1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2) CLIP Model</a:t>
            </a:r>
            <a:endParaRPr lang="ko-KR" altLang="en-US" sz="1700" b="1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5827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8C8FA22-652F-248C-4CAA-9E6B8DE5EF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7841" y="285505"/>
            <a:ext cx="6797746" cy="903837"/>
          </a:xfrm>
        </p:spPr>
        <p:txBody>
          <a:bodyPr/>
          <a:lstStyle/>
          <a:p>
            <a:r>
              <a:rPr lang="en-US" altLang="ko-KR" dirty="0"/>
              <a:t>Experiment Design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FF20DFA-0449-0C3F-0EA5-ED6A3ACD83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Organize and utilize datasets</a:t>
            </a:r>
            <a:endParaRPr lang="ko-KR" altLang="en-US" dirty="0"/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ECC0AEBA-F64C-F93B-0F00-329C3F673A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0684" y="2537460"/>
            <a:ext cx="11499850" cy="387477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DeepFakeFace</a:t>
            </a:r>
            <a:r>
              <a:rPr lang="en-US" altLang="ko-KR" dirty="0"/>
              <a:t>[6] 	</a:t>
            </a:r>
          </a:p>
          <a:p>
            <a:pPr lvl="1"/>
            <a:r>
              <a:rPr lang="en-US" altLang="ko-KR" dirty="0"/>
              <a:t>A dataset constructed using IMDB-WIKI as a base, incorporating techniques such as Stable Diffusion v1.5, Stable Diffusion </a:t>
            </a:r>
            <a:r>
              <a:rPr lang="en-US" altLang="ko-KR" dirty="0" err="1"/>
              <a:t>Inpainting</a:t>
            </a:r>
            <a:r>
              <a:rPr lang="en-US" altLang="ko-KR" dirty="0"/>
              <a:t>, and </a:t>
            </a:r>
            <a:r>
              <a:rPr lang="en-US" altLang="ko-KR" dirty="0" err="1"/>
              <a:t>InsightFace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Comprises </a:t>
            </a:r>
            <a:r>
              <a:rPr lang="en-US" altLang="ko-KR" dirty="0"/>
              <a:t>90,000 </a:t>
            </a:r>
            <a:r>
              <a:rPr lang="en-US" altLang="ko-KR" dirty="0" err="1"/>
              <a:t>deepfake</a:t>
            </a:r>
            <a:r>
              <a:rPr lang="en-US" altLang="ko-KR" dirty="0"/>
              <a:t> images and 30,000 real images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Covers </a:t>
            </a:r>
            <a:r>
              <a:rPr lang="en-US" altLang="ko-KR" dirty="0"/>
              <a:t>a wide range of </a:t>
            </a:r>
            <a:r>
              <a:rPr lang="en-US" altLang="ko-KR" dirty="0" err="1"/>
              <a:t>deepfake</a:t>
            </a:r>
            <a:r>
              <a:rPr lang="en-US" altLang="ko-KR" dirty="0"/>
              <a:t> cases by integrating various synthesis techniques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Utilizes </a:t>
            </a:r>
            <a:r>
              <a:rPr lang="en-US" altLang="ko-KR" dirty="0"/>
              <a:t>GPT-4o for labeling and extracting keywords for both </a:t>
            </a:r>
            <a:r>
              <a:rPr lang="en-US" altLang="ko-KR" dirty="0" err="1"/>
              <a:t>deepfake</a:t>
            </a:r>
            <a:r>
              <a:rPr lang="en-US" altLang="ko-KR" dirty="0"/>
              <a:t> and real images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Stores </a:t>
            </a:r>
            <a:r>
              <a:rPr lang="en-US" altLang="ko-KR" dirty="0"/>
              <a:t>512-dimensional </a:t>
            </a:r>
            <a:r>
              <a:rPr lang="en-US" altLang="ko-KR" dirty="0" err="1"/>
              <a:t>embeddings</a:t>
            </a:r>
            <a:r>
              <a:rPr lang="en-US" altLang="ko-KR" dirty="0"/>
              <a:t> in the database using CLIP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10</a:t>
            </a:r>
            <a:r>
              <a:rPr lang="en-US" altLang="ko-KR" dirty="0"/>
              <a:t>% of the dataset is reserved for testing purposes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Seq-Deepfake</a:t>
            </a:r>
            <a:r>
              <a:rPr lang="en-US" altLang="ko-KR" dirty="0" smtClean="0"/>
              <a:t>[7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/>
              <a:t>A dataset consisting of images subjected to multiple stages of sequential face manipulation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Reflects </a:t>
            </a:r>
            <a:r>
              <a:rPr lang="en-US" altLang="ko-KR" dirty="0"/>
              <a:t>more complex forgery patterns, enabling the validation of model generalization capabilities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Be used </a:t>
            </a:r>
            <a:r>
              <a:rPr lang="en-US" altLang="ko-KR" dirty="0"/>
              <a:t>exclusively for testing.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3794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8C8FA22-652F-248C-4CAA-9E6B8DE5EF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Experiment Design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FF20DFA-0449-0C3F-0EA5-ED6A3ACD83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Experimental Model Configuration</a:t>
            </a:r>
            <a:endParaRPr lang="ko-KR" altLang="en-US" b="1" dirty="0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350684" y="2480123"/>
            <a:ext cx="11499850" cy="3860800"/>
          </a:xfrm>
        </p:spPr>
        <p:txBody>
          <a:bodyPr/>
          <a:lstStyle/>
          <a:p>
            <a:r>
              <a:rPr lang="en-US" altLang="ko-KR" dirty="0" smtClean="0"/>
              <a:t>Model List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78" y="3038714"/>
            <a:ext cx="5525271" cy="32961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2" descr="First Impressions of Gemini Flash 1.5 - The Fastest 1 Million Token Model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543" y="3012105"/>
            <a:ext cx="2852421" cy="160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rcRect l="7875" r="8286"/>
          <a:stretch/>
        </p:blipFill>
        <p:spPr>
          <a:xfrm>
            <a:off x="8977745" y="4829414"/>
            <a:ext cx="2872789" cy="150541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331032" y="3038714"/>
            <a:ext cx="251950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700" dirty="0">
                <a:ea typeface="KoPub돋움체 Medium" panose="02020603020101020101"/>
              </a:rPr>
              <a:t>Released </a:t>
            </a:r>
            <a:r>
              <a:rPr lang="en-US" altLang="ko-KR" sz="1700" dirty="0" smtClean="0">
                <a:ea typeface="KoPub돋움체 Medium" panose="02020603020101020101"/>
              </a:rPr>
              <a:t>2024.05.14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700" dirty="0" smtClean="0">
                <a:ea typeface="KoPub돋움체 Medium" panose="02020603020101020101"/>
              </a:rPr>
              <a:t>Parameters </a:t>
            </a:r>
            <a:r>
              <a:rPr lang="en-US" altLang="ko-KR" sz="1700" dirty="0">
                <a:ea typeface="KoPub돋움체 Medium" panose="02020603020101020101"/>
              </a:rPr>
              <a:t>estimated to be around 32B</a:t>
            </a:r>
            <a:endParaRPr lang="ko-KR" altLang="en-US" sz="1700" dirty="0">
              <a:ea typeface="KoPub돋움체 Medium" panose="02020603020101020101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85543" y="4827166"/>
            <a:ext cx="24922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ea typeface="KoPub돋움체 Medium" panose="02020603020101020101"/>
              </a:rPr>
              <a:t>Released September 25, </a:t>
            </a:r>
            <a:r>
              <a:rPr lang="en-US" altLang="ko-KR" sz="1600" dirty="0" smtClean="0">
                <a:ea typeface="KoPub돋움체 Medium" panose="02020603020101020101"/>
              </a:rPr>
              <a:t>2024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/>
              <a:t>Parameters are available in four versions: 1B, 3B, 11B, and 90B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 smtClean="0">
                <a:ea typeface="KoPub돋움체 Medium" panose="02020603020101020101"/>
              </a:rPr>
              <a:t>Multimodal </a:t>
            </a:r>
            <a:r>
              <a:rPr lang="en-US" altLang="ko-KR" sz="1600" dirty="0">
                <a:ea typeface="KoPub돋움체 Medium" panose="02020603020101020101"/>
              </a:rPr>
              <a:t>is only supported on 11B/90B</a:t>
            </a:r>
            <a:endParaRPr lang="ko-KR" altLang="en-US" sz="1600" dirty="0">
              <a:ea typeface="KoPub돋움체 Mediu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17755540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25585</TotalTime>
  <Words>1748</Words>
  <Application>Microsoft Office PowerPoint</Application>
  <PresentationFormat>와이드스크린</PresentationFormat>
  <Paragraphs>190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38" baseType="lpstr">
      <vt:lpstr>G마켓 산스 TTF Bold</vt:lpstr>
      <vt:lpstr>G마켓 산스 TTF Medium</vt:lpstr>
      <vt:lpstr>HY신명조</vt:lpstr>
      <vt:lpstr>KoPubWorld돋움체 Bold</vt:lpstr>
      <vt:lpstr>KoPub돋움체 Bold</vt:lpstr>
      <vt:lpstr>KoPub돋움체 Light</vt:lpstr>
      <vt:lpstr>KoPub돋움체 Medium</vt:lpstr>
      <vt:lpstr>Malgun Gothic Semilight</vt:lpstr>
      <vt:lpstr>Rix모던고딕 L</vt:lpstr>
      <vt:lpstr>굴림</vt:lpstr>
      <vt:lpstr>나눔고딕 ExtraBold</vt:lpstr>
      <vt:lpstr>마루 부리 가는</vt:lpstr>
      <vt:lpstr>마루 부리 굵은</vt:lpstr>
      <vt:lpstr>맑은 고딕</vt:lpstr>
      <vt:lpstr>배달의민족 도현</vt:lpstr>
      <vt:lpstr>Arial</vt:lpstr>
      <vt:lpstr>Calibri</vt:lpstr>
      <vt:lpstr>Calibri Light</vt:lpstr>
      <vt:lpstr>Times New Roman</vt:lpstr>
      <vt:lpstr>Wingdings</vt:lpstr>
      <vt:lpstr>Wingdings 2</vt:lpstr>
      <vt:lpstr>HDOfficeLightV0</vt:lpstr>
      <vt:lpstr>CLIP similarity-based Multimodal RAG verification method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이수미</dc:creator>
  <cp:lastModifiedBy>user</cp:lastModifiedBy>
  <cp:revision>245</cp:revision>
  <dcterms:created xsi:type="dcterms:W3CDTF">2024-05-25T05:13:44Z</dcterms:created>
  <dcterms:modified xsi:type="dcterms:W3CDTF">2025-02-04T00:24:35Z</dcterms:modified>
</cp:coreProperties>
</file>