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0" r:id="rId3"/>
    <p:sldId id="302" r:id="rId4"/>
    <p:sldId id="319" r:id="rId5"/>
    <p:sldId id="320" r:id="rId6"/>
    <p:sldId id="303" r:id="rId7"/>
    <p:sldId id="317" r:id="rId8"/>
    <p:sldId id="316" r:id="rId9"/>
    <p:sldId id="318" r:id="rId10"/>
    <p:sldId id="304" r:id="rId11"/>
    <p:sldId id="305" r:id="rId12"/>
    <p:sldId id="310" r:id="rId13"/>
    <p:sldId id="313" r:id="rId14"/>
    <p:sldId id="307" r:id="rId15"/>
    <p:sldId id="32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45C"/>
    <a:srgbClr val="548235"/>
    <a:srgbClr val="005C8A"/>
    <a:srgbClr val="024B8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 autoAdjust="0"/>
    <p:restoredTop sz="77394" autoAdjust="0"/>
  </p:normalViewPr>
  <p:slideViewPr>
    <p:cSldViewPr snapToGrid="0">
      <p:cViewPr varScale="1">
        <p:scale>
          <a:sx n="71" d="100"/>
          <a:sy n="71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2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09A4-C3F4-4F28-8068-DDFAEDA7A38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0ABA0-AD03-41DF-B906-4ED1A4BDA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4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CLIP </a:t>
            </a:r>
            <a:r>
              <a:rPr lang="ko-KR" altLang="en-US" dirty="0"/>
              <a:t>유사도 기반 </a:t>
            </a:r>
            <a:r>
              <a:rPr lang="ko-KR" altLang="en-US" dirty="0" err="1"/>
              <a:t>멀티모달</a:t>
            </a:r>
            <a:r>
              <a:rPr lang="ko-KR" altLang="en-US" dirty="0"/>
              <a:t> </a:t>
            </a:r>
            <a:r>
              <a:rPr lang="en-US" altLang="ko-KR" dirty="0"/>
              <a:t>RAG </a:t>
            </a:r>
            <a:r>
              <a:rPr lang="ko-KR" altLang="en-US" dirty="0"/>
              <a:t>기법에 대해 </a:t>
            </a:r>
            <a:r>
              <a:rPr lang="ko-KR" altLang="en-US" dirty="0" err="1"/>
              <a:t>발표하게된</a:t>
            </a:r>
            <a:r>
              <a:rPr lang="ko-KR" altLang="en-US" dirty="0"/>
              <a:t> </a:t>
            </a:r>
            <a:r>
              <a:rPr lang="ko-KR" altLang="en-US" dirty="0" err="1"/>
              <a:t>엔투솔루션</a:t>
            </a:r>
            <a:r>
              <a:rPr lang="ko-KR" altLang="en-US" dirty="0"/>
              <a:t> </a:t>
            </a:r>
            <a:r>
              <a:rPr lang="ko-KR" altLang="en-US" dirty="0" err="1"/>
              <a:t>김은오입니다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52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RAG </a:t>
            </a:r>
            <a:r>
              <a:rPr lang="ko-KR" altLang="en-US" dirty="0"/>
              <a:t>파이프라인 구성은 다음과 같습니다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8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66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50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RAG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 전후의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딥페이크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탐지 성능 표입니다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Gemini-1.5-flash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Recall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6.0%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Llama-3.2-90B-Vision-Instruct-Turbo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Recall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6.4%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개선하는 동시에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F1 Score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소폭 증가시켰습니다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대규모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기법의 효과가 두드러진다는 점을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24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8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2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다음과 같은 순서로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72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딥페이크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기술은 인공지능의 발전으로 인해 더욱 정교해지고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영상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오디오 등 다양한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멀티모달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기반으로 한 조작 콘텐츠가 손쉽게 유포되고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신뢰성이 필수적인 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인증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법적 증거물 등에 심각한 위협을 초래하고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딥페이크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탐지 기법은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중심으로 발전해왔으나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새롭게 등장하는 합성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위조 콘텐츠를 완벽히 식별하기에는 한계가 존재합니다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전문지식과 복잡한 환경 설정이 필요하여 일반 사용자가 접근하기 어렵다는 문제점이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높은 접근성과 사용성을 바탕으로 새로운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딥페이크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탐지 방법으로 주목받고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LMM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탐지는 다차원 데이터를 통합적으로 처리하는 난관과 정보 환각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hallucination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문제로 인해 초기 단계에 머물러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8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상황에서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기법은 외부 지식을 검색하고 이를 바탕으로 정밀한 추론을 가능하게 함으로써 환각 문제를 완화하고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주로 텍스트 기반 연구에 한정되어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입력을 처리하는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LMM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환경에서는 적용 사례가 부족합니다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본 연구는 이를 해결하기 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LMM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딥페이크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탐지에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기법을 도입하고자 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4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관련 연구를 간단히 살펴보겠습니다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검색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(Retriever),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(Augmentation),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(Generator)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세 단계로 구성됩니다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질의와 관련된 정보를 외부 데이터베이스에서 검색하고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증강하여 최종 생성 단계에서 정밀한 답변을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멀티모달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환경에서 텍스트와 이미지를 연결하는 기술로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주목받고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이미지와 텍스트 간 의미를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유사도로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대규모 데이터 쌍을 학습해 이미지 특징을 텍스트 형태로 효과적으로 매핑할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LMM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탐지 모델에 외부 지식을 결합할 수 있는 중요한 기반 기술로 작용합니다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0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데이터셋</a:t>
            </a:r>
            <a:r>
              <a:rPr lang="ko-KR" altLang="en-US" dirty="0"/>
              <a:t> 구성입니다</a:t>
            </a:r>
            <a:r>
              <a:rPr lang="en-US" altLang="ko-KR" dirty="0"/>
              <a:t>. </a:t>
            </a:r>
            <a:r>
              <a:rPr lang="ko-KR" altLang="en-US" dirty="0"/>
              <a:t>사용된 </a:t>
            </a:r>
            <a:r>
              <a:rPr lang="ko-KR" altLang="en-US" dirty="0" err="1"/>
              <a:t>데이터셋은</a:t>
            </a:r>
            <a:r>
              <a:rPr lang="ko-KR" altLang="en-US" dirty="0"/>
              <a:t> 크게 두 가지로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RAG DB </a:t>
            </a:r>
            <a:r>
              <a:rPr lang="ko-KR" altLang="en-US" dirty="0"/>
              <a:t>구성은 </a:t>
            </a:r>
            <a:r>
              <a:rPr lang="en-US" altLang="ko-KR" dirty="0" err="1"/>
              <a:t>DeepFakeFace</a:t>
            </a:r>
            <a:r>
              <a:rPr lang="ko-KR" altLang="en-US" dirty="0"/>
              <a:t>를 활용하였으며</a:t>
            </a:r>
            <a:r>
              <a:rPr lang="en-US" altLang="ko-KR" dirty="0"/>
              <a:t>, </a:t>
            </a:r>
            <a:r>
              <a:rPr lang="ko-KR" altLang="en-US" dirty="0"/>
              <a:t>일반화 능력을 검증하기 위해 추가로 </a:t>
            </a:r>
            <a:r>
              <a:rPr lang="en-US" altLang="ko-KR" dirty="0" err="1"/>
              <a:t>Seq-Deefake</a:t>
            </a:r>
            <a:r>
              <a:rPr lang="en-US" altLang="ko-KR" baseline="0" dirty="0"/>
              <a:t> </a:t>
            </a:r>
            <a:r>
              <a:rPr lang="ko-KR" altLang="en-US" dirty="0" err="1"/>
              <a:t>데이터셋을</a:t>
            </a:r>
            <a:r>
              <a:rPr lang="ko-KR" altLang="en-US" dirty="0"/>
              <a:t> 활용하였습니다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5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실험 모델 구성입니다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2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C5B7004-72A6-9298-D8BB-2B156948AF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453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Times New Roman" panose="02020603050405020304" pitchFamily="18" charset="0"/>
                <a:ea typeface="G마켓 산스 TTF Bold" panose="02000000000000000000" pitchFamily="2" charset="-12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2" name="그림 11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AC742867-A028-6BE9-2201-C7BE2C02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5" y="6209435"/>
            <a:ext cx="2038263" cy="4383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348686-D776-339C-79A9-5F8D13C5B605}"/>
              </a:ext>
            </a:extLst>
          </p:cNvPr>
          <p:cNvSpPr/>
          <p:nvPr userDrawn="1"/>
        </p:nvSpPr>
        <p:spPr>
          <a:xfrm flipH="1">
            <a:off x="212651" y="-1"/>
            <a:ext cx="478465" cy="4893399"/>
          </a:xfrm>
          <a:prstGeom prst="rect">
            <a:avLst/>
          </a:prstGeom>
          <a:solidFill>
            <a:srgbClr val="024B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9FDA3-F9E6-4758-8865-A35DA5DA1164}"/>
              </a:ext>
            </a:extLst>
          </p:cNvPr>
          <p:cNvSpPr txBox="1"/>
          <p:nvPr userDrawn="1"/>
        </p:nvSpPr>
        <p:spPr>
          <a:xfrm>
            <a:off x="8487780" y="6209435"/>
            <a:ext cx="344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altLang="ko-KR" sz="1800" b="1" kern="1200" dirty="0">
                <a:solidFill>
                  <a:srgbClr val="024B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KICS Winter Conference 2025</a:t>
            </a:r>
            <a:endParaRPr lang="ko-KR" altLang="en-US" sz="1800" b="1" kern="1200" dirty="0">
              <a:solidFill>
                <a:srgbClr val="024B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307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5220FB4-9A6F-E205-5F27-64A39CF9D41E}"/>
              </a:ext>
            </a:extLst>
          </p:cNvPr>
          <p:cNvSpPr/>
          <p:nvPr userDrawn="1"/>
        </p:nvSpPr>
        <p:spPr>
          <a:xfrm>
            <a:off x="10535457" y="244764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F12DD-26EF-2E80-538A-C06927F83E11}"/>
              </a:ext>
            </a:extLst>
          </p:cNvPr>
          <p:cNvSpPr/>
          <p:nvPr userDrawn="1"/>
        </p:nvSpPr>
        <p:spPr>
          <a:xfrm>
            <a:off x="9850744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9DD3A7-04F2-4C19-6AAA-4F3D41BBFD17}"/>
              </a:ext>
            </a:extLst>
          </p:cNvPr>
          <p:cNvSpPr/>
          <p:nvPr userDrawn="1"/>
        </p:nvSpPr>
        <p:spPr>
          <a:xfrm>
            <a:off x="10571218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56A3E1-47D4-BAA8-DF39-8689756D26D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883856-060E-E91E-49DD-1308054B33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6F72E8-B086-8A8F-2BFF-99C318494F4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217AD4-C7B0-2D08-BC37-EE6BF80CF20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FBD390F-DD8A-313E-A275-C6763F7DD55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CE7CC42-8C6A-3124-6108-62E35DCDDCAA}"/>
              </a:ext>
            </a:extLst>
          </p:cNvPr>
          <p:cNvSpPr/>
          <p:nvPr userDrawn="1"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0D0A06-E9D0-8C3C-9045-BCB6B05607DC}"/>
              </a:ext>
            </a:extLst>
          </p:cNvPr>
          <p:cNvCxnSpPr>
            <a:cxnSpLocks/>
            <a:stCxn id="22" idx="2"/>
          </p:cNvCxnSpPr>
          <p:nvPr userDrawn="1"/>
        </p:nvCxnSpPr>
        <p:spPr>
          <a:xfrm flipH="1">
            <a:off x="342900" y="678165"/>
            <a:ext cx="856103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626AA9-82A7-A6AC-6703-76C3E9D71758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683499-8851-0DFF-A21B-230C869E707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965578-9CCF-A114-708B-1C8613296199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Ⅳ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Improvement Measures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8C87AE-6A37-9669-8AA9-D4A0B2E4EB1F}"/>
              </a:ext>
            </a:extLst>
          </p:cNvPr>
          <p:cNvSpPr/>
          <p:nvPr userDrawn="1"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134CA0-A393-BC36-437B-9287C5B9D518}"/>
              </a:ext>
            </a:extLst>
          </p:cNvPr>
          <p:cNvSpPr/>
          <p:nvPr userDrawn="1"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9" name="그림 28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FFCA4D0D-4938-DB5E-0CF7-1615AD31C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2C3EAD6A-01B3-36B0-8E04-3BD1F19958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1" name="텍스트 개체 틀 36">
            <a:extLst>
              <a:ext uri="{FF2B5EF4-FFF2-40B4-BE49-F238E27FC236}">
                <a16:creationId xmlns:a16="http://schemas.microsoft.com/office/drawing/2014/main" id="{B214854B-E7B3-E5D7-CF7D-2473EF200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32" name="그림 31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5AF64F33-CEB1-9B4A-6027-531E3A57E9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98" y="161067"/>
            <a:ext cx="849630" cy="8496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6" name="텍스트 개체 틀 39">
            <a:extLst>
              <a:ext uri="{FF2B5EF4-FFF2-40B4-BE49-F238E27FC236}">
                <a16:creationId xmlns:a16="http://schemas.microsoft.com/office/drawing/2014/main" id="{5111719E-0B8D-F284-2C8D-713DD576CA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9922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0C9B76E2-7B76-08C3-BBBA-CE5183A5CE0F}"/>
              </a:ext>
            </a:extLst>
          </p:cNvPr>
          <p:cNvSpPr/>
          <p:nvPr userDrawn="1"/>
        </p:nvSpPr>
        <p:spPr>
          <a:xfrm>
            <a:off x="10890363" y="244764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150268-BA47-7C56-5BC4-27A0F9B66C26}"/>
              </a:ext>
            </a:extLst>
          </p:cNvPr>
          <p:cNvGrpSpPr/>
          <p:nvPr userDrawn="1"/>
        </p:nvGrpSpPr>
        <p:grpSpPr>
          <a:xfrm>
            <a:off x="276860" y="91441"/>
            <a:ext cx="11576132" cy="587553"/>
            <a:chOff x="276860" y="91441"/>
            <a:chExt cx="11576132" cy="5875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3F4D11-83DC-F23A-E676-2A1B17C60D86}"/>
                </a:ext>
              </a:extLst>
            </p:cNvPr>
            <p:cNvSpPr/>
            <p:nvPr/>
          </p:nvSpPr>
          <p:spPr>
            <a:xfrm>
              <a:off x="9467901" y="120455"/>
              <a:ext cx="412109" cy="46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1477796" fontAlgn="base" latinLnBrk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spc="-26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C8A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Ⅰ </a:t>
              </a:r>
              <a:endParaRPr lang="ko-KR" altLang="en-US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17235D-1D52-971D-06D8-8A6C1DBECD24}"/>
                </a:ext>
              </a:extLst>
            </p:cNvPr>
            <p:cNvSpPr/>
            <p:nvPr/>
          </p:nvSpPr>
          <p:spPr>
            <a:xfrm>
              <a:off x="10205985" y="120455"/>
              <a:ext cx="412109" cy="46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1477796" fontAlgn="base" latinLnBrk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spc="-26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C8A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Ⅲ </a:t>
              </a:r>
              <a:endParaRPr lang="ko-KR" altLang="en-US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C8AE4A3-8AB7-FA2E-D92F-C39C8E62F3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9789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00B585E-6DB4-3BD4-051C-58F78245126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6746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D1F1292-AB40-A377-19CB-4BC8738C8F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3703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0E0A52A-D4FB-23CA-7BF6-56C5D8771D8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706601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CE8815E-CC0C-86F9-8F9B-58EE26ED8F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2832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E9DB99-614A-6EB7-E8C2-EC7079CB2A18}"/>
                </a:ext>
              </a:extLst>
            </p:cNvPr>
            <p:cNvSpPr/>
            <p:nvPr/>
          </p:nvSpPr>
          <p:spPr>
            <a:xfrm flipH="1">
              <a:off x="8712121" y="91441"/>
              <a:ext cx="3140871" cy="586724"/>
            </a:xfrm>
            <a:custGeom>
              <a:avLst/>
              <a:gdLst>
                <a:gd name="connsiteX0" fmla="*/ 0 w 2495551"/>
                <a:gd name="connsiteY0" fmla="*/ 0 h 521494"/>
                <a:gd name="connsiteX1" fmla="*/ 2038351 w 2495551"/>
                <a:gd name="connsiteY1" fmla="*/ 0 h 521494"/>
                <a:gd name="connsiteX2" fmla="*/ 2343151 w 2495551"/>
                <a:gd name="connsiteY2" fmla="*/ 521494 h 521494"/>
                <a:gd name="connsiteX3" fmla="*/ 2495551 w 2495551"/>
                <a:gd name="connsiteY3" fmla="*/ 521494 h 52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51" h="521494">
                  <a:moveTo>
                    <a:pt x="0" y="0"/>
                  </a:moveTo>
                  <a:lnTo>
                    <a:pt x="2038351" y="0"/>
                  </a:lnTo>
                  <a:lnTo>
                    <a:pt x="2343151" y="521494"/>
                  </a:lnTo>
                  <a:lnTo>
                    <a:pt x="2495551" y="52149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KoPub돋움체 Light" panose="02020603020101020101" pitchFamily="18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0B9D58B-D6F7-D439-A3B6-F1E1A8306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0" y="678994"/>
              <a:ext cx="8640000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03D183E-A34F-AA48-E4A0-777909E7A3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6365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9C79EEA-DE84-6DBB-B25D-1928E820A7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9408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776E03-74B4-6960-AF65-A74BADC40419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B62137-D8E6-08E2-C93E-FDB37188861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B2EDC315-848A-4AFF-398B-F925B580DD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94D5D6-62B6-5BDF-B8CA-F50B85CB03C8}"/>
              </a:ext>
            </a:extLst>
          </p:cNvPr>
          <p:cNvSpPr/>
          <p:nvPr userDrawn="1"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31C5CA-8A3D-72CD-C7A7-25744BC40358}"/>
              </a:ext>
            </a:extLst>
          </p:cNvPr>
          <p:cNvSpPr/>
          <p:nvPr userDrawn="1"/>
        </p:nvSpPr>
        <p:spPr>
          <a:xfrm>
            <a:off x="1058518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5848E-5879-556A-4BF5-9FD815C8AB67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V.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Conclusions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7B134C2C-E594-1029-7605-4F1334D9C1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ED82FE-9F37-4733-8FF9-3641B6C0AD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36">
            <a:extLst>
              <a:ext uri="{FF2B5EF4-FFF2-40B4-BE49-F238E27FC236}">
                <a16:creationId xmlns:a16="http://schemas.microsoft.com/office/drawing/2014/main" id="{EABE6AD6-A956-6C8B-1F40-CEED7B09B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2143B8-9310-8CB1-C77E-39802CFDF2AF}"/>
              </a:ext>
            </a:extLst>
          </p:cNvPr>
          <p:cNvSpPr/>
          <p:nvPr userDrawn="1"/>
        </p:nvSpPr>
        <p:spPr>
          <a:xfrm>
            <a:off x="0" y="1127050"/>
            <a:ext cx="12192000" cy="1174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39">
            <a:extLst>
              <a:ext uri="{FF2B5EF4-FFF2-40B4-BE49-F238E27FC236}">
                <a16:creationId xmlns:a16="http://schemas.microsoft.com/office/drawing/2014/main" id="{64E967A5-6072-1863-7BA0-D7D277EC12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2542470"/>
            <a:ext cx="11499850" cy="3860800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텍스트 개체 틀 39">
            <a:extLst>
              <a:ext uri="{FF2B5EF4-FFF2-40B4-BE49-F238E27FC236}">
                <a16:creationId xmlns:a16="http://schemas.microsoft.com/office/drawing/2014/main" id="{0FFA47A6-3E2B-521C-A8A8-5700119C0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684" y="1272926"/>
            <a:ext cx="11499850" cy="927348"/>
          </a:xfrm>
        </p:spPr>
        <p:txBody>
          <a:bodyPr anchor="ctr"/>
          <a:lstStyle>
            <a:lvl1pPr marL="0" indent="0" algn="ctr">
              <a:buNone/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457200" indent="0">
              <a:buNone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169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137A89A-054A-997B-1BE3-7CC8731AFECF}"/>
              </a:ext>
            </a:extLst>
          </p:cNvPr>
          <p:cNvSpPr/>
          <p:nvPr userDrawn="1"/>
        </p:nvSpPr>
        <p:spPr>
          <a:xfrm>
            <a:off x="10890363" y="244764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51281E-5919-E26D-FFAC-662E7AA505AD}"/>
              </a:ext>
            </a:extLst>
          </p:cNvPr>
          <p:cNvGrpSpPr/>
          <p:nvPr userDrawn="1"/>
        </p:nvGrpSpPr>
        <p:grpSpPr>
          <a:xfrm>
            <a:off x="276860" y="91441"/>
            <a:ext cx="11576132" cy="587553"/>
            <a:chOff x="276860" y="91441"/>
            <a:chExt cx="11576132" cy="5875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554122-7CC2-27BE-CE71-D7DEA1D704B5}"/>
                </a:ext>
              </a:extLst>
            </p:cNvPr>
            <p:cNvSpPr/>
            <p:nvPr/>
          </p:nvSpPr>
          <p:spPr>
            <a:xfrm>
              <a:off x="9467901" y="120455"/>
              <a:ext cx="412109" cy="46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1477796" fontAlgn="base" latinLnBrk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spc="-26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C8A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Ⅰ </a:t>
              </a:r>
              <a:endParaRPr lang="ko-KR" altLang="en-US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4AE0562-07E2-CA7C-6D3A-FC4E08B71084}"/>
                </a:ext>
              </a:extLst>
            </p:cNvPr>
            <p:cNvSpPr/>
            <p:nvPr/>
          </p:nvSpPr>
          <p:spPr>
            <a:xfrm>
              <a:off x="10205985" y="120455"/>
              <a:ext cx="412109" cy="46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1477796" fontAlgn="base" latinLnBrk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spc="-26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C8A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Ⅲ </a:t>
              </a:r>
              <a:endParaRPr lang="ko-KR" altLang="en-US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23D6733-10A2-10CA-6002-8D89679372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9789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DB8D63B-E691-8615-88E6-01CACD7CA1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6746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765F8E8-454D-0D60-5A5E-F9CFC46DC8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3703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61816CA-82F8-D129-AAEA-2736B11598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706601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104E0F9-ECCE-F6C4-AA3F-CDC23B2A0A1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2832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7B7E4CF-5952-C199-0B76-EE6E3846C7D7}"/>
                </a:ext>
              </a:extLst>
            </p:cNvPr>
            <p:cNvSpPr/>
            <p:nvPr/>
          </p:nvSpPr>
          <p:spPr>
            <a:xfrm flipH="1">
              <a:off x="8712121" y="91441"/>
              <a:ext cx="3140871" cy="586724"/>
            </a:xfrm>
            <a:custGeom>
              <a:avLst/>
              <a:gdLst>
                <a:gd name="connsiteX0" fmla="*/ 0 w 2495551"/>
                <a:gd name="connsiteY0" fmla="*/ 0 h 521494"/>
                <a:gd name="connsiteX1" fmla="*/ 2038351 w 2495551"/>
                <a:gd name="connsiteY1" fmla="*/ 0 h 521494"/>
                <a:gd name="connsiteX2" fmla="*/ 2343151 w 2495551"/>
                <a:gd name="connsiteY2" fmla="*/ 521494 h 521494"/>
                <a:gd name="connsiteX3" fmla="*/ 2495551 w 2495551"/>
                <a:gd name="connsiteY3" fmla="*/ 521494 h 52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51" h="521494">
                  <a:moveTo>
                    <a:pt x="0" y="0"/>
                  </a:moveTo>
                  <a:lnTo>
                    <a:pt x="2038351" y="0"/>
                  </a:lnTo>
                  <a:lnTo>
                    <a:pt x="2343151" y="521494"/>
                  </a:lnTo>
                  <a:lnTo>
                    <a:pt x="2495551" y="52149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KoPub돋움체 Light" panose="020206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CC1F679-B0D1-A7B7-E6B6-9301FD4DC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0" y="678994"/>
              <a:ext cx="8640000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0AB1243-9821-98D1-6B2A-FA60EDA9FB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6365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CE27D7B-146E-77E8-D732-847613FF79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9408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AEE14D-8F40-9DB2-1A1F-DBC48263D3AB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3C9536-5639-FB7F-CCD3-0AE85F818AE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53DF3486-A7A8-8607-AABD-17E6A318A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3945F9-EC57-260F-1CBD-DBCB25DDCE69}"/>
              </a:ext>
            </a:extLst>
          </p:cNvPr>
          <p:cNvSpPr/>
          <p:nvPr userDrawn="1"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72A763B-3775-5B28-DB58-9B341D4B7004}"/>
              </a:ext>
            </a:extLst>
          </p:cNvPr>
          <p:cNvSpPr/>
          <p:nvPr userDrawn="1"/>
        </p:nvSpPr>
        <p:spPr>
          <a:xfrm>
            <a:off x="1058518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BE68BD-9EBF-B0C8-BD92-093818FA320B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V.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Conclusions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3" name="그림 42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29533326-3B4C-7418-2478-2678FA8E0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F2563FE-7444-6EB8-A71A-CB3CBDFDB7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5" name="텍스트 개체 틀 36">
            <a:extLst>
              <a:ext uri="{FF2B5EF4-FFF2-40B4-BE49-F238E27FC236}">
                <a16:creationId xmlns:a16="http://schemas.microsoft.com/office/drawing/2014/main" id="{D07B9D96-1FDA-936D-7B06-9BEE1CA5A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9" name="텍스트 개체 틀 39">
            <a:extLst>
              <a:ext uri="{FF2B5EF4-FFF2-40B4-BE49-F238E27FC236}">
                <a16:creationId xmlns:a16="http://schemas.microsoft.com/office/drawing/2014/main" id="{1CEE131A-D790-A95A-D42F-69E94447E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6683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타원 59">
            <a:extLst>
              <a:ext uri="{FF2B5EF4-FFF2-40B4-BE49-F238E27FC236}">
                <a16:creationId xmlns:a16="http://schemas.microsoft.com/office/drawing/2014/main" id="{C9BF0199-AA73-FF6E-655E-E650C05BC7D2}"/>
              </a:ext>
            </a:extLst>
          </p:cNvPr>
          <p:cNvSpPr/>
          <p:nvPr userDrawn="1"/>
        </p:nvSpPr>
        <p:spPr>
          <a:xfrm>
            <a:off x="10895660" y="23553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4F0F21A-F738-E64B-7607-382A1E3FC002}"/>
              </a:ext>
            </a:extLst>
          </p:cNvPr>
          <p:cNvSpPr/>
          <p:nvPr userDrawn="1"/>
        </p:nvSpPr>
        <p:spPr>
          <a:xfrm>
            <a:off x="10535908" y="23553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0BB02C6-48A8-454B-F6D3-BA1A911F1D4E}"/>
              </a:ext>
            </a:extLst>
          </p:cNvPr>
          <p:cNvSpPr/>
          <p:nvPr userDrawn="1"/>
        </p:nvSpPr>
        <p:spPr>
          <a:xfrm>
            <a:off x="10165996" y="23553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9CAA984-F302-6C85-A4BB-3297972A0643}"/>
              </a:ext>
            </a:extLst>
          </p:cNvPr>
          <p:cNvSpPr/>
          <p:nvPr userDrawn="1"/>
        </p:nvSpPr>
        <p:spPr>
          <a:xfrm>
            <a:off x="9810400" y="23553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DCEE0FC-8A94-7143-74FE-774FC9A137CF}"/>
              </a:ext>
            </a:extLst>
          </p:cNvPr>
          <p:cNvSpPr/>
          <p:nvPr userDrawn="1"/>
        </p:nvSpPr>
        <p:spPr>
          <a:xfrm>
            <a:off x="9436331" y="23553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텍스트 개체 틀 39">
            <a:extLst>
              <a:ext uri="{FF2B5EF4-FFF2-40B4-BE49-F238E27FC236}">
                <a16:creationId xmlns:a16="http://schemas.microsoft.com/office/drawing/2014/main" id="{3A83F758-CA4D-FE3D-6E75-856027E13D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3" name="그림 2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F75E28A4-D545-003A-6C94-A3011E92F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5F62CB0-7037-B7DD-DCE9-46CEF59B14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BE0B38-6155-D425-C1C3-972BADD66482}"/>
              </a:ext>
            </a:extLst>
          </p:cNvPr>
          <p:cNvSpPr/>
          <p:nvPr userDrawn="1"/>
        </p:nvSpPr>
        <p:spPr>
          <a:xfrm>
            <a:off x="9838980" y="10131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A08031-9397-AE23-7381-E108CA00CC61}"/>
              </a:ext>
            </a:extLst>
          </p:cNvPr>
          <p:cNvSpPr/>
          <p:nvPr userDrawn="1"/>
        </p:nvSpPr>
        <p:spPr>
          <a:xfrm>
            <a:off x="10581138" y="10131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B1569AA-DC01-F2CE-52C0-22A74555E23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EFA7016-1CD1-4266-4997-0838A48C30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AE64CFF-7ED4-2300-9390-DEC38A8A9DD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3F60A3-AF96-8E2E-7541-317FFCB06F0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9CAA1E6-7E8B-EAE0-BA06-FD01882179D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55A60846-E3A3-5240-A27E-2D97053FEF2C}"/>
              </a:ext>
            </a:extLst>
          </p:cNvPr>
          <p:cNvSpPr/>
          <p:nvPr userDrawn="1"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0910F44-1FB9-E585-382F-9ABFAD5801BA}"/>
              </a:ext>
            </a:extLst>
          </p:cNvPr>
          <p:cNvCxnSpPr>
            <a:cxnSpLocks/>
            <a:stCxn id="34" idx="2"/>
          </p:cNvCxnSpPr>
          <p:nvPr userDrawn="1"/>
        </p:nvCxnSpPr>
        <p:spPr>
          <a:xfrm flipH="1">
            <a:off x="342900" y="678165"/>
            <a:ext cx="856103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88554F-EB4F-23D4-8C95-87173C7ED651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7E846E-8BB8-0090-C0DA-F13AAC3ADC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01B146-220F-EE86-4AE0-C17C21A7898A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kern="1200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References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A4447F-07F2-3BC2-992B-AAA55642739F}"/>
              </a:ext>
            </a:extLst>
          </p:cNvPr>
          <p:cNvSpPr/>
          <p:nvPr userDrawn="1"/>
        </p:nvSpPr>
        <p:spPr>
          <a:xfrm>
            <a:off x="9467901" y="10131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185EAF7-8D5C-0B66-EC06-A9EAB05F34D3}"/>
              </a:ext>
            </a:extLst>
          </p:cNvPr>
          <p:cNvSpPr/>
          <p:nvPr userDrawn="1"/>
        </p:nvSpPr>
        <p:spPr>
          <a:xfrm>
            <a:off x="10210059" y="10131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4" name="텍스트 개체 틀 36">
            <a:extLst>
              <a:ext uri="{FF2B5EF4-FFF2-40B4-BE49-F238E27FC236}">
                <a16:creationId xmlns:a16="http://schemas.microsoft.com/office/drawing/2014/main" id="{234C6161-71B1-917F-821E-DBF29B2BE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55" name="그림 54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746A9A76-8534-D33D-DE98-E6AFCC43EC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98" y="161067"/>
            <a:ext cx="849630" cy="8496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5715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BEDC0A-2F36-2B07-05B7-60B5A4680286}"/>
              </a:ext>
            </a:extLst>
          </p:cNvPr>
          <p:cNvSpPr/>
          <p:nvPr userDrawn="1"/>
        </p:nvSpPr>
        <p:spPr>
          <a:xfrm>
            <a:off x="3556729" y="1"/>
            <a:ext cx="5097071" cy="3046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80624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64" b="0" i="0" u="none" strike="noStrike" kern="120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B8B9AB7-933E-F9FD-AE9F-2A5689211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88" y="4062298"/>
            <a:ext cx="12192988" cy="279332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7C907B-1F02-760C-7E11-F3011F8D7834}"/>
              </a:ext>
            </a:extLst>
          </p:cNvPr>
          <p:cNvSpPr/>
          <p:nvPr userDrawn="1"/>
        </p:nvSpPr>
        <p:spPr>
          <a:xfrm>
            <a:off x="0" y="4057548"/>
            <a:ext cx="12194397" cy="2798076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80624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64" b="0" i="0" u="none" strike="noStrike" kern="120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A12B6C47-9300-2FCE-9C50-8E8A818BD314}"/>
              </a:ext>
            </a:extLst>
          </p:cNvPr>
          <p:cNvSpPr/>
          <p:nvPr userDrawn="1"/>
        </p:nvSpPr>
        <p:spPr>
          <a:xfrm flipV="1">
            <a:off x="187107" y="4263177"/>
            <a:ext cx="618620" cy="600428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745" tIns="31745" rIns="31745" bIns="31745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35" b="0" i="0" u="none" strike="noStrike" kern="120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87918B65-9DD0-4280-631B-1613DD4ADDE0}"/>
              </a:ext>
            </a:extLst>
          </p:cNvPr>
          <p:cNvSpPr/>
          <p:nvPr userDrawn="1"/>
        </p:nvSpPr>
        <p:spPr>
          <a:xfrm flipV="1">
            <a:off x="281557" y="4369989"/>
            <a:ext cx="618620" cy="600428"/>
          </a:xfrm>
          <a:prstGeom prst="triangle">
            <a:avLst>
              <a:gd name="adj" fmla="val 0"/>
            </a:avLst>
          </a:prstGeom>
          <a:noFill/>
          <a:ln w="15875"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745" tIns="31745" rIns="31745" bIns="31745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35" b="0" i="0" u="none" strike="noStrike" kern="120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378593E5-4B10-F921-C775-8CE9F749E92D}"/>
              </a:ext>
            </a:extLst>
          </p:cNvPr>
          <p:cNvSpPr/>
          <p:nvPr userDrawn="1"/>
        </p:nvSpPr>
        <p:spPr>
          <a:xfrm flipH="1">
            <a:off x="11347651" y="6051522"/>
            <a:ext cx="618620" cy="600428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745" tIns="31745" rIns="31745" bIns="31745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35" b="0" i="0" u="none" strike="noStrike" kern="120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88B24BC-CB33-0F14-4A5C-4A3F0187A9FA}"/>
              </a:ext>
            </a:extLst>
          </p:cNvPr>
          <p:cNvSpPr/>
          <p:nvPr userDrawn="1"/>
        </p:nvSpPr>
        <p:spPr>
          <a:xfrm flipH="1">
            <a:off x="11253201" y="5944710"/>
            <a:ext cx="618620" cy="600428"/>
          </a:xfrm>
          <a:prstGeom prst="triangle">
            <a:avLst>
              <a:gd name="adj" fmla="val 0"/>
            </a:avLst>
          </a:prstGeom>
          <a:noFill/>
          <a:ln w="15875"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745" tIns="31745" rIns="31745" bIns="31745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35" b="0" i="0" u="none" strike="noStrike" kern="120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AF9FB5-E6E0-FEC8-AC12-C266A13DFF6D}"/>
              </a:ext>
            </a:extLst>
          </p:cNvPr>
          <p:cNvSpPr txBox="1"/>
          <p:nvPr userDrawn="1"/>
        </p:nvSpPr>
        <p:spPr>
          <a:xfrm>
            <a:off x="3419913" y="2003274"/>
            <a:ext cx="5370701" cy="108555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54" b="1" i="0" u="none" strike="noStrike" kern="1200" cap="none" spc="-8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206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54ACB6-90E4-B590-2C97-804BFDCD2D1E}"/>
              </a:ext>
            </a:extLst>
          </p:cNvPr>
          <p:cNvSpPr/>
          <p:nvPr userDrawn="1"/>
        </p:nvSpPr>
        <p:spPr>
          <a:xfrm>
            <a:off x="3843305" y="0"/>
            <a:ext cx="8348523" cy="6858000"/>
          </a:xfrm>
          <a:prstGeom prst="rect">
            <a:avLst/>
          </a:prstGeom>
          <a:solidFill>
            <a:srgbClr val="024B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976102-C692-41F7-62E6-355E1C65687A}"/>
              </a:ext>
            </a:extLst>
          </p:cNvPr>
          <p:cNvSpPr/>
          <p:nvPr userDrawn="1"/>
        </p:nvSpPr>
        <p:spPr>
          <a:xfrm>
            <a:off x="4229386" y="355600"/>
            <a:ext cx="1280160" cy="1280160"/>
          </a:xfrm>
          <a:prstGeom prst="rect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24B2F-E7C6-DAB2-7196-8D064A5CF7CE}"/>
              </a:ext>
            </a:extLst>
          </p:cNvPr>
          <p:cNvSpPr txBox="1"/>
          <p:nvPr userDrawn="1"/>
        </p:nvSpPr>
        <p:spPr>
          <a:xfrm flipH="1">
            <a:off x="5773241" y="686862"/>
            <a:ext cx="588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table</a:t>
            </a:r>
            <a:r>
              <a:rPr lang="ko-KR" altLang="en-US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of</a:t>
            </a:r>
            <a:r>
              <a:rPr lang="ko-KR" altLang="en-US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F48CA6FC-DA0F-15C4-C975-FC1526C31D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5" y="6209435"/>
            <a:ext cx="2038263" cy="4383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29CEB9-B02B-ABB2-1B15-0F77445FBFC3}"/>
              </a:ext>
            </a:extLst>
          </p:cNvPr>
          <p:cNvSpPr txBox="1"/>
          <p:nvPr userDrawn="1"/>
        </p:nvSpPr>
        <p:spPr>
          <a:xfrm>
            <a:off x="8487780" y="6209435"/>
            <a:ext cx="344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altLang="ko-KR" sz="1800" b="1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KICS Winter Conference 2025</a:t>
            </a:r>
            <a:endParaRPr lang="ko-KR" altLang="en-US" sz="1800" b="1" kern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71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C7D00A0-898C-B7FE-6016-8ADB21720ABA}"/>
              </a:ext>
            </a:extLst>
          </p:cNvPr>
          <p:cNvSpPr/>
          <p:nvPr userDrawn="1"/>
        </p:nvSpPr>
        <p:spPr>
          <a:xfrm>
            <a:off x="0" y="1127050"/>
            <a:ext cx="12192000" cy="1174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C43258B2-EF57-31C8-A908-1D35AFE64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2542470"/>
            <a:ext cx="11499850" cy="3860800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3" name="텍스트 개체 틀 39">
            <a:extLst>
              <a:ext uri="{FF2B5EF4-FFF2-40B4-BE49-F238E27FC236}">
                <a16:creationId xmlns:a16="http://schemas.microsoft.com/office/drawing/2014/main" id="{B6038F6B-D0C6-F814-C83E-0EDBC1E9C9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684" y="1272926"/>
            <a:ext cx="11499850" cy="927348"/>
          </a:xfrm>
        </p:spPr>
        <p:txBody>
          <a:bodyPr anchor="ctr"/>
          <a:lstStyle>
            <a:lvl1pPr marL="0" indent="0" algn="ctr">
              <a:buNone/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457200" indent="0">
              <a:buNone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48" name="그림 47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B4D0E89A-9CAB-D53D-90CA-EE10FA591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918D4F4C-D72C-7EB0-0BF5-774BFBB3CA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66DE0D-A9CF-59C7-E0C3-951282DB3C1C}"/>
              </a:ext>
            </a:extLst>
          </p:cNvPr>
          <p:cNvSpPr/>
          <p:nvPr userDrawn="1"/>
        </p:nvSpPr>
        <p:spPr>
          <a:xfrm>
            <a:off x="9436100" y="235712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D33A-458F-1172-4858-580310F14541}"/>
              </a:ext>
            </a:extLst>
          </p:cNvPr>
          <p:cNvSpPr txBox="1"/>
          <p:nvPr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kern="1200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34" charset="-127"/>
              </a:rPr>
              <a:t>Ⅰ. Introduction</a:t>
            </a:r>
            <a:endParaRPr lang="ko-KR" altLang="en-US" sz="1200" b="1" kern="1200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418BD9-B296-CE3B-D181-C65DBEC0567F}"/>
              </a:ext>
            </a:extLst>
          </p:cNvPr>
          <p:cNvSpPr/>
          <p:nvPr userDrawn="1"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DF0366-876E-574D-2548-C0EEB8575B97}"/>
              </a:ext>
            </a:extLst>
          </p:cNvPr>
          <p:cNvSpPr/>
          <p:nvPr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4B8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4B8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43891C-8503-0C1B-A8C4-333529D77A45}"/>
              </a:ext>
            </a:extLst>
          </p:cNvPr>
          <p:cNvSpPr/>
          <p:nvPr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163B87-757A-E36C-CF32-C6AF100D4B4B}"/>
              </a:ext>
            </a:extLst>
          </p:cNvPr>
          <p:cNvSpPr/>
          <p:nvPr/>
        </p:nvSpPr>
        <p:spPr>
          <a:xfrm>
            <a:off x="1057502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82DE96-20C4-0D43-6E43-F38E443465F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7FEB93-B624-7ABD-CD73-500BE3B1AD1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A16F28-C087-6E4D-F382-71D340E9F443}"/>
              </a:ext>
            </a:extLst>
          </p:cNvPr>
          <p:cNvCxnSpPr>
            <a:cxnSpLocks/>
          </p:cNvCxnSpPr>
          <p:nvPr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FB5EB35-2894-603B-0FCE-FBA7E87B4A7D}"/>
              </a:ext>
            </a:extLst>
          </p:cNvPr>
          <p:cNvCxnSpPr>
            <a:cxnSpLocks/>
          </p:cNvCxnSpPr>
          <p:nvPr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4E87F5-B0C8-5191-04CD-BC2F94AC1F37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E830281-D8F7-7E6B-E3FF-3CA74A4FA5BE}"/>
              </a:ext>
            </a:extLst>
          </p:cNvPr>
          <p:cNvSpPr/>
          <p:nvPr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4272133-8F8E-17CB-00C8-39F56C98D051}"/>
              </a:ext>
            </a:extLst>
          </p:cNvPr>
          <p:cNvCxnSpPr>
            <a:cxnSpLocks/>
          </p:cNvCxnSpPr>
          <p:nvPr/>
        </p:nvCxnSpPr>
        <p:spPr>
          <a:xfrm flipH="1">
            <a:off x="276860" y="678994"/>
            <a:ext cx="86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582215-8C44-8AE8-724E-30A8113DE1E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365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1162E8-6315-594C-9608-BFE3A0A79C5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408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7D71DD-BDAD-0D6A-58EF-D6ECC61B22A4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B1E5AC-0DDA-7213-D482-413A076AEF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05849D02-36A2-B0D4-9DFA-6DFFC495F4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sp>
        <p:nvSpPr>
          <p:cNvPr id="40" name="텍스트 개체 틀 36">
            <a:extLst>
              <a:ext uri="{FF2B5EF4-FFF2-40B4-BE49-F238E27FC236}">
                <a16:creationId xmlns:a16="http://schemas.microsoft.com/office/drawing/2014/main" id="{C70B7A82-7BD9-787D-28E0-503EE5A44BD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3699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B4D0E89A-9CAB-D53D-90CA-EE10FA591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918D4F4C-D72C-7EB0-0BF5-774BFBB3CA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66DE0D-A9CF-59C7-E0C3-951282DB3C1C}"/>
              </a:ext>
            </a:extLst>
          </p:cNvPr>
          <p:cNvSpPr/>
          <p:nvPr userDrawn="1"/>
        </p:nvSpPr>
        <p:spPr>
          <a:xfrm>
            <a:off x="9436100" y="235712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D33A-458F-1172-4858-580310F14541}"/>
              </a:ext>
            </a:extLst>
          </p:cNvPr>
          <p:cNvSpPr txBox="1"/>
          <p:nvPr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kern="1200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34" charset="-127"/>
              </a:rPr>
              <a:t>Ⅰ. Introduction</a:t>
            </a:r>
            <a:endParaRPr lang="ko-KR" altLang="en-US" sz="1200" b="1" kern="1200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418BD9-B296-CE3B-D181-C65DBEC0567F}"/>
              </a:ext>
            </a:extLst>
          </p:cNvPr>
          <p:cNvSpPr/>
          <p:nvPr userDrawn="1"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DF0366-876E-574D-2548-C0EEB8575B97}"/>
              </a:ext>
            </a:extLst>
          </p:cNvPr>
          <p:cNvSpPr/>
          <p:nvPr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4B8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4B8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43891C-8503-0C1B-A8C4-333529D77A45}"/>
              </a:ext>
            </a:extLst>
          </p:cNvPr>
          <p:cNvSpPr/>
          <p:nvPr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163B87-757A-E36C-CF32-C6AF100D4B4B}"/>
              </a:ext>
            </a:extLst>
          </p:cNvPr>
          <p:cNvSpPr/>
          <p:nvPr/>
        </p:nvSpPr>
        <p:spPr>
          <a:xfrm>
            <a:off x="1057502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82DE96-20C4-0D43-6E43-F38E443465F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7FEB93-B624-7ABD-CD73-500BE3B1AD1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A16F28-C087-6E4D-F382-71D340E9F443}"/>
              </a:ext>
            </a:extLst>
          </p:cNvPr>
          <p:cNvCxnSpPr>
            <a:cxnSpLocks/>
          </p:cNvCxnSpPr>
          <p:nvPr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FB5EB35-2894-603B-0FCE-FBA7E87B4A7D}"/>
              </a:ext>
            </a:extLst>
          </p:cNvPr>
          <p:cNvCxnSpPr>
            <a:cxnSpLocks/>
          </p:cNvCxnSpPr>
          <p:nvPr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4E87F5-B0C8-5191-04CD-BC2F94AC1F37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E830281-D8F7-7E6B-E3FF-3CA74A4FA5BE}"/>
              </a:ext>
            </a:extLst>
          </p:cNvPr>
          <p:cNvSpPr/>
          <p:nvPr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4272133-8F8E-17CB-00C8-39F56C98D051}"/>
              </a:ext>
            </a:extLst>
          </p:cNvPr>
          <p:cNvCxnSpPr>
            <a:cxnSpLocks/>
          </p:cNvCxnSpPr>
          <p:nvPr/>
        </p:nvCxnSpPr>
        <p:spPr>
          <a:xfrm flipH="1">
            <a:off x="276860" y="678994"/>
            <a:ext cx="86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582215-8C44-8AE8-724E-30A8113DE1E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365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1162E8-6315-594C-9608-BFE3A0A79C5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408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7D71DD-BDAD-0D6A-58EF-D6ECC61B22A4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B1E5AC-0DDA-7213-D482-413A076AEF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05849D02-36A2-B0D4-9DFA-6DFFC495F4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sp>
        <p:nvSpPr>
          <p:cNvPr id="40" name="텍스트 개체 틀 36">
            <a:extLst>
              <a:ext uri="{FF2B5EF4-FFF2-40B4-BE49-F238E27FC236}">
                <a16:creationId xmlns:a16="http://schemas.microsoft.com/office/drawing/2014/main" id="{C70B7A82-7BD9-787D-28E0-503EE5A44BD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" name="텍스트 개체 틀 39">
            <a:extLst>
              <a:ext uri="{FF2B5EF4-FFF2-40B4-BE49-F238E27FC236}">
                <a16:creationId xmlns:a16="http://schemas.microsoft.com/office/drawing/2014/main" id="{AD9FDCCB-77CF-915A-4FE4-2D2F4BA91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02638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E780616-F5C7-B424-8FCB-4FE437B5380D}"/>
              </a:ext>
            </a:extLst>
          </p:cNvPr>
          <p:cNvSpPr/>
          <p:nvPr userDrawn="1"/>
        </p:nvSpPr>
        <p:spPr>
          <a:xfrm>
            <a:off x="0" y="1127050"/>
            <a:ext cx="12192000" cy="1174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71FD41B9-B67A-50D6-ED00-E84A1E083571}"/>
              </a:ext>
            </a:extLst>
          </p:cNvPr>
          <p:cNvSpPr/>
          <p:nvPr userDrawn="1"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sp>
        <p:nvSpPr>
          <p:cNvPr id="24" name="텍스트 개체 틀 39">
            <a:extLst>
              <a:ext uri="{FF2B5EF4-FFF2-40B4-BE49-F238E27FC236}">
                <a16:creationId xmlns:a16="http://schemas.microsoft.com/office/drawing/2014/main" id="{9525741C-70A8-CD75-27FF-C33C52C5F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2542470"/>
            <a:ext cx="11499850" cy="3860800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5" name="텍스트 개체 틀 39">
            <a:extLst>
              <a:ext uri="{FF2B5EF4-FFF2-40B4-BE49-F238E27FC236}">
                <a16:creationId xmlns:a16="http://schemas.microsoft.com/office/drawing/2014/main" id="{21F3AB94-D63E-6E83-07D7-4DD03834C7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684" y="1272926"/>
            <a:ext cx="11499850" cy="927348"/>
          </a:xfrm>
        </p:spPr>
        <p:txBody>
          <a:bodyPr anchor="ctr"/>
          <a:lstStyle>
            <a:lvl1pPr marL="0" indent="0" algn="ctr">
              <a:buNone/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457200" indent="0">
              <a:buNone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26" name="그림 25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9745EB96-C3E8-C3C6-8D00-DF12496648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E6C3DD08-ECEE-7AF4-F4CE-879FC418A0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텍스트 개체 틀 36">
            <a:extLst>
              <a:ext uri="{FF2B5EF4-FFF2-40B4-BE49-F238E27FC236}">
                <a16:creationId xmlns:a16="http://schemas.microsoft.com/office/drawing/2014/main" id="{089936D3-AE78-DC08-4B72-548FA08177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256E09E-D601-22EA-425A-276DD0FC4E1A}"/>
              </a:ext>
            </a:extLst>
          </p:cNvPr>
          <p:cNvCxnSpPr>
            <a:cxnSpLocks/>
          </p:cNvCxnSpPr>
          <p:nvPr userDrawn="1"/>
        </p:nvCxnSpPr>
        <p:spPr>
          <a:xfrm flipH="1">
            <a:off x="342900" y="678165"/>
            <a:ext cx="856103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C0ABACC7-51BF-9CAD-F7ED-6BA39DA7AF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98" y="153510"/>
            <a:ext cx="849630" cy="8496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7A1E39-C4B3-D80B-994D-3402F856FE88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786E41-77EA-65EB-ED9A-23F380F48672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Ⅱ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34" charset="-127"/>
              </a:rPr>
              <a:t>Research Background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54823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189CEE6-9A10-A462-38A8-BA21BDA52CE1}"/>
              </a:ext>
            </a:extLst>
          </p:cNvPr>
          <p:cNvSpPr/>
          <p:nvPr userDrawn="1"/>
        </p:nvSpPr>
        <p:spPr>
          <a:xfrm>
            <a:off x="9814789" y="244764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66E2DB-6070-8ACF-1C86-29B66E2CF583}"/>
              </a:ext>
            </a:extLst>
          </p:cNvPr>
          <p:cNvSpPr/>
          <p:nvPr userDrawn="1"/>
        </p:nvSpPr>
        <p:spPr>
          <a:xfrm>
            <a:off x="9473998" y="116771"/>
            <a:ext cx="148316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B87034-0402-8AE6-7990-51CA5368383A}"/>
              </a:ext>
            </a:extLst>
          </p:cNvPr>
          <p:cNvSpPr/>
          <p:nvPr userDrawn="1"/>
        </p:nvSpPr>
        <p:spPr>
          <a:xfrm>
            <a:off x="9850744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318B2D-43E7-0CA5-421D-ADBECA3E1925}"/>
              </a:ext>
            </a:extLst>
          </p:cNvPr>
          <p:cNvSpPr/>
          <p:nvPr userDrawn="1"/>
        </p:nvSpPr>
        <p:spPr>
          <a:xfrm>
            <a:off x="10214791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DE70F2-C71A-742D-D134-CE4B4A3DEBDA}"/>
              </a:ext>
            </a:extLst>
          </p:cNvPr>
          <p:cNvSpPr/>
          <p:nvPr userDrawn="1"/>
        </p:nvSpPr>
        <p:spPr>
          <a:xfrm>
            <a:off x="10571218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3F37C90-33BD-144B-A5F4-453A0C1C825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349666A-9E71-A128-6C41-DBE814E3E3E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7760605-27EE-5582-E5BD-A6BA1C55D00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8326358-8979-5FCD-80B2-9CAFBBA9BC8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8ADCE6E-81B3-EF19-3B67-A19365D6B5E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E044C47-AE25-2ED5-FE6E-CC170F9B72D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2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86E41-77EA-65EB-ED9A-23F380F48672}"/>
              </a:ext>
            </a:extLst>
          </p:cNvPr>
          <p:cNvSpPr txBox="1"/>
          <p:nvPr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Ⅱ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34" charset="-127"/>
              </a:rPr>
              <a:t>Research Background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54823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8E9DB99-614A-6EB7-E8C2-EC7079CB2A18}"/>
              </a:ext>
            </a:extLst>
          </p:cNvPr>
          <p:cNvSpPr/>
          <p:nvPr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pic>
        <p:nvPicPr>
          <p:cNvPr id="56" name="그림 55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F824D4D6-EFF4-C6AF-05B2-AC028B2F69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6D845D9F-04E6-09D4-1DE7-9FBC93F11FB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텍스트 개체 틀 36">
            <a:extLst>
              <a:ext uri="{FF2B5EF4-FFF2-40B4-BE49-F238E27FC236}">
                <a16:creationId xmlns:a16="http://schemas.microsoft.com/office/drawing/2014/main" id="{51CAAB8C-940A-52F2-927E-CDF93EA85858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3FC6E3F-AD00-7BF6-6F86-77EB06729FE1}"/>
              </a:ext>
            </a:extLst>
          </p:cNvPr>
          <p:cNvCxnSpPr>
            <a:cxnSpLocks/>
          </p:cNvCxnSpPr>
          <p:nvPr userDrawn="1"/>
        </p:nvCxnSpPr>
        <p:spPr>
          <a:xfrm flipH="1">
            <a:off x="342900" y="678165"/>
            <a:ext cx="856103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67D95298-97FD-8EA7-2C05-CC27FE37D9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98" y="153510"/>
            <a:ext cx="849630" cy="8496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189CEE6-9A10-A462-38A8-BA21BDA52CE1}"/>
              </a:ext>
            </a:extLst>
          </p:cNvPr>
          <p:cNvSpPr/>
          <p:nvPr userDrawn="1"/>
        </p:nvSpPr>
        <p:spPr>
          <a:xfrm>
            <a:off x="9814789" y="244764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66E2DB-6070-8ACF-1C86-29B66E2CF583}"/>
              </a:ext>
            </a:extLst>
          </p:cNvPr>
          <p:cNvSpPr/>
          <p:nvPr userDrawn="1"/>
        </p:nvSpPr>
        <p:spPr>
          <a:xfrm>
            <a:off x="9473997" y="116771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B87034-0402-8AE6-7990-51CA5368383A}"/>
              </a:ext>
            </a:extLst>
          </p:cNvPr>
          <p:cNvSpPr/>
          <p:nvPr userDrawn="1"/>
        </p:nvSpPr>
        <p:spPr>
          <a:xfrm>
            <a:off x="9850744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318B2D-43E7-0CA5-421D-ADBECA3E1925}"/>
              </a:ext>
            </a:extLst>
          </p:cNvPr>
          <p:cNvSpPr/>
          <p:nvPr userDrawn="1"/>
        </p:nvSpPr>
        <p:spPr>
          <a:xfrm>
            <a:off x="10214791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DE70F2-C71A-742D-D134-CE4B4A3DEBDA}"/>
              </a:ext>
            </a:extLst>
          </p:cNvPr>
          <p:cNvSpPr/>
          <p:nvPr userDrawn="1"/>
        </p:nvSpPr>
        <p:spPr>
          <a:xfrm>
            <a:off x="10571218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F37C90-33BD-144B-A5F4-453A0C1C825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49666A-9E71-A128-6C41-DBE814E3E3E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7760605-27EE-5582-E5BD-A6BA1C55D00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326358-8979-5FCD-80B2-9CAFBBA9BC8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8ADCE6E-81B3-EF19-3B67-A19365D6B5E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044C47-AE25-2ED5-FE6E-CC170F9B72D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5A9A3-E5BD-014B-99E1-92C35DEEAB26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텍스트 개체 틀 39">
            <a:extLst>
              <a:ext uri="{FF2B5EF4-FFF2-40B4-BE49-F238E27FC236}">
                <a16:creationId xmlns:a16="http://schemas.microsoft.com/office/drawing/2014/main" id="{7A1068BC-1D92-BD91-B9ED-C12618495A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479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FF1CEF8D-6C73-C73C-C354-9FDFD39E5401}"/>
              </a:ext>
            </a:extLst>
          </p:cNvPr>
          <p:cNvSpPr/>
          <p:nvPr/>
        </p:nvSpPr>
        <p:spPr>
          <a:xfrm>
            <a:off x="10171313" y="254000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86E41-77EA-65EB-ED9A-23F380F48672}"/>
              </a:ext>
            </a:extLst>
          </p:cNvPr>
          <p:cNvSpPr txBox="1"/>
          <p:nvPr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0367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Ⅲ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Experiment Design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3F4D11-83DC-F23A-E676-2A1B17C60D86}"/>
              </a:ext>
            </a:extLst>
          </p:cNvPr>
          <p:cNvSpPr/>
          <p:nvPr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316A77-774F-A284-78FC-630F7C5F5FE6}"/>
              </a:ext>
            </a:extLst>
          </p:cNvPr>
          <p:cNvSpPr/>
          <p:nvPr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17235D-1D52-971D-06D8-8A6C1DBECD24}"/>
              </a:ext>
            </a:extLst>
          </p:cNvPr>
          <p:cNvSpPr/>
          <p:nvPr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50A865-CAC7-78E2-E324-3F817CF13FFD}"/>
              </a:ext>
            </a:extLst>
          </p:cNvPr>
          <p:cNvSpPr/>
          <p:nvPr/>
        </p:nvSpPr>
        <p:spPr>
          <a:xfrm>
            <a:off x="1057502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8AE4A3-8AB7-FA2E-D92F-C39C8E62F3E0}"/>
              </a:ext>
            </a:extLst>
          </p:cNvPr>
          <p:cNvCxnSpPr>
            <a:cxnSpLocks/>
          </p:cNvCxnSpPr>
          <p:nvPr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00B585E-6DB4-3BD4-051C-58F78245126D}"/>
              </a:ext>
            </a:extLst>
          </p:cNvPr>
          <p:cNvCxnSpPr>
            <a:cxnSpLocks/>
          </p:cNvCxnSpPr>
          <p:nvPr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D1F1292-AB40-A377-19CB-4BC8738C8F4D}"/>
              </a:ext>
            </a:extLst>
          </p:cNvPr>
          <p:cNvCxnSpPr>
            <a:cxnSpLocks/>
          </p:cNvCxnSpPr>
          <p:nvPr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E0A52A-D4FB-23CA-7BF6-56C5D8771D83}"/>
              </a:ext>
            </a:extLst>
          </p:cNvPr>
          <p:cNvCxnSpPr>
            <a:cxnSpLocks/>
          </p:cNvCxnSpPr>
          <p:nvPr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CE8815E-CC0C-86F9-8F9B-58EE26ED8F16}"/>
              </a:ext>
            </a:extLst>
          </p:cNvPr>
          <p:cNvCxnSpPr>
            <a:cxnSpLocks/>
          </p:cNvCxnSpPr>
          <p:nvPr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8E9DB99-614A-6EB7-E8C2-EC7079CB2A18}"/>
              </a:ext>
            </a:extLst>
          </p:cNvPr>
          <p:cNvSpPr/>
          <p:nvPr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0B9D58B-D6F7-D439-A3B6-F1E1A830691A}"/>
              </a:ext>
            </a:extLst>
          </p:cNvPr>
          <p:cNvCxnSpPr>
            <a:cxnSpLocks/>
          </p:cNvCxnSpPr>
          <p:nvPr/>
        </p:nvCxnSpPr>
        <p:spPr>
          <a:xfrm flipH="1">
            <a:off x="276860" y="678994"/>
            <a:ext cx="86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3D183E-A34F-AA48-E4A0-777909E7A352}"/>
              </a:ext>
            </a:extLst>
          </p:cNvPr>
          <p:cNvCxnSpPr>
            <a:cxnSpLocks/>
          </p:cNvCxnSpPr>
          <p:nvPr/>
        </p:nvCxnSpPr>
        <p:spPr>
          <a:xfrm rot="16200000">
            <a:off x="996365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9C79EEA-DE84-6DBB-B25D-1928E820A7A6}"/>
              </a:ext>
            </a:extLst>
          </p:cNvPr>
          <p:cNvCxnSpPr>
            <a:cxnSpLocks/>
          </p:cNvCxnSpPr>
          <p:nvPr/>
        </p:nvCxnSpPr>
        <p:spPr>
          <a:xfrm rot="16200000">
            <a:off x="959408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776E03-74B4-6960-AF65-A74BADC40419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B62137-D8E6-08E2-C93E-FDB37188861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B2EDC315-848A-4AFF-398B-F925B580DD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pic>
        <p:nvPicPr>
          <p:cNvPr id="5" name="그림 4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D636C198-485D-61E2-1759-F55D0CA8B8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8DAE9-9A7B-1AE7-65CF-64F7E0C7693C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36">
            <a:extLst>
              <a:ext uri="{FF2B5EF4-FFF2-40B4-BE49-F238E27FC236}">
                <a16:creationId xmlns:a16="http://schemas.microsoft.com/office/drawing/2014/main" id="{52992D1C-A6A4-1756-E969-B44A56A4DF60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ECF197-ACF9-9F9C-D227-F4DC9ABD03EA}"/>
              </a:ext>
            </a:extLst>
          </p:cNvPr>
          <p:cNvSpPr/>
          <p:nvPr userDrawn="1"/>
        </p:nvSpPr>
        <p:spPr>
          <a:xfrm>
            <a:off x="0" y="1127050"/>
            <a:ext cx="12192000" cy="1174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9">
            <a:extLst>
              <a:ext uri="{FF2B5EF4-FFF2-40B4-BE49-F238E27FC236}">
                <a16:creationId xmlns:a16="http://schemas.microsoft.com/office/drawing/2014/main" id="{7F9E5737-EFCE-46A7-1CA4-DB183EAC3A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2542470"/>
            <a:ext cx="11499850" cy="3860800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텍스트 개체 틀 39">
            <a:extLst>
              <a:ext uri="{FF2B5EF4-FFF2-40B4-BE49-F238E27FC236}">
                <a16:creationId xmlns:a16="http://schemas.microsoft.com/office/drawing/2014/main" id="{581542D3-598A-731D-90D0-A23E9577DD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684" y="1272926"/>
            <a:ext cx="11499850" cy="927348"/>
          </a:xfrm>
        </p:spPr>
        <p:txBody>
          <a:bodyPr anchor="ctr"/>
          <a:lstStyle>
            <a:lvl1pPr marL="0" indent="0" algn="ctr">
              <a:buNone/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457200" indent="0">
              <a:buNone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6795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BA45CF2A-3A02-A47E-6321-AD2DAA8EBE9E}"/>
              </a:ext>
            </a:extLst>
          </p:cNvPr>
          <p:cNvSpPr/>
          <p:nvPr userDrawn="1"/>
        </p:nvSpPr>
        <p:spPr>
          <a:xfrm>
            <a:off x="10171313" y="254000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51195-5C2D-5CDF-9CA5-32BC7BD054CA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0367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Ⅲ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Experiment Design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D5214-8878-F37A-D985-0B25661564F5}"/>
              </a:ext>
            </a:extLst>
          </p:cNvPr>
          <p:cNvSpPr/>
          <p:nvPr userDrawn="1"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ACB7DD-D637-32A6-DE59-3946D0C9C5A6}"/>
              </a:ext>
            </a:extLst>
          </p:cNvPr>
          <p:cNvSpPr/>
          <p:nvPr userDrawn="1"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F18844-FE52-5368-E7EB-538743A4A3BB}"/>
              </a:ext>
            </a:extLst>
          </p:cNvPr>
          <p:cNvSpPr/>
          <p:nvPr userDrawn="1"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D60404-495D-98F9-DED9-D7887E1E0D30}"/>
              </a:ext>
            </a:extLst>
          </p:cNvPr>
          <p:cNvSpPr/>
          <p:nvPr userDrawn="1"/>
        </p:nvSpPr>
        <p:spPr>
          <a:xfrm>
            <a:off x="1057502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DA0F856-0DCA-D69A-80B1-4BD2CF5EA47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22E87B-F9B7-27D0-AFB9-61D95E435C3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9B583A8-C8F4-3341-8295-73549A37E76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EABBF8-ABB6-5019-2CED-E34FD21D415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5588DC5-D5EF-2063-0071-CC800549A4CF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B961DEFC-322E-8471-3865-7EE2683A7141}"/>
              </a:ext>
            </a:extLst>
          </p:cNvPr>
          <p:cNvSpPr/>
          <p:nvPr userDrawn="1"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31F976-93C8-57C2-4B92-7DF902D53AFF}"/>
              </a:ext>
            </a:extLst>
          </p:cNvPr>
          <p:cNvCxnSpPr>
            <a:cxnSpLocks/>
          </p:cNvCxnSpPr>
          <p:nvPr userDrawn="1"/>
        </p:nvCxnSpPr>
        <p:spPr>
          <a:xfrm flipH="1">
            <a:off x="276860" y="678994"/>
            <a:ext cx="86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CE46DDF-D6B7-D6BF-0DDD-C9519249196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365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FD137A-A9A1-9526-0EEC-8AFC0C7F67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408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BB78E9-A463-1D7E-BFA1-C9A9C15BDF5A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720C323-45F5-1D3A-D8E9-1AB363AC823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76EC8565-15D2-3639-47AF-4BF0E0F0E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pic>
        <p:nvPicPr>
          <p:cNvPr id="34" name="그림 33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884BD4F0-0936-EB83-873F-2B70B4BE2A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938092B8-52AD-1F33-E29C-F1BAAC99F7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텍스트 개체 틀 36">
            <a:extLst>
              <a:ext uri="{FF2B5EF4-FFF2-40B4-BE49-F238E27FC236}">
                <a16:creationId xmlns:a16="http://schemas.microsoft.com/office/drawing/2014/main" id="{52DF6A50-A8D5-E4CF-7E96-83FA93C3C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9" name="텍스트 개체 틀 39">
            <a:extLst>
              <a:ext uri="{FF2B5EF4-FFF2-40B4-BE49-F238E27FC236}">
                <a16:creationId xmlns:a16="http://schemas.microsoft.com/office/drawing/2014/main" id="{29A7F719-AEB4-4C70-E3AD-410EEF3C05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26484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C6F98B03-FA27-DCB9-4A95-E940AF169C81}"/>
              </a:ext>
            </a:extLst>
          </p:cNvPr>
          <p:cNvSpPr/>
          <p:nvPr userDrawn="1"/>
        </p:nvSpPr>
        <p:spPr>
          <a:xfrm>
            <a:off x="10535457" y="244764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73FB67-A90F-04EE-A5FC-4F4D8AA1097A}"/>
              </a:ext>
            </a:extLst>
          </p:cNvPr>
          <p:cNvSpPr/>
          <p:nvPr userDrawn="1"/>
        </p:nvSpPr>
        <p:spPr>
          <a:xfrm>
            <a:off x="9850744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080959-39AC-01D5-81FE-F82435E32FED}"/>
              </a:ext>
            </a:extLst>
          </p:cNvPr>
          <p:cNvSpPr/>
          <p:nvPr userDrawn="1"/>
        </p:nvSpPr>
        <p:spPr>
          <a:xfrm>
            <a:off x="10571218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0731AF2-F547-5796-65DA-4D818416844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D0CD6C-BA1B-D63B-D03A-E6122F22BF5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11AE82-C99D-B5AB-ACDE-39577D64DDC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E5492D-D426-04AA-4617-4A6B1647CFB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CE38630-5D80-E729-F61D-4521553CB81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784D1D0-CDB6-E37E-6464-1A28E8C20C81}"/>
              </a:ext>
            </a:extLst>
          </p:cNvPr>
          <p:cNvSpPr/>
          <p:nvPr userDrawn="1"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5DE2A87-04BD-96DD-DD21-9AC751ABCB18}"/>
              </a:ext>
            </a:extLst>
          </p:cNvPr>
          <p:cNvCxnSpPr>
            <a:cxnSpLocks/>
            <a:stCxn id="21" idx="2"/>
          </p:cNvCxnSpPr>
          <p:nvPr userDrawn="1"/>
        </p:nvCxnSpPr>
        <p:spPr>
          <a:xfrm flipH="1">
            <a:off x="342900" y="678165"/>
            <a:ext cx="856103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A1EB75-EC7B-A106-3DB6-4318F661FFC5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6C3F5B-C2FC-32E2-4724-E1C35749019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30030F-100A-BCBE-582E-39FB2370F7E9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Ⅳ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Improvement Measures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09BDAB-44B4-48ED-6F6D-5945242A74C2}"/>
              </a:ext>
            </a:extLst>
          </p:cNvPr>
          <p:cNvSpPr/>
          <p:nvPr userDrawn="1"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67BE60-D11F-2242-40CB-E18AEF2F5877}"/>
              </a:ext>
            </a:extLst>
          </p:cNvPr>
          <p:cNvSpPr/>
          <p:nvPr userDrawn="1"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F54AB116-2233-8CD1-18B5-18B9916A27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DA79F14-AAE9-56B7-26A1-873F9E6382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텍스트 개체 틀 36">
            <a:extLst>
              <a:ext uri="{FF2B5EF4-FFF2-40B4-BE49-F238E27FC236}">
                <a16:creationId xmlns:a16="http://schemas.microsoft.com/office/drawing/2014/main" id="{17CAF6C3-C1BF-4432-35CE-2C76CD6D4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6" name="그림 5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9FB25939-11F5-DC99-9FCB-ABEC592BB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98" y="161067"/>
            <a:ext cx="849630" cy="8496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93DE20-9B84-3CD8-0C94-8912678FB388}"/>
              </a:ext>
            </a:extLst>
          </p:cNvPr>
          <p:cNvSpPr/>
          <p:nvPr userDrawn="1"/>
        </p:nvSpPr>
        <p:spPr>
          <a:xfrm>
            <a:off x="0" y="1127050"/>
            <a:ext cx="12192000" cy="1174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39">
            <a:extLst>
              <a:ext uri="{FF2B5EF4-FFF2-40B4-BE49-F238E27FC236}">
                <a16:creationId xmlns:a16="http://schemas.microsoft.com/office/drawing/2014/main" id="{A0884C01-A327-C5CE-9B18-B749D2928E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2542470"/>
            <a:ext cx="11499850" cy="3860800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39">
            <a:extLst>
              <a:ext uri="{FF2B5EF4-FFF2-40B4-BE49-F238E27FC236}">
                <a16:creationId xmlns:a16="http://schemas.microsoft.com/office/drawing/2014/main" id="{1969279F-F052-1B39-6D12-D357E4DB49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684" y="1272926"/>
            <a:ext cx="11499850" cy="927348"/>
          </a:xfrm>
        </p:spPr>
        <p:txBody>
          <a:bodyPr anchor="ctr"/>
          <a:lstStyle>
            <a:lvl1pPr marL="0" indent="0" algn="ctr">
              <a:buNone/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457200" indent="0">
              <a:buNone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350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CB4A51-3EE1-491E-B004-42C6E443672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4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63" r:id="rId3"/>
    <p:sldLayoutId id="2147483687" r:id="rId4"/>
    <p:sldLayoutId id="2147483681" r:id="rId5"/>
    <p:sldLayoutId id="2147483676" r:id="rId6"/>
    <p:sldLayoutId id="2147483682" r:id="rId7"/>
    <p:sldLayoutId id="2147483678" r:id="rId8"/>
    <p:sldLayoutId id="2147483683" r:id="rId9"/>
    <p:sldLayoutId id="2147483677" r:id="rId10"/>
    <p:sldLayoutId id="2147483684" r:id="rId11"/>
    <p:sldLayoutId id="2147483679" r:id="rId12"/>
    <p:sldLayoutId id="2147483680" r:id="rId13"/>
    <p:sldLayoutId id="214748366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ACF977A6-5E6E-E964-B587-DE0ECA510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227" y="1124530"/>
            <a:ext cx="11139055" cy="23876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CLIP </a:t>
            </a:r>
            <a:r>
              <a:rPr lang="ko-KR" altLang="en-US" sz="3600" dirty="0" smtClean="0"/>
              <a:t>유사도 기반 </a:t>
            </a:r>
            <a:r>
              <a:rPr lang="ko-KR" altLang="en-US" sz="3600" dirty="0" err="1" smtClean="0"/>
              <a:t>멀티모달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RAG </a:t>
            </a:r>
            <a:r>
              <a:rPr lang="ko-KR" altLang="en-US" sz="3600" dirty="0" smtClean="0"/>
              <a:t>검증 기법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2400" dirty="0" smtClean="0"/>
              <a:t>CLIP </a:t>
            </a:r>
            <a:r>
              <a:rPr lang="en-US" altLang="ko-KR" sz="2400" dirty="0"/>
              <a:t>similarity-based Multimodal RAG verification method</a:t>
            </a:r>
            <a:endParaRPr lang="ko-KR" altLang="en-US" sz="2400" dirty="0"/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0C1F1C0C-1377-0E30-A6F1-A132BF75D2DC}"/>
              </a:ext>
            </a:extLst>
          </p:cNvPr>
          <p:cNvSpPr txBox="1">
            <a:spLocks/>
          </p:cNvSpPr>
          <p:nvPr/>
        </p:nvSpPr>
        <p:spPr>
          <a:xfrm>
            <a:off x="4861851" y="5174806"/>
            <a:ext cx="2888029" cy="430213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lang="ko-KR" altLang="en-US" sz="1800" b="1" kern="1200" dirty="0" smtClean="0">
                <a:solidFill>
                  <a:srgbClr val="024B80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2025. 02. 07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261CC-BDA8-7E65-94C7-DBCFBDEBC686}"/>
              </a:ext>
            </a:extLst>
          </p:cNvPr>
          <p:cNvSpPr txBox="1"/>
          <p:nvPr/>
        </p:nvSpPr>
        <p:spPr>
          <a:xfrm>
            <a:off x="10112959" y="6508659"/>
            <a:ext cx="2089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*Corresponding author</a:t>
            </a:r>
            <a:endParaRPr lang="ko-KR" altLang="en-US" sz="1400" dirty="0"/>
          </a:p>
        </p:txBody>
      </p:sp>
      <p:sp>
        <p:nvSpPr>
          <p:cNvPr id="8" name="Google Shape;299;p1"/>
          <p:cNvSpPr txBox="1"/>
          <p:nvPr/>
        </p:nvSpPr>
        <p:spPr>
          <a:xfrm>
            <a:off x="4790842" y="4089796"/>
            <a:ext cx="3030045" cy="43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24B80"/>
              </a:buClr>
              <a:buSzPts val="1800"/>
            </a:pPr>
            <a:r>
              <a:rPr lang="ko-KR" altLang="en-US" sz="1800" b="1" i="0" u="none" strike="noStrike" cap="none" dirty="0" err="1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김은오</a:t>
            </a:r>
            <a:r>
              <a:rPr lang="en-US" altLang="ko-KR" sz="1800" b="1" i="0" u="none" strike="noStrike" cap="none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ko-KR" altLang="en-US" sz="1800" b="1" i="0" u="none" strike="noStrike" cap="none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이창근</a:t>
            </a:r>
            <a:r>
              <a:rPr lang="en-US" altLang="ko-KR" sz="1800" b="1" i="0" u="none" strike="noStrike" cap="none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ko-KR" altLang="en-US" b="1" dirty="0" err="1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윤수연</a:t>
            </a:r>
            <a:r>
              <a:rPr lang="en-US" altLang="ko-KR" b="1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lang="en-US" altLang="ko-KR" dirty="0"/>
          </a:p>
        </p:txBody>
      </p:sp>
      <p:sp>
        <p:nvSpPr>
          <p:cNvPr id="9" name="Google Shape;301;p1"/>
          <p:cNvSpPr txBox="1"/>
          <p:nvPr/>
        </p:nvSpPr>
        <p:spPr>
          <a:xfrm>
            <a:off x="4203696" y="4602215"/>
            <a:ext cx="4204340" cy="43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B80"/>
              </a:buClr>
              <a:buSzPts val="1800"/>
              <a:buFont typeface="Noto Sans Symbols"/>
              <a:buNone/>
            </a:pPr>
            <a:r>
              <a:rPr lang="ko-KR" altLang="en-US" sz="1800" b="1" i="0" u="none" strike="noStrike" cap="none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㈜</a:t>
            </a:r>
            <a:r>
              <a:rPr lang="ko-KR" altLang="en-US" sz="1800" b="1" i="0" u="none" strike="noStrike" cap="none" dirty="0" err="1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엔투솔루션</a:t>
            </a:r>
            <a:r>
              <a:rPr lang="en-US" sz="1800" b="1" i="0" u="none" strike="noStrike" cap="none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i="0" u="none" strike="noStrike" cap="none" dirty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-US" sz="1800" b="1" i="0" u="none" strike="noStrike" cap="none" dirty="0" err="1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국민대학교</a:t>
            </a:r>
            <a:endParaRPr sz="1800" b="1" i="0" u="none" strike="noStrike" cap="none" dirty="0">
              <a:solidFill>
                <a:srgbClr val="024B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614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C8FA22-652F-248C-4CAA-9E6B8DE5E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실험 설계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FF20DFA-0449-0C3F-0EA5-ED6A3ACD8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/>
              <a:t>딥페이크</a:t>
            </a:r>
            <a:r>
              <a:rPr lang="ko-KR" altLang="en-US" b="1" dirty="0"/>
              <a:t> 사례를 놓치는 현상을 최소화하기 위해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RAG</a:t>
            </a:r>
            <a:r>
              <a:rPr lang="ko-KR" altLang="en-US" b="1" dirty="0"/>
              <a:t>를 통해 한번 더 검증하는 파이프라인 구성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ECC0AEBA-F64C-F93B-0F00-329C3F673A5E}"/>
              </a:ext>
            </a:extLst>
          </p:cNvPr>
          <p:cNvSpPr txBox="1">
            <a:spLocks/>
          </p:cNvSpPr>
          <p:nvPr/>
        </p:nvSpPr>
        <p:spPr>
          <a:xfrm>
            <a:off x="350684" y="4986510"/>
            <a:ext cx="11499850" cy="12541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RAG </a:t>
            </a:r>
            <a:r>
              <a:rPr lang="ko-KR" altLang="en-US" dirty="0"/>
              <a:t>파이프라인은 다음과 같다</a:t>
            </a:r>
            <a:r>
              <a:rPr lang="en-US" altLang="ko-KR" dirty="0"/>
              <a:t>. </a:t>
            </a:r>
            <a:r>
              <a:rPr lang="ko-KR" altLang="en-US" dirty="0"/>
              <a:t>모델로 하여금 </a:t>
            </a:r>
            <a:r>
              <a:rPr lang="en-US" altLang="ko-KR" dirty="0"/>
              <a:t>1</a:t>
            </a:r>
            <a:r>
              <a:rPr lang="ko-KR" altLang="en-US" dirty="0"/>
              <a:t>차 탐지를 수행하게 한 뒤</a:t>
            </a:r>
            <a:r>
              <a:rPr lang="en-US" altLang="ko-KR" dirty="0"/>
              <a:t>, </a:t>
            </a:r>
            <a:r>
              <a:rPr lang="ko-KR" altLang="en-US" dirty="0"/>
              <a:t>실제 사진으로 분류한 경우 </a:t>
            </a:r>
            <a:r>
              <a:rPr lang="en-US" altLang="ko-KR" dirty="0"/>
              <a:t>CLIP </a:t>
            </a:r>
            <a:r>
              <a:rPr lang="ko-KR" altLang="en-US" dirty="0"/>
              <a:t>모델을 </a:t>
            </a:r>
            <a:r>
              <a:rPr lang="ko-KR" altLang="en-US" dirty="0" err="1"/>
              <a:t>할용한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및 유사도 계산을 수행해 관련성이 높은 단서들을 매칭하게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이후 매칭된 단서들을 체크리스트로 활용하여 모델로 하여금 한번 더 탐지하여 최종 결과를 도출한다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0" y="2572708"/>
            <a:ext cx="11499850" cy="21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9FCF7-A8AF-C130-0DB4-986279042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Improvement Measures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36EBA7-FFAE-A508-71C5-BDD935C36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CLIP</a:t>
            </a:r>
            <a:r>
              <a:rPr lang="ko-KR" altLang="en-US" b="1" dirty="0"/>
              <a:t>의 이미지</a:t>
            </a:r>
            <a:r>
              <a:rPr lang="en-US" altLang="ko-KR" b="1" dirty="0"/>
              <a:t>-</a:t>
            </a:r>
            <a:r>
              <a:rPr lang="ko-KR" altLang="en-US" b="1" dirty="0"/>
              <a:t>텍스트 유사도 계산을 기반으로 한 </a:t>
            </a:r>
            <a:r>
              <a:rPr lang="en-US" altLang="ko-KR" b="1" dirty="0"/>
              <a:t>RAG</a:t>
            </a:r>
            <a:r>
              <a:rPr lang="ko-KR" altLang="en-US" b="1" dirty="0"/>
              <a:t>기법</a:t>
            </a: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7" y="2510598"/>
            <a:ext cx="2787268" cy="278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72" y="2501052"/>
            <a:ext cx="3084721" cy="279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49833" y="2510598"/>
            <a:ext cx="4065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유사 텍스트 내용 및 유사도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Rank 1: </a:t>
            </a:r>
            <a:r>
              <a:rPr lang="ko-KR" altLang="en-US" sz="1100" dirty="0"/>
              <a:t>유사도 </a:t>
            </a:r>
            <a:r>
              <a:rPr lang="en-US" altLang="ko-KR" sz="1100" dirty="0"/>
              <a:t>0.2544</a:t>
            </a:r>
          </a:p>
          <a:p>
            <a:r>
              <a:rPr lang="en-US" altLang="ko-KR" sz="1100" dirty="0"/>
              <a:t>Text: </a:t>
            </a:r>
            <a:r>
              <a:rPr lang="ko-KR" altLang="en-US" sz="1100" dirty="0" err="1"/>
              <a:t>딥페이크</a:t>
            </a:r>
            <a:r>
              <a:rPr lang="ko-KR" altLang="en-US" sz="1100" dirty="0"/>
              <a:t> 단서 분석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주요 얼굴 특징 분석   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정렬</a:t>
            </a:r>
            <a:r>
              <a:rPr lang="en-US" altLang="ko-KR" sz="1100" dirty="0"/>
              <a:t>, </a:t>
            </a:r>
            <a:r>
              <a:rPr lang="ko-KR" altLang="en-US" sz="1100" dirty="0"/>
              <a:t>비율 및 대칭</a:t>
            </a:r>
            <a:r>
              <a:rPr lang="en-US" altLang="ko-KR" sz="1100" dirty="0"/>
              <a:t>: </a:t>
            </a:r>
            <a:r>
              <a:rPr lang="ko-KR" altLang="en-US" sz="1100" b="1" dirty="0">
                <a:solidFill>
                  <a:srgbClr val="FF0000"/>
                </a:solidFill>
              </a:rPr>
              <a:t>시선이 한 방향으로 뚜렷하게  집중되지 않는 </a:t>
            </a:r>
            <a:r>
              <a:rPr lang="ko-KR" altLang="en-US" sz="1100" dirty="0"/>
              <a:t>등 </a:t>
            </a:r>
            <a:r>
              <a:rPr lang="ko-KR" altLang="en-US" sz="1100" b="1" dirty="0">
                <a:solidFill>
                  <a:srgbClr val="FF0000"/>
                </a:solidFill>
              </a:rPr>
              <a:t>눈의 정렬이 다소 어긋나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/>
              <a:t>보입니다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얼굴의 나머지 부분에 비해 코와 입의 정렬 등 얼굴 특징에 </a:t>
            </a:r>
            <a:r>
              <a:rPr lang="ko-KR" altLang="en-US" sz="1100" b="1" dirty="0">
                <a:solidFill>
                  <a:srgbClr val="FF0000"/>
                </a:solidFill>
              </a:rPr>
              <a:t>약간의 비대칭</a:t>
            </a:r>
            <a:r>
              <a:rPr lang="ko-KR" altLang="en-US" sz="1100" dirty="0"/>
              <a:t>이 있을 수 있습니다</a:t>
            </a:r>
            <a:r>
              <a:rPr lang="en-US" altLang="ko-KR" sz="1100" dirty="0"/>
              <a:t>.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동공 반사 및 모양</a:t>
            </a:r>
            <a:r>
              <a:rPr lang="en-US" altLang="ko-KR" sz="1100" dirty="0"/>
              <a:t>: </a:t>
            </a:r>
            <a:r>
              <a:rPr lang="ko-KR" altLang="en-US" sz="1100" b="1" dirty="0">
                <a:solidFill>
                  <a:srgbClr val="FF0000"/>
                </a:solidFill>
              </a:rPr>
              <a:t>눈동자의 반사가 일관성이 없어 </a:t>
            </a:r>
            <a:r>
              <a:rPr lang="ko-KR" altLang="en-US" sz="1100" dirty="0"/>
              <a:t>보이며 조작되었을 가능성이 </a:t>
            </a:r>
            <a:r>
              <a:rPr lang="ko-KR" altLang="en-US" sz="1100" dirty="0" err="1"/>
              <a:t>있니다</a:t>
            </a:r>
            <a:r>
              <a:rPr lang="en-US" altLang="ko-KR" sz="1100" dirty="0"/>
              <a:t>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부자연스러운 측면</a:t>
            </a:r>
            <a:r>
              <a:rPr lang="en-US" altLang="ko-KR" sz="1100" dirty="0"/>
              <a:t>: </a:t>
            </a:r>
            <a:r>
              <a:rPr lang="ko-KR" altLang="en-US" sz="1100" b="1" dirty="0" err="1">
                <a:solidFill>
                  <a:srgbClr val="FF0000"/>
                </a:solidFill>
              </a:rPr>
              <a:t>턱선이</a:t>
            </a:r>
            <a:r>
              <a:rPr lang="ko-KR" altLang="en-US" sz="1100" b="1" dirty="0">
                <a:solidFill>
                  <a:srgbClr val="FF0000"/>
                </a:solidFill>
              </a:rPr>
              <a:t> 다소 과장</a:t>
            </a:r>
            <a:r>
              <a:rPr lang="ko-KR" altLang="en-US" sz="1100" dirty="0"/>
              <a:t>되어 보이고 나머지 얼굴 구조와 일치하지 않습니다</a:t>
            </a:r>
            <a:r>
              <a:rPr lang="en-US" altLang="ko-KR" sz="1100" dirty="0"/>
              <a:t>. </a:t>
            </a:r>
            <a:r>
              <a:rPr lang="ko-KR" altLang="en-US" sz="1100" b="1" dirty="0">
                <a:solidFill>
                  <a:srgbClr val="FF0000"/>
                </a:solidFill>
              </a:rPr>
              <a:t>입술 모양이 어색</a:t>
            </a:r>
            <a:r>
              <a:rPr lang="ko-KR" altLang="en-US" sz="1100" dirty="0"/>
              <a:t>해 보이며 </a:t>
            </a:r>
            <a:r>
              <a:rPr lang="ko-KR" altLang="en-US" sz="1100" b="1" dirty="0">
                <a:solidFill>
                  <a:srgbClr val="FF0000"/>
                </a:solidFill>
              </a:rPr>
              <a:t>치아 표현이 불분명</a:t>
            </a:r>
            <a:r>
              <a:rPr lang="ko-KR" altLang="en-US" sz="1100" dirty="0"/>
              <a:t>하여 편집된 것으로 보입니다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피부 질감 및 톤 분석</a:t>
            </a:r>
            <a:endParaRPr lang="en-US" altLang="ko-KR" sz="1100" dirty="0"/>
          </a:p>
          <a:p>
            <a:r>
              <a:rPr lang="en-US" altLang="ko-KR" sz="1100" dirty="0"/>
              <a:t>…</a:t>
            </a:r>
            <a:r>
              <a:rPr lang="ko-KR" altLang="en-US" sz="1100" dirty="0"/>
              <a:t>후략</a:t>
            </a:r>
            <a:r>
              <a:rPr lang="en-US" altLang="ko-KR" sz="1100" dirty="0"/>
              <a:t>…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72886" y="5423133"/>
            <a:ext cx="10742171" cy="94385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KoPub돋움체 Medium"/>
              </a:rPr>
              <a:t>Base64 </a:t>
            </a:r>
            <a:r>
              <a:rPr lang="ko-KR" altLang="en-US" dirty="0">
                <a:solidFill>
                  <a:schemeClr val="tx1"/>
                </a:solidFill>
                <a:latin typeface="KoPub돋움체 Medium"/>
              </a:rPr>
              <a:t>형태로 변환되는 이미지를 텍스트와의 의미적 </a:t>
            </a:r>
            <a:r>
              <a:rPr lang="ko-KR" altLang="en-US" dirty="0" err="1">
                <a:solidFill>
                  <a:schemeClr val="tx1"/>
                </a:solidFill>
                <a:latin typeface="KoPub돋움체 Medium"/>
              </a:rPr>
              <a:t>유사도를</a:t>
            </a:r>
            <a:r>
              <a:rPr lang="ko-KR" altLang="en-US" dirty="0">
                <a:solidFill>
                  <a:schemeClr val="tx1"/>
                </a:solidFill>
                <a:latin typeface="KoPub돋움체 Medium"/>
              </a:rPr>
              <a:t> 계산하기 위해 </a:t>
            </a:r>
            <a:r>
              <a:rPr lang="en-US" altLang="ko-KR" dirty="0">
                <a:solidFill>
                  <a:schemeClr val="tx1"/>
                </a:solidFill>
                <a:latin typeface="KoPub돋움체 Medium"/>
              </a:rPr>
              <a:t>CLIP </a:t>
            </a:r>
            <a:r>
              <a:rPr lang="ko-KR" altLang="en-US" dirty="0">
                <a:solidFill>
                  <a:schemeClr val="tx1"/>
                </a:solidFill>
                <a:latin typeface="KoPub돋움체 Medium"/>
              </a:rPr>
              <a:t>모델 활용</a:t>
            </a:r>
            <a:endParaRPr lang="en-US" altLang="ko-KR" dirty="0">
              <a:solidFill>
                <a:schemeClr val="tx1"/>
              </a:solidFill>
              <a:latin typeface="KoPub돋움체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KoPub돋움체 Medium"/>
              </a:rPr>
              <a:t>실제로 입력된 이미지와 연관성이 높은 텍스트를 매칭하는 것을 확인</a:t>
            </a:r>
            <a:endParaRPr lang="en-US" altLang="ko-KR" dirty="0">
              <a:solidFill>
                <a:schemeClr val="tx1"/>
              </a:solidFill>
              <a:latin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002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9FCF7-A8AF-C130-0DB4-986279042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Improvement Measures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36EBA7-FFAE-A508-71C5-BDD935C36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/>
              <a:t>효과적인 </a:t>
            </a:r>
            <a:r>
              <a:rPr lang="en-US" altLang="ko-KR" b="1" dirty="0"/>
              <a:t>Context </a:t>
            </a:r>
            <a:r>
              <a:rPr lang="ko-KR" altLang="en-US" b="1" dirty="0"/>
              <a:t>사용을 위한 프롬프트 엔지니어링</a:t>
            </a:r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886" y="2763172"/>
            <a:ext cx="6261631" cy="182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41398"/>
              </p:ext>
            </p:extLst>
          </p:nvPr>
        </p:nvGraphicFramePr>
        <p:xfrm>
          <a:off x="661756" y="3230415"/>
          <a:ext cx="4389215" cy="1625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6139">
                  <a:extLst>
                    <a:ext uri="{9D8B030D-6E8A-4147-A177-3AD203B41FA5}">
                      <a16:colId xmlns:a16="http://schemas.microsoft.com/office/drawing/2014/main" val="4258757072"/>
                    </a:ext>
                  </a:extLst>
                </a:gridCol>
                <a:gridCol w="1066538">
                  <a:extLst>
                    <a:ext uri="{9D8B030D-6E8A-4147-A177-3AD203B41FA5}">
                      <a16:colId xmlns:a16="http://schemas.microsoft.com/office/drawing/2014/main" val="2872355569"/>
                    </a:ext>
                  </a:extLst>
                </a:gridCol>
                <a:gridCol w="1066538">
                  <a:extLst>
                    <a:ext uri="{9D8B030D-6E8A-4147-A177-3AD203B41FA5}">
                      <a16:colId xmlns:a16="http://schemas.microsoft.com/office/drawing/2014/main" val="3831334834"/>
                    </a:ext>
                  </a:extLst>
                </a:gridCol>
              </a:tblGrid>
              <a:tr h="325190"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Prompt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Real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Fake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3207517"/>
                  </a:ext>
                </a:extLst>
              </a:tr>
              <a:tr h="65038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기본 프롬프트</a:t>
                      </a:r>
                      <a:r>
                        <a:rPr lang="en-US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(</a:t>
                      </a:r>
                      <a:r>
                        <a:rPr lang="ko-KR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이진 분류</a:t>
                      </a:r>
                      <a:r>
                        <a:rPr lang="en-US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)</a:t>
                      </a:r>
                      <a:endParaRPr lang="ko-KR" sz="1200" b="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68.0%</a:t>
                      </a:r>
                      <a:endParaRPr lang="ko-KR" sz="1200" b="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32.0%</a:t>
                      </a:r>
                      <a:endParaRPr lang="ko-KR" sz="1200" b="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9766131"/>
                  </a:ext>
                </a:extLst>
              </a:tr>
              <a:tr h="650381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기본 프롬프트</a:t>
                      </a: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+</a:t>
                      </a:r>
                      <a:r>
                        <a:rPr lang="ko-KR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판단 근거 요구</a:t>
                      </a: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+</a:t>
                      </a:r>
                      <a:r>
                        <a:rPr lang="ko-KR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탐지 방법 제시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32.0%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68.0%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30179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11385" y="2790870"/>
            <a:ext cx="47889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143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마루 부리 가는" panose="020B0600000101010101" pitchFamily="50" charset="-127"/>
                <a:ea typeface="KoPub돋움체 Light" panose="02020603020101020101"/>
                <a:cs typeface="굴림" panose="020B0600000101010101" pitchFamily="50" charset="-127"/>
              </a:rPr>
              <a:t>표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마루 부리 가는" panose="020B0600000101010101" pitchFamily="50" charset="-127"/>
                <a:ea typeface="KoPub돋움체 Light" panose="02020603020101020101"/>
                <a:cs typeface="굴림" panose="020B0600000101010101" pitchFamily="50" charset="-127"/>
              </a:rPr>
              <a:t>3.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마루 부리 가는" panose="020B0600000101010101" pitchFamily="50" charset="-127"/>
                <a:ea typeface="KoPub돋움체 Light" panose="02020603020101020101"/>
                <a:cs typeface="굴림" panose="020B0600000101010101" pitchFamily="50" charset="-127"/>
              </a:rPr>
              <a:t>프롬프트에 따른 탐지 편향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마루 부리 가는" panose="020B0600000101010101" pitchFamily="50" charset="-127"/>
                <a:ea typeface="KoPub돋움체 Light" panose="02020603020101020101"/>
                <a:cs typeface="굴림" panose="020B0600000101010101" pitchFamily="50" charset="-127"/>
              </a:rPr>
              <a:t>(LLaMA-3.2-11B-Vision-Instruct-Turbo)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마루 부리 가는" panose="020B0600000101010101" pitchFamily="50" charset="-127"/>
              <a:ea typeface="KoPub돋움체 Light" panose="02020603020101020101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744389" y="4632616"/>
            <a:ext cx="521191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143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ea typeface="KoPub돋움체 Light" panose="02020603020101020101"/>
              </a:rPr>
              <a:t>프롬프트 작성 예시</a:t>
            </a:r>
            <a:r>
              <a:rPr lang="en-US" altLang="ko-KR" sz="1200" dirty="0">
                <a:ea typeface="KoPub돋움체 Light" panose="02020603020101020101"/>
              </a:rPr>
              <a:t>(</a:t>
            </a:r>
            <a:r>
              <a:rPr lang="ko-KR" altLang="en-US" sz="1200" dirty="0">
                <a:ea typeface="KoPub돋움체 Light" panose="02020603020101020101"/>
              </a:rPr>
              <a:t>제약 조건</a:t>
            </a:r>
            <a:r>
              <a:rPr lang="en-US" altLang="ko-KR" sz="1200" dirty="0">
                <a:ea typeface="KoPub돋움체 Light" panose="02020603020101020101"/>
              </a:rPr>
              <a:t>, </a:t>
            </a:r>
            <a:r>
              <a:rPr lang="ko-KR" altLang="en-US" sz="1200" dirty="0">
                <a:ea typeface="KoPub돋움체 Light" panose="02020603020101020101"/>
              </a:rPr>
              <a:t>데이터 특성 제시</a:t>
            </a:r>
            <a:r>
              <a:rPr lang="en-US" altLang="ko-KR" sz="1200" dirty="0">
                <a:ea typeface="KoPub돋움체 Light" panose="02020603020101020101"/>
              </a:rPr>
              <a:t>, </a:t>
            </a:r>
            <a:r>
              <a:rPr lang="ko-KR" altLang="en-US" sz="1200" dirty="0">
                <a:ea typeface="KoPub돋움체 Light" panose="02020603020101020101"/>
              </a:rPr>
              <a:t>출력 형식 등</a:t>
            </a:r>
            <a:r>
              <a:rPr lang="en-US" altLang="ko-KR" sz="1200" dirty="0">
                <a:ea typeface="KoPub돋움체 Light" panose="02020603020101020101"/>
              </a:rPr>
              <a:t>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1756" y="5177608"/>
            <a:ext cx="10944761" cy="94385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KoPub돋움체 Medium"/>
              </a:rPr>
              <a:t>프롬프트에 </a:t>
            </a:r>
            <a:r>
              <a:rPr lang="ko-KR" altLang="en-US" dirty="0" err="1">
                <a:solidFill>
                  <a:schemeClr val="tx1"/>
                </a:solidFill>
                <a:latin typeface="KoPub돋움체 Medium"/>
              </a:rPr>
              <a:t>딥페이크</a:t>
            </a:r>
            <a:r>
              <a:rPr lang="ko-KR" altLang="en-US" dirty="0">
                <a:solidFill>
                  <a:schemeClr val="tx1"/>
                </a:solidFill>
                <a:latin typeface="KoPub돋움체 Medium"/>
              </a:rPr>
              <a:t> 단서 및 방법을 제시할수록</a:t>
            </a:r>
            <a:r>
              <a:rPr lang="en-US" altLang="ko-KR" dirty="0">
                <a:solidFill>
                  <a:schemeClr val="tx1"/>
                </a:solidFill>
                <a:latin typeface="KoPub돋움체 Medium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돋움체 Medium"/>
              </a:rPr>
              <a:t>탐지 결과가 편향되는 현상이 발생하여 프롬프트 엔지니어링을 통해 이를 억제하였음</a:t>
            </a:r>
            <a:r>
              <a:rPr lang="en-US" altLang="ko-KR" dirty="0">
                <a:solidFill>
                  <a:schemeClr val="tx1"/>
                </a:solidFill>
                <a:latin typeface="KoPub돋움체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700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Improvement Measures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RAG </a:t>
            </a:r>
            <a:r>
              <a:rPr lang="ko-KR" altLang="en-US" b="1" dirty="0" smtClean="0"/>
              <a:t>기법 적용 전후 성능 변화 관찰</a:t>
            </a:r>
            <a:endParaRPr lang="ko-KR" altLang="en-US" b="1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19363"/>
              </p:ext>
            </p:extLst>
          </p:nvPr>
        </p:nvGraphicFramePr>
        <p:xfrm>
          <a:off x="217237" y="3215452"/>
          <a:ext cx="3491999" cy="2278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589">
                  <a:extLst>
                    <a:ext uri="{9D8B030D-6E8A-4147-A177-3AD203B41FA5}">
                      <a16:colId xmlns:a16="http://schemas.microsoft.com/office/drawing/2014/main" val="397705991"/>
                    </a:ext>
                  </a:extLst>
                </a:gridCol>
                <a:gridCol w="661642">
                  <a:extLst>
                    <a:ext uri="{9D8B030D-6E8A-4147-A177-3AD203B41FA5}">
                      <a16:colId xmlns:a16="http://schemas.microsoft.com/office/drawing/2014/main" val="1731506828"/>
                    </a:ext>
                  </a:extLst>
                </a:gridCol>
                <a:gridCol w="624884">
                  <a:extLst>
                    <a:ext uri="{9D8B030D-6E8A-4147-A177-3AD203B41FA5}">
                      <a16:colId xmlns:a16="http://schemas.microsoft.com/office/drawing/2014/main" val="1011732271"/>
                    </a:ext>
                  </a:extLst>
                </a:gridCol>
                <a:gridCol w="624884">
                  <a:extLst>
                    <a:ext uri="{9D8B030D-6E8A-4147-A177-3AD203B41FA5}">
                      <a16:colId xmlns:a16="http://schemas.microsoft.com/office/drawing/2014/main" val="974104141"/>
                    </a:ext>
                  </a:extLst>
                </a:gridCol>
              </a:tblGrid>
              <a:tr h="367579"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Model</a:t>
                      </a:r>
                      <a:endParaRPr lang="ko-KR" sz="10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Accuracy</a:t>
                      </a:r>
                      <a:endParaRPr lang="ko-KR" sz="10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F1-score</a:t>
                      </a:r>
                      <a:endParaRPr lang="ko-KR" sz="10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Recall</a:t>
                      </a:r>
                      <a:endParaRPr lang="ko-KR" sz="10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extLst>
                  <a:ext uri="{0D108BD9-81ED-4DB2-BD59-A6C34878D82A}">
                    <a16:rowId xmlns:a16="http://schemas.microsoft.com/office/drawing/2014/main" val="417646966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Gemini-1.5-</a:t>
                      </a:r>
                    </a:p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flash(zero-shot)</a:t>
                      </a:r>
                      <a:endParaRPr lang="ko-KR" sz="11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55.6</a:t>
                      </a:r>
                      <a:endParaRPr lang="ko-KR" sz="11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20.0</a:t>
                      </a:r>
                      <a:endParaRPr lang="ko-KR" sz="11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11.0</a:t>
                      </a:r>
                      <a:endParaRPr lang="ko-KR" sz="11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extLst>
                  <a:ext uri="{0D108BD9-81ED-4DB2-BD59-A6C34878D82A}">
                    <a16:rowId xmlns:a16="http://schemas.microsoft.com/office/drawing/2014/main" val="1416819631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Gemini-1.5-flash(Fine-tuning)</a:t>
                      </a:r>
                      <a:endParaRPr lang="ko-KR" sz="11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82.5</a:t>
                      </a:r>
                      <a:endParaRPr lang="ko-KR" sz="11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81.4</a:t>
                      </a:r>
                      <a:endParaRPr lang="ko-KR" sz="11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77.0</a:t>
                      </a:r>
                      <a:endParaRPr lang="ko-KR" sz="11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extLst>
                  <a:ext uri="{0D108BD9-81ED-4DB2-BD59-A6C34878D82A}">
                    <a16:rowId xmlns:a16="http://schemas.microsoft.com/office/drawing/2014/main" val="480775695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Llama-3.2-11B-Vision-Instruct-Turbo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59.0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57.29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55.0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extLst>
                  <a:ext uri="{0D108BD9-81ED-4DB2-BD59-A6C34878D82A}">
                    <a16:rowId xmlns:a16="http://schemas.microsoft.com/office/drawing/2014/main" val="2057897462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Llama-3.2-90B-Vision-Instruct-Turbo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74.7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70.9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71.4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extLst>
                  <a:ext uri="{0D108BD9-81ED-4DB2-BD59-A6C34878D82A}">
                    <a16:rowId xmlns:a16="http://schemas.microsoft.com/office/drawing/2014/main" val="1914289722"/>
                  </a:ext>
                </a:extLst>
              </a:tr>
            </a:tbl>
          </a:graphicData>
        </a:graphic>
      </p:graphicFrame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0" y="2789124"/>
            <a:ext cx="384900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표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4.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기존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LMM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모델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딥페이크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 탐지 성능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91037"/>
              </p:ext>
            </p:extLst>
          </p:nvPr>
        </p:nvGraphicFramePr>
        <p:xfrm>
          <a:off x="3849006" y="3215453"/>
          <a:ext cx="3491999" cy="2278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589">
                  <a:extLst>
                    <a:ext uri="{9D8B030D-6E8A-4147-A177-3AD203B41FA5}">
                      <a16:colId xmlns:a16="http://schemas.microsoft.com/office/drawing/2014/main" val="2553807872"/>
                    </a:ext>
                  </a:extLst>
                </a:gridCol>
                <a:gridCol w="661642">
                  <a:extLst>
                    <a:ext uri="{9D8B030D-6E8A-4147-A177-3AD203B41FA5}">
                      <a16:colId xmlns:a16="http://schemas.microsoft.com/office/drawing/2014/main" val="700120686"/>
                    </a:ext>
                  </a:extLst>
                </a:gridCol>
                <a:gridCol w="624884">
                  <a:extLst>
                    <a:ext uri="{9D8B030D-6E8A-4147-A177-3AD203B41FA5}">
                      <a16:colId xmlns:a16="http://schemas.microsoft.com/office/drawing/2014/main" val="1315288244"/>
                    </a:ext>
                  </a:extLst>
                </a:gridCol>
                <a:gridCol w="624884">
                  <a:extLst>
                    <a:ext uri="{9D8B030D-6E8A-4147-A177-3AD203B41FA5}">
                      <a16:colId xmlns:a16="http://schemas.microsoft.com/office/drawing/2014/main" val="454445708"/>
                    </a:ext>
                  </a:extLst>
                </a:gridCol>
              </a:tblGrid>
              <a:tr h="367578"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Model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Accuracy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F1-score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Recall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extLst>
                  <a:ext uri="{0D108BD9-81ED-4DB2-BD59-A6C34878D82A}">
                    <a16:rowId xmlns:a16="http://schemas.microsoft.com/office/drawing/2014/main" val="3610353937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marL="0" marR="0" indent="-127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sngStrike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Gemini-1.5-flash(zero-shot)</a:t>
                      </a:r>
                      <a:endParaRPr lang="ko-KR" altLang="ko-KR" sz="1200" strike="sngStrike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altLang="ko-KR" sz="1200" strike="noStrike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endParaRPr lang="ko-KR" sz="1200" strike="noStrike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altLang="ko-KR" sz="1200" strike="noStrike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endParaRPr lang="ko-KR" sz="1200" strike="noStrike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altLang="ko-KR" sz="1200" strike="noStrike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endParaRPr lang="ko-KR" sz="1200" strike="noStrike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extLst>
                  <a:ext uri="{0D108BD9-81ED-4DB2-BD59-A6C34878D82A}">
                    <a16:rowId xmlns:a16="http://schemas.microsoft.com/office/drawing/2014/main" val="4170700646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Gemini-1.5-flash(Fine-tuning)</a:t>
                      </a:r>
                      <a:endParaRPr lang="ko-KR" sz="12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80.0</a:t>
                      </a:r>
                      <a:endParaRPr lang="ko-KR" sz="12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80.6</a:t>
                      </a:r>
                      <a:endParaRPr lang="ko-KR" sz="12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83.0</a:t>
                      </a:r>
                      <a:endParaRPr lang="ko-KR" sz="12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extLst>
                  <a:ext uri="{0D108BD9-81ED-4DB2-BD59-A6C34878D82A}">
                    <a16:rowId xmlns:a16="http://schemas.microsoft.com/office/drawing/2014/main" val="446256992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Llama-3.2-11B-Vision-Instruct-Turbo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56.0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56.9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58.0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extLst>
                  <a:ext uri="{0D108BD9-81ED-4DB2-BD59-A6C34878D82A}">
                    <a16:rowId xmlns:a16="http://schemas.microsoft.com/office/drawing/2014/main" val="4229846802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Llama-3.2-90B-Vision-Instruct-Turbo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73.3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71.5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77.8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extLst>
                  <a:ext uri="{0D108BD9-81ED-4DB2-BD59-A6C34878D82A}">
                    <a16:rowId xmlns:a16="http://schemas.microsoft.com/office/drawing/2014/main" val="1314616359"/>
                  </a:ext>
                </a:extLst>
              </a:tr>
            </a:tbl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072624" y="2789124"/>
            <a:ext cx="296091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표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5. RAG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적용 후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딥페이크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KoPub돋움체 Light" panose="02020603020101020101"/>
                <a:cs typeface="굴림" panose="020B0600000101010101" pitchFamily="50" charset="-127"/>
              </a:rPr>
              <a:t> 탐지 성능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  <a:cs typeface="굴림" panose="020B0600000101010101" pitchFamily="50" charset="-127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92942" y="5561634"/>
            <a:ext cx="448815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1270" latinLnBrk="1">
              <a:spcAft>
                <a:spcPts val="0"/>
              </a:spcAft>
            </a:pPr>
            <a:r>
              <a:rPr lang="en-US" altLang="ko-KR" sz="900" kern="100" dirty="0">
                <a:solidFill>
                  <a:srgbClr val="FF0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* Gemini-1.5-flash(zero-shot) </a:t>
            </a:r>
            <a:r>
              <a:rPr lang="ko-KR" altLang="en-US" sz="900" kern="100" dirty="0">
                <a:solidFill>
                  <a:srgbClr val="FF0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모델의 경우 낮은 탐지 성능으로 </a:t>
            </a:r>
            <a:r>
              <a:rPr lang="en-US" altLang="ko-KR" sz="900" kern="100" dirty="0">
                <a:solidFill>
                  <a:srgbClr val="FF0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fine-tuning</a:t>
            </a:r>
            <a:r>
              <a:rPr lang="ko-KR" altLang="en-US" sz="900" kern="100" dirty="0">
                <a:solidFill>
                  <a:srgbClr val="FF0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하여 사용</a:t>
            </a:r>
            <a:endParaRPr lang="ko-KR" altLang="ko-KR" sz="900" kern="100" dirty="0">
              <a:solidFill>
                <a:srgbClr val="FF000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8250028" y="5561634"/>
            <a:ext cx="296091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Y신명조" panose="02030600000101010101" pitchFamily="18" charset="-127"/>
                <a:cs typeface="굴림" panose="020B0600000101010101" pitchFamily="50" charset="-127"/>
              </a:rPr>
              <a:t>RAG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Y신명조" panose="02030600000101010101" pitchFamily="18" charset="-127"/>
                <a:cs typeface="굴림" panose="020B0600000101010101" pitchFamily="50" charset="-127"/>
              </a:rPr>
              <a:t>적용 후 성능 지표 변화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623" y="2543975"/>
            <a:ext cx="4202182" cy="2950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988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041B8B-39FD-3341-92F0-6B390C7B2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CE5539-D86F-1943-B887-517ED7927B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본 연구에서는 </a:t>
            </a:r>
            <a:r>
              <a:rPr lang="en-US" altLang="ko-KR" dirty="0"/>
              <a:t>CLIP </a:t>
            </a:r>
            <a:r>
              <a:rPr lang="ko-KR" altLang="en-US" dirty="0"/>
              <a:t>유사도 기반의 </a:t>
            </a:r>
            <a:r>
              <a:rPr lang="en-US" altLang="ko-KR" dirty="0"/>
              <a:t>RAG </a:t>
            </a:r>
            <a:r>
              <a:rPr lang="ko-KR" altLang="en-US" dirty="0"/>
              <a:t>기법을 통해</a:t>
            </a:r>
            <a:r>
              <a:rPr lang="en-US" altLang="ko-KR" dirty="0"/>
              <a:t>, </a:t>
            </a:r>
            <a:r>
              <a:rPr lang="ko-KR" altLang="en-US" dirty="0"/>
              <a:t>다양한 모델의 정확도 소폭 감소를 감수하고 재현율을 증가시키는 방법을 제안하였음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ko-KR" altLang="en-US" dirty="0" err="1"/>
              <a:t>재현율이</a:t>
            </a:r>
            <a:r>
              <a:rPr lang="ko-KR" altLang="en-US" dirty="0"/>
              <a:t> 중요한 분야 </a:t>
            </a:r>
            <a:r>
              <a:rPr lang="en-US" altLang="ko-KR" dirty="0"/>
              <a:t>( ex : </a:t>
            </a:r>
            <a:r>
              <a:rPr lang="ko-KR" altLang="en-US" dirty="0" err="1"/>
              <a:t>딥페이크</a:t>
            </a:r>
            <a:r>
              <a:rPr lang="ko-KR" altLang="en-US" dirty="0"/>
              <a:t> 탐지</a:t>
            </a:r>
            <a:r>
              <a:rPr lang="en-US" altLang="ko-KR" dirty="0"/>
              <a:t>, </a:t>
            </a:r>
            <a:r>
              <a:rPr lang="ko-KR" altLang="en-US" dirty="0"/>
              <a:t>의료영상 분석</a:t>
            </a:r>
            <a:r>
              <a:rPr lang="en-US" altLang="ko-KR" dirty="0"/>
              <a:t>, </a:t>
            </a:r>
            <a:r>
              <a:rPr lang="ko-KR" altLang="en-US" dirty="0"/>
              <a:t>이상 탐지 등</a:t>
            </a:r>
            <a:r>
              <a:rPr lang="en-US" altLang="ko-KR" dirty="0"/>
              <a:t>)</a:t>
            </a:r>
            <a:r>
              <a:rPr lang="ko-KR" altLang="en-US" dirty="0"/>
              <a:t>에서의 활용 가능성이 높음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추후 더욱 광범위한 테스트 환경</a:t>
            </a:r>
            <a:r>
              <a:rPr lang="en-US" altLang="ko-KR" dirty="0"/>
              <a:t>(</a:t>
            </a:r>
            <a:r>
              <a:rPr lang="ko-KR" altLang="en-US" dirty="0" err="1"/>
              <a:t>데이터셋</a:t>
            </a:r>
            <a:r>
              <a:rPr lang="en-US" altLang="ko-KR" dirty="0"/>
              <a:t>, </a:t>
            </a:r>
            <a:r>
              <a:rPr lang="ko-KR" altLang="en-US" dirty="0"/>
              <a:t>모델의 종류</a:t>
            </a:r>
            <a:r>
              <a:rPr lang="en-US" altLang="ko-KR" dirty="0"/>
              <a:t>, </a:t>
            </a:r>
            <a:r>
              <a:rPr lang="ko-KR" altLang="en-US" dirty="0"/>
              <a:t>분야 등</a:t>
            </a:r>
            <a:r>
              <a:rPr lang="en-US" altLang="ko-KR" dirty="0"/>
              <a:t>)</a:t>
            </a:r>
            <a:r>
              <a:rPr lang="ko-KR" altLang="en-US" dirty="0"/>
              <a:t>을 통해 연구를 발전 시킬 수 있을 것이며</a:t>
            </a:r>
            <a:r>
              <a:rPr lang="en-US" altLang="ko-KR" dirty="0"/>
              <a:t>,</a:t>
            </a:r>
            <a:r>
              <a:rPr lang="ko-KR" altLang="en-US" dirty="0"/>
              <a:t> 음성 및 영상 데이터로의 확장</a:t>
            </a:r>
            <a:r>
              <a:rPr lang="en-US" altLang="ko-KR" dirty="0"/>
              <a:t>, </a:t>
            </a:r>
            <a:r>
              <a:rPr lang="ko-KR" altLang="en-US" dirty="0"/>
              <a:t>처리 속도 개선 등의 과제가 남아있음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C65FC2-46F8-94AD-7C52-EC51C9CF12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LMM </a:t>
            </a:r>
            <a:r>
              <a:rPr lang="ko-KR" altLang="en-US" b="1" dirty="0"/>
              <a:t>환경에서의 </a:t>
            </a:r>
            <a:r>
              <a:rPr lang="en-US" altLang="ko-KR" b="1" dirty="0"/>
              <a:t>CLIP </a:t>
            </a:r>
            <a:r>
              <a:rPr lang="ko-KR" altLang="en-US" b="1" dirty="0"/>
              <a:t>유사도 기반 </a:t>
            </a:r>
            <a:r>
              <a:rPr lang="en-US" altLang="ko-KR" b="1" dirty="0"/>
              <a:t>RAG </a:t>
            </a:r>
            <a:r>
              <a:rPr lang="ko-KR" altLang="en-US" b="1" dirty="0"/>
              <a:t>기법 적용을 통해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ko-KR" altLang="en-US" b="1" dirty="0" err="1" smtClean="0"/>
              <a:t>딥페이크</a:t>
            </a:r>
            <a:r>
              <a:rPr lang="ko-KR" altLang="en-US" b="1" dirty="0" smtClean="0"/>
              <a:t> 탐지 모델의 성능을 </a:t>
            </a:r>
            <a:r>
              <a:rPr lang="ko-KR" altLang="en-US" b="1" dirty="0"/>
              <a:t>향상시키는 방법을 제안</a:t>
            </a:r>
          </a:p>
        </p:txBody>
      </p:sp>
    </p:spTree>
    <p:extLst>
      <p:ext uri="{BB962C8B-B14F-4D97-AF65-F5344CB8AC3E}">
        <p14:creationId xmlns:p14="http://schemas.microsoft.com/office/powerpoint/2010/main" val="318920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99A7A-9B3B-792F-2A21-8FD6F2EAD3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9329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[1] S. </a:t>
            </a:r>
            <a:r>
              <a:rPr lang="en-US" altLang="ko-KR" dirty="0" err="1"/>
              <a:t>Jia</a:t>
            </a:r>
            <a:r>
              <a:rPr lang="en-US" altLang="ko-KR" dirty="0"/>
              <a:t>, R. </a:t>
            </a:r>
            <a:r>
              <a:rPr lang="en-US" altLang="ko-KR" dirty="0" err="1"/>
              <a:t>Lyu</a:t>
            </a:r>
            <a:r>
              <a:rPr lang="en-US" altLang="ko-KR" dirty="0"/>
              <a:t>, K. Zhao, Y. Chen, Z. Yan, Y. </a:t>
            </a:r>
            <a:r>
              <a:rPr lang="en-US" altLang="ko-KR" dirty="0" err="1"/>
              <a:t>Ju</a:t>
            </a:r>
            <a:r>
              <a:rPr lang="en-US" altLang="ko-KR" dirty="0"/>
              <a:t>, C. Hu, X. Li, B. Wu, </a:t>
            </a:r>
            <a:r>
              <a:rPr lang="ko-KR" altLang="ko-KR" dirty="0"/>
              <a:t>그리고 </a:t>
            </a:r>
            <a:r>
              <a:rPr lang="en-US" altLang="ko-KR" dirty="0"/>
              <a:t>S. </a:t>
            </a:r>
            <a:r>
              <a:rPr lang="en-US" altLang="ko-KR" dirty="0" err="1"/>
              <a:t>Lyu</a:t>
            </a:r>
            <a:r>
              <a:rPr lang="en-US" altLang="ko-KR" dirty="0"/>
              <a:t>, </a:t>
            </a:r>
            <a:r>
              <a:rPr lang="ko-KR" altLang="ko-KR" dirty="0"/>
              <a:t>“</a:t>
            </a:r>
            <a:r>
              <a:rPr lang="en-US" altLang="ko-KR" dirty="0"/>
              <a:t>Can </a:t>
            </a:r>
            <a:r>
              <a:rPr lang="en-US" altLang="ko-KR" dirty="0" err="1"/>
              <a:t>ChatGPT</a:t>
            </a:r>
            <a:r>
              <a:rPr lang="en-US" altLang="ko-KR" dirty="0"/>
              <a:t> Detect </a:t>
            </a:r>
            <a:r>
              <a:rPr lang="en-US" altLang="ko-KR" dirty="0" err="1"/>
              <a:t>DeepFakes</a:t>
            </a:r>
            <a:r>
              <a:rPr lang="en-US" altLang="ko-KR" dirty="0"/>
              <a:t>? A Study of Using Multimodal Large Language Models for Media Forensics,</a:t>
            </a:r>
            <a:r>
              <a:rPr lang="ko-KR" altLang="ko-KR" dirty="0"/>
              <a:t>”</a:t>
            </a:r>
            <a:r>
              <a:rPr lang="en-US" altLang="ko-KR" dirty="0"/>
              <a:t> Proc. 2024 IEEE/CVF Conf. Computer Vision and Pattern Recognition Workshops (CVPRW), pp. 4324</a:t>
            </a:r>
            <a:r>
              <a:rPr lang="ko-KR" altLang="ko-KR" dirty="0"/>
              <a:t>–</a:t>
            </a:r>
            <a:r>
              <a:rPr lang="en-US" altLang="ko-KR" dirty="0"/>
              <a:t>4333, 2024.</a:t>
            </a:r>
            <a:endParaRPr lang="ko-KR" altLang="ko-KR" dirty="0"/>
          </a:p>
          <a:p>
            <a:r>
              <a:rPr lang="en-US" altLang="ko-KR" dirty="0"/>
              <a:t>[2] Y. Li, X. Liu, X. Wang, B. S. Lee, S. Wang, A. Rocha, </a:t>
            </a:r>
            <a:r>
              <a:rPr lang="ko-KR" altLang="ko-KR" dirty="0"/>
              <a:t>그리고 </a:t>
            </a:r>
            <a:r>
              <a:rPr lang="en-US" altLang="ko-KR" dirty="0"/>
              <a:t>W. Lin, </a:t>
            </a:r>
            <a:r>
              <a:rPr lang="ko-KR" altLang="ko-KR" dirty="0"/>
              <a:t>“</a:t>
            </a:r>
            <a:r>
              <a:rPr lang="en-US" altLang="ko-KR" dirty="0" err="1"/>
              <a:t>FakeBench</a:t>
            </a:r>
            <a:r>
              <a:rPr lang="en-US" altLang="ko-KR" dirty="0"/>
              <a:t>: Probing Explainable Fake Image Detection via Large Multimodal Models,</a:t>
            </a:r>
            <a:r>
              <a:rPr lang="ko-KR" altLang="ko-KR" dirty="0"/>
              <a:t>”</a:t>
            </a:r>
            <a:r>
              <a:rPr lang="en-US" altLang="ko-KR" dirty="0"/>
              <a:t> unpublished, 2024.</a:t>
            </a:r>
            <a:endParaRPr lang="ko-KR" altLang="ko-KR" dirty="0"/>
          </a:p>
          <a:p>
            <a:r>
              <a:rPr lang="en-US" altLang="ko-KR" dirty="0"/>
              <a:t>[3] P. Lewis, E. Perez, A. </a:t>
            </a:r>
            <a:r>
              <a:rPr lang="en-US" altLang="ko-KR" dirty="0" err="1"/>
              <a:t>Piktus</a:t>
            </a:r>
            <a:r>
              <a:rPr lang="en-US" altLang="ko-KR" dirty="0"/>
              <a:t>, F. </a:t>
            </a:r>
            <a:r>
              <a:rPr lang="en-US" altLang="ko-KR" dirty="0" err="1"/>
              <a:t>Petroni</a:t>
            </a:r>
            <a:r>
              <a:rPr lang="en-US" altLang="ko-KR" dirty="0"/>
              <a:t>, V. </a:t>
            </a:r>
            <a:r>
              <a:rPr lang="en-US" altLang="ko-KR" dirty="0" err="1"/>
              <a:t>Karpukhin</a:t>
            </a:r>
            <a:r>
              <a:rPr lang="en-US" altLang="ko-KR" dirty="0"/>
              <a:t>, N. </a:t>
            </a:r>
            <a:r>
              <a:rPr lang="en-US" altLang="ko-KR" dirty="0" err="1"/>
              <a:t>Goyal</a:t>
            </a:r>
            <a:r>
              <a:rPr lang="en-US" altLang="ko-KR" dirty="0"/>
              <a:t>, </a:t>
            </a:r>
            <a:r>
              <a:rPr lang="ko-KR" altLang="ko-KR" dirty="0"/>
              <a:t>그리고 </a:t>
            </a:r>
            <a:r>
              <a:rPr lang="en-US" altLang="ko-KR" dirty="0"/>
              <a:t>D. </a:t>
            </a:r>
            <a:r>
              <a:rPr lang="en-US" altLang="ko-KR" dirty="0" err="1"/>
              <a:t>Kiela</a:t>
            </a:r>
            <a:r>
              <a:rPr lang="en-US" altLang="ko-KR" dirty="0"/>
              <a:t>, </a:t>
            </a:r>
            <a:r>
              <a:rPr lang="ko-KR" altLang="ko-KR" dirty="0"/>
              <a:t>“</a:t>
            </a:r>
            <a:r>
              <a:rPr lang="en-US" altLang="ko-KR" dirty="0"/>
              <a:t>Retrieval-augmented generation for knowledge-intensive NLP tasks,</a:t>
            </a:r>
            <a:r>
              <a:rPr lang="ko-KR" altLang="ko-KR" dirty="0"/>
              <a:t>”</a:t>
            </a:r>
            <a:r>
              <a:rPr lang="en-US" altLang="ko-KR" dirty="0"/>
              <a:t> Advances in Neural Information Processing Systems, vol. 33, pp. 9459</a:t>
            </a:r>
            <a:r>
              <a:rPr lang="ko-KR" altLang="ko-KR" dirty="0"/>
              <a:t>–</a:t>
            </a:r>
            <a:r>
              <a:rPr lang="en-US" altLang="ko-KR" dirty="0"/>
              <a:t>9474, 2020.</a:t>
            </a:r>
            <a:endParaRPr lang="ko-KR" altLang="ko-KR" dirty="0"/>
          </a:p>
          <a:p>
            <a:r>
              <a:rPr lang="en-US" altLang="ko-KR" dirty="0"/>
              <a:t>[4] A. Radford, J. W. Kim, C. </a:t>
            </a:r>
            <a:r>
              <a:rPr lang="en-US" altLang="ko-KR" dirty="0" err="1"/>
              <a:t>Hallacy</a:t>
            </a:r>
            <a:r>
              <a:rPr lang="en-US" altLang="ko-KR" dirty="0"/>
              <a:t>, A. Ramesh, G. Goh, S. Agarwal, </a:t>
            </a:r>
            <a:r>
              <a:rPr lang="ko-KR" altLang="ko-KR" dirty="0"/>
              <a:t>그리고 </a:t>
            </a:r>
            <a:r>
              <a:rPr lang="en-US" altLang="ko-KR" dirty="0"/>
              <a:t>I. </a:t>
            </a:r>
            <a:r>
              <a:rPr lang="en-US" altLang="ko-KR" dirty="0" err="1"/>
              <a:t>Sutskever</a:t>
            </a:r>
            <a:r>
              <a:rPr lang="en-US" altLang="ko-KR" dirty="0"/>
              <a:t>, </a:t>
            </a:r>
            <a:r>
              <a:rPr lang="ko-KR" altLang="ko-KR" dirty="0"/>
              <a:t>“</a:t>
            </a:r>
            <a:r>
              <a:rPr lang="en-US" altLang="ko-KR" dirty="0"/>
              <a:t>Learning transferable visual models from natural language supervision,</a:t>
            </a:r>
            <a:r>
              <a:rPr lang="ko-KR" altLang="ko-KR" dirty="0"/>
              <a:t>”</a:t>
            </a:r>
            <a:r>
              <a:rPr lang="en-US" altLang="ko-KR" dirty="0"/>
              <a:t> Proc. Int. Conf. Machine Learning (ICML), vol. 139, pp. 8748</a:t>
            </a:r>
            <a:r>
              <a:rPr lang="ko-KR" altLang="ko-KR" dirty="0"/>
              <a:t>–</a:t>
            </a:r>
            <a:r>
              <a:rPr lang="en-US" altLang="ko-KR" dirty="0"/>
              <a:t>8763, Jul. 2021.</a:t>
            </a:r>
            <a:endParaRPr lang="ko-KR" altLang="ko-KR" dirty="0"/>
          </a:p>
          <a:p>
            <a:r>
              <a:rPr lang="en-US" altLang="ko-KR" dirty="0"/>
              <a:t>[5] G. </a:t>
            </a:r>
            <a:r>
              <a:rPr lang="en-US" altLang="ko-KR" dirty="0" err="1"/>
              <a:t>Ilharco</a:t>
            </a:r>
            <a:r>
              <a:rPr lang="en-US" altLang="ko-KR" dirty="0"/>
              <a:t>, M. </a:t>
            </a:r>
            <a:r>
              <a:rPr lang="en-US" altLang="ko-KR" dirty="0" err="1"/>
              <a:t>Wortsman</a:t>
            </a:r>
            <a:r>
              <a:rPr lang="en-US" altLang="ko-KR" dirty="0"/>
              <a:t>, R. Wightman, C. Gordon, N. </a:t>
            </a:r>
            <a:r>
              <a:rPr lang="en-US" altLang="ko-KR" dirty="0" err="1"/>
              <a:t>Carlini</a:t>
            </a:r>
            <a:r>
              <a:rPr lang="en-US" altLang="ko-KR" dirty="0"/>
              <a:t>, R. </a:t>
            </a:r>
            <a:r>
              <a:rPr lang="en-US" altLang="ko-KR" dirty="0" err="1"/>
              <a:t>Taori</a:t>
            </a:r>
            <a:r>
              <a:rPr lang="en-US" altLang="ko-KR" dirty="0"/>
              <a:t>, A. Dave, V. Shankar, H. </a:t>
            </a:r>
            <a:r>
              <a:rPr lang="en-US" altLang="ko-KR" dirty="0" err="1"/>
              <a:t>Namkoong</a:t>
            </a:r>
            <a:r>
              <a:rPr lang="en-US" altLang="ko-KR" dirty="0"/>
              <a:t>, J. Miller, H. </a:t>
            </a:r>
            <a:r>
              <a:rPr lang="en-US" altLang="ko-KR" dirty="0" err="1"/>
              <a:t>Hajishirzi</a:t>
            </a:r>
            <a:r>
              <a:rPr lang="en-US" altLang="ko-KR" dirty="0"/>
              <a:t>, A. </a:t>
            </a:r>
            <a:r>
              <a:rPr lang="en-US" altLang="ko-KR" dirty="0" err="1"/>
              <a:t>Farhadi</a:t>
            </a:r>
            <a:r>
              <a:rPr lang="en-US" altLang="ko-KR" dirty="0"/>
              <a:t>, </a:t>
            </a:r>
            <a:r>
              <a:rPr lang="ko-KR" altLang="ko-KR" dirty="0"/>
              <a:t>그리고 </a:t>
            </a:r>
            <a:r>
              <a:rPr lang="en-US" altLang="ko-KR" dirty="0"/>
              <a:t>L. Schmidt, </a:t>
            </a:r>
            <a:r>
              <a:rPr lang="ko-KR" altLang="ko-KR" dirty="0"/>
              <a:t>“</a:t>
            </a:r>
            <a:r>
              <a:rPr lang="en-US" altLang="ko-KR" dirty="0" err="1"/>
              <a:t>OpenCLIP</a:t>
            </a:r>
            <a:r>
              <a:rPr lang="en-US" altLang="ko-KR" dirty="0"/>
              <a:t> (Version v0.1),</a:t>
            </a:r>
            <a:r>
              <a:rPr lang="ko-KR" altLang="ko-KR" dirty="0"/>
              <a:t>”</a:t>
            </a:r>
            <a:r>
              <a:rPr lang="en-US" altLang="ko-KR" dirty="0"/>
              <a:t> </a:t>
            </a:r>
            <a:r>
              <a:rPr lang="en-US" altLang="ko-KR" dirty="0" err="1"/>
              <a:t>Zenodo</a:t>
            </a:r>
            <a:r>
              <a:rPr lang="en-US" altLang="ko-KR" dirty="0"/>
              <a:t> Software Repository, DOI: 10.5281/zenodo.5143773, 2021.</a:t>
            </a:r>
            <a:endParaRPr lang="ko-KR" altLang="ko-KR" dirty="0"/>
          </a:p>
          <a:p>
            <a:r>
              <a:rPr lang="en-US" altLang="ko-KR" dirty="0"/>
              <a:t>[6] H. Song, S. Huang, Y. Dong, </a:t>
            </a:r>
            <a:r>
              <a:rPr lang="ko-KR" altLang="ko-KR" dirty="0"/>
              <a:t>그리고 </a:t>
            </a:r>
            <a:r>
              <a:rPr lang="en-US" altLang="ko-KR" dirty="0"/>
              <a:t>W.-W. </a:t>
            </a:r>
            <a:r>
              <a:rPr lang="en-US" altLang="ko-KR" dirty="0" err="1"/>
              <a:t>Tu</a:t>
            </a:r>
            <a:r>
              <a:rPr lang="en-US" altLang="ko-KR" dirty="0"/>
              <a:t>, </a:t>
            </a:r>
            <a:r>
              <a:rPr lang="ko-KR" altLang="ko-KR" dirty="0"/>
              <a:t>“</a:t>
            </a:r>
            <a:r>
              <a:rPr lang="en-US" altLang="ko-KR" dirty="0"/>
              <a:t>Robustness and generalizability of </a:t>
            </a:r>
            <a:r>
              <a:rPr lang="en-US" altLang="ko-KR" dirty="0" err="1"/>
              <a:t>Deepfake</a:t>
            </a:r>
            <a:r>
              <a:rPr lang="en-US" altLang="ko-KR" dirty="0"/>
              <a:t> Detection: A study with Diffusion Models,</a:t>
            </a:r>
            <a:r>
              <a:rPr lang="ko-KR" altLang="ko-KR" dirty="0"/>
              <a:t>”</a:t>
            </a:r>
            <a:r>
              <a:rPr lang="en-US" altLang="ko-KR" dirty="0"/>
              <a:t> unpublished, 2023.</a:t>
            </a:r>
            <a:endParaRPr lang="ko-KR" altLang="ko-KR" dirty="0"/>
          </a:p>
          <a:p>
            <a:r>
              <a:rPr lang="en-US" altLang="ko-KR" dirty="0"/>
              <a:t>[7] R. Shao, T. Wu, </a:t>
            </a:r>
            <a:r>
              <a:rPr lang="ko-KR" altLang="ko-KR" dirty="0"/>
              <a:t>그리고 </a:t>
            </a:r>
            <a:r>
              <a:rPr lang="en-US" altLang="ko-KR" dirty="0"/>
              <a:t>Z. Liu, </a:t>
            </a:r>
            <a:r>
              <a:rPr lang="ko-KR" altLang="ko-KR" dirty="0"/>
              <a:t>“</a:t>
            </a:r>
            <a:r>
              <a:rPr lang="en-US" altLang="ko-KR" dirty="0"/>
              <a:t>Detecting and recovering sequential </a:t>
            </a:r>
            <a:r>
              <a:rPr lang="en-US" altLang="ko-KR" dirty="0" err="1"/>
              <a:t>deepfake</a:t>
            </a:r>
            <a:r>
              <a:rPr lang="en-US" altLang="ko-KR" dirty="0"/>
              <a:t> manipulation,</a:t>
            </a:r>
            <a:r>
              <a:rPr lang="ko-KR" altLang="ko-KR" dirty="0"/>
              <a:t>”</a:t>
            </a:r>
            <a:r>
              <a:rPr lang="en-US" altLang="ko-KR" dirty="0"/>
              <a:t> Proc. European Conf. Computer Vision (ECCV), Cham: Springer Nature Switzerland, pp. 712</a:t>
            </a:r>
            <a:r>
              <a:rPr lang="ko-KR" altLang="ko-KR" dirty="0"/>
              <a:t>–</a:t>
            </a:r>
            <a:r>
              <a:rPr lang="en-US" altLang="ko-KR" dirty="0"/>
              <a:t>728, Oct. 2022.</a:t>
            </a:r>
            <a:endParaRPr lang="ko-KR" altLang="ko-KR" dirty="0"/>
          </a:p>
          <a:p>
            <a:r>
              <a:rPr lang="en-US" altLang="ko-KR" dirty="0"/>
              <a:t>[8] G. G. Team, </a:t>
            </a:r>
            <a:r>
              <a:rPr lang="ko-KR" altLang="ko-KR" dirty="0"/>
              <a:t>“</a:t>
            </a:r>
            <a:r>
              <a:rPr lang="en-US" altLang="ko-KR" dirty="0"/>
              <a:t>Gemini 1.5: Unlocking multimodal understanding across millions of tokens of context,</a:t>
            </a:r>
            <a:r>
              <a:rPr lang="ko-KR" altLang="ko-KR" dirty="0"/>
              <a:t>”</a:t>
            </a:r>
            <a:r>
              <a:rPr lang="en-US" altLang="ko-KR" dirty="0"/>
              <a:t> 2024. [Online]. Available: https://goo.gl/GeminiV1-5</a:t>
            </a:r>
            <a:endParaRPr lang="ko-KR" altLang="ko-KR" dirty="0"/>
          </a:p>
          <a:p>
            <a:r>
              <a:rPr lang="en-US" altLang="ko-KR" dirty="0"/>
              <a:t>[9] J. Chi, U. </a:t>
            </a:r>
            <a:r>
              <a:rPr lang="en-US" altLang="ko-KR" dirty="0" err="1"/>
              <a:t>Karn</a:t>
            </a:r>
            <a:r>
              <a:rPr lang="en-US" altLang="ko-KR" dirty="0"/>
              <a:t>, H. Zhan, E. Smith, J. Rando, Y. Zhang, </a:t>
            </a:r>
            <a:r>
              <a:rPr lang="ko-KR" altLang="ko-KR" dirty="0"/>
              <a:t>그리고 </a:t>
            </a:r>
            <a:r>
              <a:rPr lang="en-US" altLang="ko-KR" dirty="0"/>
              <a:t>M. </a:t>
            </a:r>
            <a:r>
              <a:rPr lang="en-US" altLang="ko-KR" dirty="0" err="1"/>
              <a:t>Pasupuleti</a:t>
            </a:r>
            <a:r>
              <a:rPr lang="en-US" altLang="ko-KR" dirty="0"/>
              <a:t>, </a:t>
            </a:r>
            <a:r>
              <a:rPr lang="ko-KR" altLang="ko-KR" dirty="0"/>
              <a:t>“</a:t>
            </a:r>
            <a:r>
              <a:rPr lang="en-US" altLang="ko-KR" dirty="0"/>
              <a:t>Llama Guard 3 Vision: Safeguarding Human-AI Image Understanding Conversations,</a:t>
            </a:r>
            <a:r>
              <a:rPr lang="ko-KR" altLang="ko-KR" dirty="0"/>
              <a:t>”</a:t>
            </a:r>
            <a:r>
              <a:rPr lang="en-US" altLang="ko-KR" dirty="0"/>
              <a:t> </a:t>
            </a:r>
            <a:r>
              <a:rPr lang="en-US" altLang="ko-KR" dirty="0" err="1"/>
              <a:t>arXiv</a:t>
            </a:r>
            <a:r>
              <a:rPr lang="en-US" altLang="ko-KR" dirty="0"/>
              <a:t> preprint, arXiv:2411.10414, 2024.</a:t>
            </a:r>
          </a:p>
          <a:p>
            <a:r>
              <a:rPr lang="en-US" altLang="ko-KR" dirty="0"/>
              <a:t>[10] https://news.kbs.co.kr/news/pc/view/view.do?ncd=8048463 </a:t>
            </a:r>
          </a:p>
          <a:p>
            <a:r>
              <a:rPr lang="en-US" altLang="ko-KR" dirty="0"/>
              <a:t>[11] https://www.aitimes.com/news/articleView.html?idxno=167195</a:t>
            </a:r>
          </a:p>
          <a:p>
            <a:r>
              <a:rPr lang="en-US" altLang="ko-KR" dirty="0"/>
              <a:t>[12] D. </a:t>
            </a:r>
            <a:r>
              <a:rPr lang="en-US" altLang="ko-KR" dirty="0" err="1"/>
              <a:t>Coccomini</a:t>
            </a:r>
            <a:r>
              <a:rPr lang="en-US" altLang="ko-KR" dirty="0"/>
              <a:t>, N. Messina, C. </a:t>
            </a:r>
            <a:r>
              <a:rPr lang="en-US" altLang="ko-KR" dirty="0" err="1"/>
              <a:t>Gennaro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F. </a:t>
            </a:r>
            <a:r>
              <a:rPr lang="en-US" altLang="ko-KR" dirty="0" err="1"/>
              <a:t>Falchi</a:t>
            </a:r>
            <a:r>
              <a:rPr lang="en-US" altLang="ko-KR" dirty="0"/>
              <a:t>, “Combining </a:t>
            </a:r>
            <a:r>
              <a:rPr lang="en-US" altLang="ko-KR" dirty="0" err="1"/>
              <a:t>EfficientNet</a:t>
            </a:r>
            <a:r>
              <a:rPr lang="en-US" altLang="ko-KR" dirty="0"/>
              <a:t> and Vision Transformers for Video </a:t>
            </a:r>
            <a:r>
              <a:rPr lang="en-US" altLang="ko-KR" dirty="0" err="1"/>
              <a:t>Deepfake</a:t>
            </a:r>
            <a:r>
              <a:rPr lang="en-US" altLang="ko-KR" dirty="0"/>
              <a:t> Detection,” unpublished, 2021.</a:t>
            </a:r>
            <a:endParaRPr lang="ko-KR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1055E-225F-C022-551F-CDF16C447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E5608-B728-3348-BF45-54E0D1E860AF}"/>
              </a:ext>
            </a:extLst>
          </p:cNvPr>
          <p:cNvSpPr txBox="1"/>
          <p:nvPr/>
        </p:nvSpPr>
        <p:spPr>
          <a:xfrm>
            <a:off x="3048625" y="3244334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8858F-D627-AB3C-B925-9869526032D0}"/>
              </a:ext>
            </a:extLst>
          </p:cNvPr>
          <p:cNvSpPr txBox="1"/>
          <p:nvPr/>
        </p:nvSpPr>
        <p:spPr>
          <a:xfrm>
            <a:off x="3048625" y="3244334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96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298C83-F48E-CEDD-F6C9-9D854F769E38}"/>
              </a:ext>
            </a:extLst>
          </p:cNvPr>
          <p:cNvSpPr txBox="1"/>
          <p:nvPr/>
        </p:nvSpPr>
        <p:spPr>
          <a:xfrm>
            <a:off x="2149274" y="2939700"/>
            <a:ext cx="776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eunoh.kim@ntoday.kr</a:t>
            </a:r>
          </a:p>
          <a:p>
            <a:pPr algn="ctr"/>
            <a:r>
              <a:rPr lang="af-ZA" altLang="ko-KR" sz="2400" dirty="0" smtClean="0"/>
              <a:t>changgeun.lee@ntoday.kr, </a:t>
            </a:r>
            <a:r>
              <a:rPr lang="en-US" altLang="ko-KR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af-ZA" altLang="ko-KR" sz="2400" dirty="0" smtClean="0"/>
              <a:t>1104py@kookmin.ac.kr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307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31">
            <a:extLst>
              <a:ext uri="{FF2B5EF4-FFF2-40B4-BE49-F238E27FC236}">
                <a16:creationId xmlns:a16="http://schemas.microsoft.com/office/drawing/2014/main" id="{B9944556-C91D-1AF8-1DB2-EE3D1775DA8A}"/>
              </a:ext>
            </a:extLst>
          </p:cNvPr>
          <p:cNvSpPr txBox="1">
            <a:spLocks/>
          </p:cNvSpPr>
          <p:nvPr/>
        </p:nvSpPr>
        <p:spPr>
          <a:xfrm>
            <a:off x="4556094" y="2540000"/>
            <a:ext cx="6877524" cy="383438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444500" indent="-4445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b="1" kern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800" b="1" kern="1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800" b="1" kern="1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800" b="1" kern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Instruction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Research Background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Research Questions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Improvement Measures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Conclusions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40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C2747D-EA54-BD02-0C18-C58B89120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87798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4A8CB-C7B7-77B4-4712-F51059CEDA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142" y="1306793"/>
            <a:ext cx="11499850" cy="927348"/>
          </a:xfrm>
        </p:spPr>
        <p:txBody>
          <a:bodyPr>
            <a:noAutofit/>
          </a:bodyPr>
          <a:lstStyle/>
          <a:p>
            <a:r>
              <a:rPr lang="en-US" altLang="ko-KR" sz="2400" b="1" dirty="0">
                <a:ea typeface="KoPub돋움체 Medium" panose="02020603020101020101"/>
              </a:rPr>
              <a:t>AI</a:t>
            </a:r>
            <a:r>
              <a:rPr lang="ko-KR" altLang="en-US" sz="2400" b="1" dirty="0">
                <a:ea typeface="KoPub돋움체 Medium" panose="02020603020101020101"/>
              </a:rPr>
              <a:t>의 발전으로 </a:t>
            </a:r>
            <a:r>
              <a:rPr lang="ko-KR" altLang="en-US" sz="2400" b="1" dirty="0" err="1">
                <a:ea typeface="KoPub돋움체 Medium" panose="02020603020101020101"/>
              </a:rPr>
              <a:t>딥페이크</a:t>
            </a:r>
            <a:r>
              <a:rPr lang="ko-KR" altLang="en-US" sz="2400" b="1" dirty="0">
                <a:ea typeface="KoPub돋움체 Medium" panose="02020603020101020101"/>
              </a:rPr>
              <a:t> 컨텐츠의 </a:t>
            </a:r>
            <a:r>
              <a:rPr lang="ko-KR" altLang="en-US" sz="2400" b="1" dirty="0" smtClean="0">
                <a:ea typeface="KoPub돋움체 Medium" panose="02020603020101020101"/>
              </a:rPr>
              <a:t>위협 증가</a:t>
            </a:r>
            <a:endParaRPr lang="en-US" altLang="ko-KR" sz="2400" b="1" dirty="0" smtClean="0">
              <a:ea typeface="KoPub돋움체 Medium" panose="02020603020101020101"/>
            </a:endParaRPr>
          </a:p>
          <a:p>
            <a:pPr marL="0" lvl="1" algn="ctr"/>
            <a:r>
              <a:rPr lang="ko-KR" altLang="en-US" b="1" dirty="0" smtClean="0">
                <a:ea typeface="KoPub돋움체 Medium" panose="02020603020101020101"/>
              </a:rPr>
              <a:t>다양한 분야</a:t>
            </a:r>
            <a:r>
              <a:rPr lang="en-US" altLang="ko-KR" b="1" dirty="0" smtClean="0">
                <a:ea typeface="KoPub돋움체 Medium" panose="02020603020101020101"/>
              </a:rPr>
              <a:t>(</a:t>
            </a:r>
            <a:r>
              <a:rPr lang="ko-KR" altLang="en-US" b="1" dirty="0" smtClean="0">
                <a:ea typeface="KoPub돋움체 Medium" panose="02020603020101020101"/>
              </a:rPr>
              <a:t>이미지</a:t>
            </a:r>
            <a:r>
              <a:rPr lang="en-US" altLang="ko-KR" b="1" dirty="0" smtClean="0">
                <a:ea typeface="KoPub돋움체 Medium" panose="02020603020101020101"/>
              </a:rPr>
              <a:t>, </a:t>
            </a:r>
            <a:r>
              <a:rPr lang="ko-KR" altLang="en-US" b="1" dirty="0" smtClean="0">
                <a:ea typeface="KoPub돋움체 Medium" panose="02020603020101020101"/>
              </a:rPr>
              <a:t>영상 등</a:t>
            </a:r>
            <a:r>
              <a:rPr lang="en-US" altLang="ko-KR" b="1" dirty="0" smtClean="0">
                <a:ea typeface="KoPub돋움체 Medium" panose="02020603020101020101"/>
              </a:rPr>
              <a:t>)</a:t>
            </a:r>
            <a:r>
              <a:rPr lang="ko-KR" altLang="en-US" b="1" dirty="0" smtClean="0">
                <a:ea typeface="KoPub돋움체 Medium" panose="02020603020101020101"/>
              </a:rPr>
              <a:t>에서 정교한 조작 콘텐츠가 빠르고 손쉽게 생성</a:t>
            </a:r>
            <a:r>
              <a:rPr lang="en-US" altLang="ko-KR" b="1" dirty="0" smtClean="0">
                <a:latin typeface="새굴림" panose="02030600000101010101" pitchFamily="18" charset="-127"/>
                <a:ea typeface="KoPub돋움체 Medium" panose="02020603020101020101"/>
              </a:rPr>
              <a:t>•</a:t>
            </a:r>
            <a:r>
              <a:rPr lang="ko-KR" altLang="en-US" b="1" dirty="0" smtClean="0">
                <a:ea typeface="KoPub돋움체 Medium" panose="02020603020101020101"/>
              </a:rPr>
              <a:t>유포</a:t>
            </a:r>
            <a:endParaRPr lang="ko-KR" altLang="en-US" b="1" dirty="0">
              <a:latin typeface="배달의민족 도현" panose="020B0600000101010101" pitchFamily="50" charset="-127"/>
              <a:ea typeface="KoPubWorld돋움체 Bold" panose="0000080000000000000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86" y="2740589"/>
            <a:ext cx="1440000" cy="14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" y="2721334"/>
            <a:ext cx="1440000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86" y="4234379"/>
            <a:ext cx="1440000" cy="14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" y="4234379"/>
            <a:ext cx="1440000" cy="144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724" y="2722379"/>
            <a:ext cx="2401429" cy="2952000"/>
          </a:xfrm>
          <a:prstGeom prst="rect">
            <a:avLst/>
          </a:prstGeom>
        </p:spPr>
      </p:pic>
      <p:pic>
        <p:nvPicPr>
          <p:cNvPr id="5122" name="Picture 2" descr="“5초 만에 딥페이크 영상이”…회복하기 힘든 딥페이크 피해 / KBS 2024.08.31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391" y="2704313"/>
            <a:ext cx="5248982" cy="29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5085" y="5680361"/>
            <a:ext cx="2699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딥페이크로</a:t>
            </a:r>
            <a:r>
              <a:rPr lang="ko-KR" altLang="en-US" sz="1200" dirty="0"/>
              <a:t> 생성된 얼굴 이미지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6714" y="5680362"/>
            <a:ext cx="2149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딥페이크</a:t>
            </a:r>
            <a:r>
              <a:rPr lang="ko-KR" altLang="en-US" sz="1200" dirty="0"/>
              <a:t> 피해 사례</a:t>
            </a:r>
            <a:r>
              <a:rPr lang="en-US" altLang="ko-KR" sz="1200" dirty="0"/>
              <a:t>(1)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297391" y="5695135"/>
            <a:ext cx="2149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딥페이크</a:t>
            </a:r>
            <a:r>
              <a:rPr lang="ko-KR" altLang="en-US" sz="1200" dirty="0"/>
              <a:t> 피해 사례</a:t>
            </a:r>
            <a:r>
              <a:rPr lang="en-US" altLang="ko-KR" sz="1200" dirty="0"/>
              <a:t>(2)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559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701B6-E861-92A7-6F4D-17875BA7B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87798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40" name="TextBox 4"/>
          <p:cNvSpPr txBox="1"/>
          <p:nvPr/>
        </p:nvSpPr>
        <p:spPr>
          <a:xfrm>
            <a:off x="838226" y="2751800"/>
            <a:ext cx="3381947" cy="1368305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218"/>
              </a:lnSpc>
            </a:pPr>
            <a:endParaRPr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A1A4A8CB-C7B7-77B4-4712-F51059CEDA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142" y="1306793"/>
            <a:ext cx="11499850" cy="927348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ea typeface="KoPub돋움체 Medium" panose="02020603020101020101"/>
              </a:rPr>
              <a:t>기존 </a:t>
            </a:r>
            <a:r>
              <a:rPr lang="ko-KR" altLang="en-US" sz="2400" b="1" dirty="0" err="1">
                <a:ea typeface="KoPub돋움체 Medium" panose="02020603020101020101"/>
              </a:rPr>
              <a:t>머신러닝</a:t>
            </a:r>
            <a:r>
              <a:rPr lang="en-US" altLang="ko-KR" sz="2400" b="1" dirty="0">
                <a:ea typeface="KoPub돋움체 Medium" panose="02020603020101020101"/>
              </a:rPr>
              <a:t>, </a:t>
            </a:r>
            <a:r>
              <a:rPr lang="ko-KR" altLang="en-US" sz="2400" b="1" dirty="0" err="1">
                <a:ea typeface="KoPub돋움체 Medium" panose="02020603020101020101"/>
              </a:rPr>
              <a:t>딥러닝</a:t>
            </a:r>
            <a:r>
              <a:rPr lang="ko-KR" altLang="en-US" sz="2400" b="1" dirty="0">
                <a:ea typeface="KoPub돋움체 Medium" panose="02020603020101020101"/>
              </a:rPr>
              <a:t> 기반의 탐지는 복잡한 설정과 고도의 전문지식을 필요로 함</a:t>
            </a:r>
            <a:r>
              <a:rPr lang="en-US" altLang="ko-KR" sz="2400" b="1" dirty="0">
                <a:ea typeface="KoPub돋움체 Medium" panose="02020603020101020101"/>
              </a:rPr>
              <a:t>.</a:t>
            </a:r>
          </a:p>
        </p:txBody>
      </p:sp>
      <p:pic>
        <p:nvPicPr>
          <p:cNvPr id="22" name="Picture 2" descr="https://velog.velcdn.com/images/hewas1230/post/57534e90-b2a2-4abe-b4d2-8b365369e8e7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2" y="2649191"/>
            <a:ext cx="4815555" cy="36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velog.velcdn.com/images/hewas1230/post/a132857e-ebae-49a0-90d5-3f413a7b07d4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506" y="2760613"/>
            <a:ext cx="6148680" cy="33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4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701B6-E861-92A7-6F4D-17875BA7B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87798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A1A4A8CB-C7B7-77B4-4712-F51059CEDA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142" y="1306793"/>
            <a:ext cx="11499850" cy="927348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ea typeface="KoPub돋움체 Medium" panose="02020603020101020101"/>
              </a:rPr>
              <a:t>LMM</a:t>
            </a:r>
            <a:r>
              <a:rPr lang="ko-KR" altLang="en-US" sz="2400" b="1" dirty="0">
                <a:ea typeface="KoPub돋움체 Medium" panose="02020603020101020101"/>
              </a:rPr>
              <a:t>은 전문 지식이 없는 사용자도 손쉽게 접근할 수 있을 뿐 아니라</a:t>
            </a:r>
            <a:r>
              <a:rPr lang="en-US" altLang="ko-KR" sz="2400" b="1" dirty="0">
                <a:ea typeface="KoPub돋움체 Medium" panose="02020603020101020101"/>
              </a:rPr>
              <a:t>, </a:t>
            </a:r>
            <a:r>
              <a:rPr lang="ko-KR" altLang="en-US" sz="2400" b="1" dirty="0">
                <a:ea typeface="KoPub돋움체 Medium" panose="02020603020101020101"/>
              </a:rPr>
              <a:t>이해 가능한 자연어 형태의 판단 근거 제공으로 투명성 및 신뢰성을 확보할 수 있다</a:t>
            </a:r>
            <a:r>
              <a:rPr lang="en-US" altLang="ko-KR" sz="2400" b="1" dirty="0">
                <a:ea typeface="KoPub돋움체 Medium" panose="02020603020101020101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40" y="2466949"/>
            <a:ext cx="6160027" cy="36983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345" y="2466949"/>
            <a:ext cx="4535384" cy="3807951"/>
          </a:xfrm>
          <a:prstGeom prst="rect">
            <a:avLst/>
          </a:prstGeom>
        </p:spPr>
      </p:pic>
      <p:pic>
        <p:nvPicPr>
          <p:cNvPr id="11" name="Picture 4" descr="GPT-4o Spring Update: OpenAI's ChatGpt Improved Voice M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8" y="2591640"/>
            <a:ext cx="2381774" cy="10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0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982314C-C5BD-4CA5-6C33-9B7AD7B7AC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LMM</a:t>
            </a:r>
            <a:r>
              <a:rPr lang="ko-KR" altLang="en-US" b="1" dirty="0"/>
              <a:t>의 환각 현상 방지 및 정확도 향상을 위한 </a:t>
            </a:r>
            <a:r>
              <a:rPr lang="ko-KR" altLang="en-US" b="1" dirty="0" err="1"/>
              <a:t>멀티모달</a:t>
            </a:r>
            <a:r>
              <a:rPr lang="ko-KR" altLang="en-US" b="1" dirty="0"/>
              <a:t> </a:t>
            </a:r>
            <a:r>
              <a:rPr lang="en-US" altLang="ko-KR" b="1" dirty="0"/>
              <a:t>RAG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701B6-E861-92A7-6F4D-17875BA7B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87798"/>
          </a:xfrm>
        </p:spPr>
        <p:txBody>
          <a:bodyPr/>
          <a:lstStyle/>
          <a:p>
            <a:r>
              <a:rPr lang="ko-KR" altLang="en-US" dirty="0"/>
              <a:t>연구의 필요성</a:t>
            </a:r>
          </a:p>
        </p:txBody>
      </p:sp>
      <p:sp>
        <p:nvSpPr>
          <p:cNvPr id="13" name="자유형 12"/>
          <p:cNvSpPr/>
          <p:nvPr/>
        </p:nvSpPr>
        <p:spPr>
          <a:xfrm>
            <a:off x="1709153" y="2268496"/>
            <a:ext cx="2450663" cy="3176587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lvl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600" kern="12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518377" y="2268496"/>
            <a:ext cx="2450663" cy="3176587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lvl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600" kern="1200">
              <a:solidFill>
                <a:schemeClr val="tx1"/>
              </a:solidFill>
            </a:endParaRPr>
          </a:p>
        </p:txBody>
      </p:sp>
      <p:grpSp>
        <p:nvGrpSpPr>
          <p:cNvPr id="29" name="Group 2"/>
          <p:cNvGrpSpPr/>
          <p:nvPr/>
        </p:nvGrpSpPr>
        <p:grpSpPr>
          <a:xfrm>
            <a:off x="142930" y="2751800"/>
            <a:ext cx="4147432" cy="1368305"/>
            <a:chOff x="-52910" y="-47625"/>
            <a:chExt cx="1376183" cy="454025"/>
          </a:xfrm>
        </p:grpSpPr>
        <p:sp>
          <p:nvSpPr>
            <p:cNvPr id="39" name="Freeform 3"/>
            <p:cNvSpPr/>
            <p:nvPr/>
          </p:nvSpPr>
          <p:spPr>
            <a:xfrm>
              <a:off x="-52910" y="-40223"/>
              <a:ext cx="1376183" cy="406400"/>
            </a:xfrm>
            <a:custGeom>
              <a:avLst/>
              <a:gdLst/>
              <a:ahLst/>
              <a:cxnLst/>
              <a:rect l="l" t="t" r="r" b="b"/>
              <a:pathLst>
                <a:path w="1376183" h="406400">
                  <a:moveTo>
                    <a:pt x="0" y="0"/>
                  </a:moveTo>
                  <a:lnTo>
                    <a:pt x="1172983" y="0"/>
                  </a:lnTo>
                  <a:lnTo>
                    <a:pt x="1376183" y="203200"/>
                  </a:lnTo>
                  <a:lnTo>
                    <a:pt x="1172983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5330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en-US" altLang="ko-KR" b="1" dirty="0"/>
                <a:t>LLM</a:t>
              </a:r>
              <a:r>
                <a:rPr lang="ko-KR" altLang="en-US" b="1" dirty="0"/>
                <a:t>의 고질적 환각 문제</a:t>
              </a:r>
            </a:p>
          </p:txBody>
        </p:sp>
        <p:sp>
          <p:nvSpPr>
            <p:cNvPr id="40" name="TextBox 4"/>
            <p:cNvSpPr txBox="1"/>
            <p:nvPr/>
          </p:nvSpPr>
          <p:spPr>
            <a:xfrm>
              <a:off x="177800" y="-47625"/>
              <a:ext cx="112218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218"/>
                </a:lnSpc>
              </a:pPr>
              <a:endParaRPr/>
            </a:p>
          </p:txBody>
        </p:sp>
      </p:grpSp>
      <p:grpSp>
        <p:nvGrpSpPr>
          <p:cNvPr id="31" name="Group 9"/>
          <p:cNvGrpSpPr/>
          <p:nvPr/>
        </p:nvGrpSpPr>
        <p:grpSpPr>
          <a:xfrm>
            <a:off x="7851993" y="2636151"/>
            <a:ext cx="4147432" cy="1368305"/>
            <a:chOff x="0" y="-47625"/>
            <a:chExt cx="1376183" cy="454025"/>
          </a:xfrm>
        </p:grpSpPr>
        <p:sp>
          <p:nvSpPr>
            <p:cNvPr id="35" name="Freeform 10"/>
            <p:cNvSpPr/>
            <p:nvPr/>
          </p:nvSpPr>
          <p:spPr>
            <a:xfrm>
              <a:off x="0" y="0"/>
              <a:ext cx="1376183" cy="406400"/>
            </a:xfrm>
            <a:custGeom>
              <a:avLst/>
              <a:gdLst/>
              <a:ahLst/>
              <a:cxnLst/>
              <a:rect l="l" t="t" r="r" b="b"/>
              <a:pathLst>
                <a:path w="1376183" h="406400">
                  <a:moveTo>
                    <a:pt x="0" y="0"/>
                  </a:moveTo>
                  <a:lnTo>
                    <a:pt x="1172983" y="0"/>
                  </a:lnTo>
                  <a:lnTo>
                    <a:pt x="1376183" y="203200"/>
                  </a:lnTo>
                  <a:lnTo>
                    <a:pt x="1172983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30F"/>
            </a:solidFill>
            <a:ln cap="sq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ko-KR" altLang="en-US" b="1" dirty="0" err="1">
                  <a:solidFill>
                    <a:schemeClr val="bg1"/>
                  </a:solidFill>
                </a:rPr>
                <a:t>멀티모달</a:t>
              </a:r>
              <a:r>
                <a:rPr lang="en-US" altLang="ko-KR" b="1" dirty="0">
                  <a:solidFill>
                    <a:schemeClr val="bg1"/>
                  </a:solidFill>
                </a:rPr>
                <a:t>(LMM) </a:t>
              </a:r>
              <a:r>
                <a:rPr lang="ko-KR" altLang="en-US" b="1" dirty="0">
                  <a:solidFill>
                    <a:schemeClr val="bg1"/>
                  </a:solidFill>
                </a:rPr>
                <a:t>환경에서의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RAG </a:t>
              </a:r>
              <a:r>
                <a:rPr lang="ko-KR" altLang="en-US" b="1" dirty="0">
                  <a:solidFill>
                    <a:schemeClr val="bg1"/>
                  </a:solidFill>
                </a:rPr>
                <a:t>연구 부족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11"/>
            <p:cNvSpPr txBox="1"/>
            <p:nvPr/>
          </p:nvSpPr>
          <p:spPr>
            <a:xfrm>
              <a:off x="177800" y="-47625"/>
              <a:ext cx="112218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218"/>
                </a:lnSpc>
              </a:pPr>
              <a:endParaRPr/>
            </a:p>
          </p:txBody>
        </p:sp>
      </p:grpSp>
      <p:grpSp>
        <p:nvGrpSpPr>
          <p:cNvPr id="44" name="Group 6"/>
          <p:cNvGrpSpPr/>
          <p:nvPr/>
        </p:nvGrpSpPr>
        <p:grpSpPr>
          <a:xfrm>
            <a:off x="4010539" y="2629744"/>
            <a:ext cx="4147432" cy="1368305"/>
            <a:chOff x="0" y="-47625"/>
            <a:chExt cx="1376183" cy="454025"/>
          </a:xfrm>
        </p:grpSpPr>
        <p:sp>
          <p:nvSpPr>
            <p:cNvPr id="45" name="Freeform 7"/>
            <p:cNvSpPr/>
            <p:nvPr/>
          </p:nvSpPr>
          <p:spPr>
            <a:xfrm>
              <a:off x="0" y="0"/>
              <a:ext cx="1376183" cy="406400"/>
            </a:xfrm>
            <a:custGeom>
              <a:avLst/>
              <a:gdLst/>
              <a:ahLst/>
              <a:cxnLst/>
              <a:rect l="l" t="t" r="r" b="b"/>
              <a:pathLst>
                <a:path w="1376183" h="406400">
                  <a:moveTo>
                    <a:pt x="0" y="0"/>
                  </a:moveTo>
                  <a:lnTo>
                    <a:pt x="1172983" y="0"/>
                  </a:lnTo>
                  <a:lnTo>
                    <a:pt x="1376183" y="203200"/>
                  </a:lnTo>
                  <a:lnTo>
                    <a:pt x="1172983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30F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6" name="TextBox 8"/>
            <p:cNvSpPr txBox="1"/>
            <p:nvPr/>
          </p:nvSpPr>
          <p:spPr>
            <a:xfrm>
              <a:off x="177800" y="-47625"/>
              <a:ext cx="112218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218"/>
                </a:lnSpc>
              </a:pPr>
              <a:endParaRPr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708541" y="3200993"/>
            <a:ext cx="2887714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b="1" dirty="0"/>
              <a:t>RAG </a:t>
            </a:r>
            <a:r>
              <a:rPr lang="ko-KR" altLang="en-US" b="1" dirty="0"/>
              <a:t>기법을 통한 환각 완화</a:t>
            </a:r>
            <a:endParaRPr lang="ko-KR" altLang="en-US" dirty="0"/>
          </a:p>
        </p:txBody>
      </p:sp>
      <p:sp>
        <p:nvSpPr>
          <p:cNvPr id="17" name="갈매기형 수장 16"/>
          <p:cNvSpPr/>
          <p:nvPr/>
        </p:nvSpPr>
        <p:spPr>
          <a:xfrm rot="5400000">
            <a:off x="5637663" y="4297023"/>
            <a:ext cx="553781" cy="849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76586" y="5394354"/>
            <a:ext cx="6075933" cy="652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CLIP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</a:t>
            </a:r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멀티모달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RAG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기법 </a:t>
            </a:r>
          </a:p>
        </p:txBody>
      </p:sp>
    </p:spTree>
    <p:extLst>
      <p:ext uri="{BB962C8B-B14F-4D97-AF65-F5344CB8AC3E}">
        <p14:creationId xmlns:p14="http://schemas.microsoft.com/office/powerpoint/2010/main" val="178702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982314C-C5BD-4CA5-6C33-9B7AD7B7AC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RAG</a:t>
            </a:r>
            <a:r>
              <a:rPr lang="ko-KR" altLang="en-US" b="1" dirty="0"/>
              <a:t>에서의 핵심은 </a:t>
            </a:r>
            <a:r>
              <a:rPr lang="en-US" altLang="ko-KR" b="1" dirty="0" err="1"/>
              <a:t>Retrievel</a:t>
            </a:r>
            <a:r>
              <a:rPr lang="ko-KR" altLang="en-US" b="1" dirty="0"/>
              <a:t>이며 이를 가능케 </a:t>
            </a:r>
            <a:r>
              <a:rPr lang="ko-KR" altLang="en-US" b="1" dirty="0" err="1"/>
              <a:t>하는것이</a:t>
            </a:r>
            <a:endParaRPr lang="en-US" altLang="ko-KR" b="1" dirty="0"/>
          </a:p>
          <a:p>
            <a:r>
              <a:rPr lang="en-US" altLang="ko-KR" b="1" dirty="0"/>
              <a:t>CLIP </a:t>
            </a:r>
            <a:r>
              <a:rPr lang="ko-KR" altLang="en-US" b="1" dirty="0"/>
              <a:t>모델의 이미지</a:t>
            </a:r>
            <a:r>
              <a:rPr lang="en-US" altLang="ko-KR" b="1" dirty="0"/>
              <a:t>-</a:t>
            </a:r>
            <a:r>
              <a:rPr lang="ko-KR" altLang="en-US" b="1" dirty="0"/>
              <a:t>텍스트 유사도 계산</a:t>
            </a:r>
            <a:endParaRPr lang="en-US" altLang="ko-KR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701B6-E861-92A7-6F4D-17875BA7B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87798"/>
          </a:xfrm>
        </p:spPr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13" name="자유형 12"/>
          <p:cNvSpPr/>
          <p:nvPr/>
        </p:nvSpPr>
        <p:spPr>
          <a:xfrm>
            <a:off x="1709153" y="2268496"/>
            <a:ext cx="2450663" cy="3176587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lvl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600" kern="12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518377" y="2268496"/>
            <a:ext cx="2450663" cy="3176587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lvl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600" kern="1200">
              <a:solidFill>
                <a:schemeClr val="tx1"/>
              </a:solidFill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838226" y="2751800"/>
            <a:ext cx="3381947" cy="1368305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218"/>
              </a:lnSpc>
            </a:pPr>
            <a:endParaRPr/>
          </a:p>
        </p:txBody>
      </p:sp>
      <p:sp>
        <p:nvSpPr>
          <p:cNvPr id="21" name="텍스트 개체 틀 2"/>
          <p:cNvSpPr txBox="1">
            <a:spLocks/>
          </p:cNvSpPr>
          <p:nvPr/>
        </p:nvSpPr>
        <p:spPr>
          <a:xfrm>
            <a:off x="6693593" y="5089675"/>
            <a:ext cx="4925440" cy="1557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1600">
                <a:ea typeface="KoPub돋움체 Medium" panose="02020603020101020101"/>
              </a:rPr>
              <a:t>약 </a:t>
            </a:r>
            <a:r>
              <a:rPr lang="en-US" altLang="ko-KR" sz="1600">
                <a:ea typeface="KoPub돋움체 Medium" panose="02020603020101020101"/>
              </a:rPr>
              <a:t>4</a:t>
            </a:r>
            <a:r>
              <a:rPr lang="ko-KR" altLang="en-US" sz="1600">
                <a:ea typeface="KoPub돋움체 Medium" panose="02020603020101020101"/>
              </a:rPr>
              <a:t>억 개의 대규모 이미지</a:t>
            </a:r>
            <a:r>
              <a:rPr lang="en-US" altLang="ko-KR" sz="1600">
                <a:ea typeface="KoPub돋움체 Medium" panose="02020603020101020101"/>
              </a:rPr>
              <a:t>–</a:t>
            </a:r>
            <a:r>
              <a:rPr lang="ko-KR" altLang="en-US" sz="1600">
                <a:ea typeface="KoPub돋움체 Medium" panose="02020603020101020101"/>
              </a:rPr>
              <a:t>텍스트 쌍을 대조 학습</a:t>
            </a:r>
            <a:r>
              <a:rPr lang="en-US" altLang="ko-KR" sz="1600">
                <a:ea typeface="KoPub돋움체 Medium" panose="02020603020101020101"/>
              </a:rPr>
              <a:t>(Contrastive Learning)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>
                <a:ea typeface="KoPub돋움체 Medium" panose="02020603020101020101"/>
              </a:rPr>
              <a:t>이미지와 텍스트 간 의미를 코사인 유사도로 계산</a:t>
            </a:r>
            <a:r>
              <a:rPr lang="en-US" altLang="ko-KR" sz="1600">
                <a:ea typeface="KoPub돋움체 Medium" panose="02020603020101020101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>
                <a:ea typeface="KoPub돋움체 Medium" panose="02020603020101020101"/>
              </a:rPr>
              <a:t>이미지 내 시각적 특징을 텍스트 형태의 키워드나 설명문으로 효율적으로 매핑</a:t>
            </a:r>
            <a:r>
              <a:rPr lang="en-US" altLang="ko-KR" sz="1600">
                <a:ea typeface="KoPub돋움체 Medium" panose="02020603020101020101"/>
              </a:rPr>
              <a:t>.</a:t>
            </a:r>
            <a:endParaRPr lang="en-US" altLang="ko-KR" sz="1600" dirty="0">
              <a:ea typeface="KoPub돋움체 Medium" panose="02020603020101020101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t="8112" b="4564"/>
          <a:stretch/>
        </p:blipFill>
        <p:spPr>
          <a:xfrm>
            <a:off x="353986" y="2369127"/>
            <a:ext cx="6094253" cy="1995050"/>
          </a:xfrm>
          <a:prstGeom prst="rect">
            <a:avLst/>
          </a:prstGeom>
        </p:spPr>
      </p:pic>
      <p:pic>
        <p:nvPicPr>
          <p:cNvPr id="23" name="Picture 2" descr="CLIP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4" y="4399492"/>
            <a:ext cx="5872645" cy="206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6665882" y="3008903"/>
            <a:ext cx="5184651" cy="1474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>
                <a:ea typeface="KoPub돋움체 Medium" panose="02020603020101020101"/>
              </a:rPr>
              <a:t>LLM</a:t>
            </a:r>
            <a:r>
              <a:rPr lang="ko-KR" altLang="ko-KR" sz="1600" dirty="0">
                <a:ea typeface="KoPub돋움체 Medium" panose="02020603020101020101"/>
              </a:rPr>
              <a:t>의 성능을 강화하기 위해 외부 지식 소스</a:t>
            </a:r>
            <a:r>
              <a:rPr lang="en-US" altLang="ko-KR" sz="1600" dirty="0">
                <a:ea typeface="KoPub돋움체 Medium" panose="02020603020101020101"/>
              </a:rPr>
              <a:t>(External Knowledge Sources)</a:t>
            </a:r>
            <a:r>
              <a:rPr lang="ko-KR" altLang="ko-KR" sz="1600" dirty="0">
                <a:ea typeface="KoPub돋움체 Medium" panose="02020603020101020101"/>
              </a:rPr>
              <a:t>를 통합하는 기술</a:t>
            </a:r>
            <a:r>
              <a:rPr lang="en-US" altLang="ko-KR" sz="1600" dirty="0">
                <a:ea typeface="KoPub돋움체 Medium" panose="02020603020101020101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ea typeface="KoPub돋움체 Medium" panose="02020603020101020101"/>
              </a:rPr>
              <a:t>검색</a:t>
            </a:r>
            <a:r>
              <a:rPr lang="en-US" altLang="ko-KR" sz="1600" dirty="0">
                <a:ea typeface="KoPub돋움체 Medium" panose="02020603020101020101"/>
              </a:rPr>
              <a:t>, </a:t>
            </a:r>
            <a:r>
              <a:rPr lang="ko-KR" altLang="en-US" sz="1600" dirty="0">
                <a:ea typeface="KoPub돋움체 Medium" panose="02020603020101020101"/>
              </a:rPr>
              <a:t>증강</a:t>
            </a:r>
            <a:r>
              <a:rPr lang="en-US" altLang="ko-KR" sz="1600" dirty="0">
                <a:ea typeface="KoPub돋움체 Medium" panose="02020603020101020101"/>
              </a:rPr>
              <a:t>, </a:t>
            </a:r>
            <a:r>
              <a:rPr lang="ko-KR" altLang="en-US" sz="1600" dirty="0">
                <a:ea typeface="KoPub돋움체 Medium" panose="02020603020101020101"/>
              </a:rPr>
              <a:t>생성 세 단계로 작동한다</a:t>
            </a:r>
            <a:r>
              <a:rPr lang="en-US" altLang="ko-KR" sz="1600" dirty="0">
                <a:ea typeface="KoPub돋움체 Medium" panose="02020603020101020101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ea typeface="KoPub돋움체 Medium" panose="02020603020101020101"/>
              </a:rPr>
              <a:t>이를 통해 정확하고 신뢰할 수 있는 응답 제공</a:t>
            </a:r>
            <a:endParaRPr lang="en-US" altLang="ko-KR" sz="1600" dirty="0">
              <a:ea typeface="KoPub돋움체 Medium" panose="02020603020101020101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3593" y="2405474"/>
            <a:ext cx="2769063" cy="486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dirty="0">
                <a:ea typeface="KoPub돋움체 Medium" panose="02020603020101020101"/>
              </a:rPr>
              <a:t>1) RAG(</a:t>
            </a:r>
            <a:r>
              <a:rPr lang="ko-KR" altLang="en-US" sz="1700" dirty="0">
                <a:ea typeface="KoPub돋움체 Medium" panose="02020603020101020101"/>
              </a:rPr>
              <a:t>검색 증강 생성</a:t>
            </a:r>
            <a:r>
              <a:rPr lang="en-US" altLang="ko-KR" sz="1700" b="1" dirty="0">
                <a:ea typeface="KoPub돋움체 Medium" panose="02020603020101020101"/>
              </a:rPr>
              <a:t>)</a:t>
            </a:r>
            <a:endParaRPr lang="ko-KR" altLang="en-US" sz="1700" b="1" dirty="0">
              <a:ea typeface="KoPub돋움체 Medium" panose="02020603020101020101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21304" y="4491746"/>
            <a:ext cx="2741352" cy="486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CLIP Model</a:t>
            </a:r>
            <a:endParaRPr lang="ko-KR" altLang="en-US" sz="17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82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C8FA22-652F-248C-4CAA-9E6B8DE5E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실험 설계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FF20DFA-0449-0C3F-0EA5-ED6A3ACD8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 err="1"/>
              <a:t>데이터셋</a:t>
            </a:r>
            <a:r>
              <a:rPr lang="ko-KR" altLang="en-US" b="1" dirty="0"/>
              <a:t> 구성 및 활용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ECC0AEBA-F64C-F93B-0F00-329C3F673A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684" y="2537460"/>
            <a:ext cx="11499850" cy="387477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DeepFakeFace</a:t>
            </a:r>
            <a:r>
              <a:rPr lang="en-US" altLang="ko-KR" dirty="0"/>
              <a:t>[6] 	</a:t>
            </a:r>
          </a:p>
          <a:p>
            <a:pPr lvl="1"/>
            <a:r>
              <a:rPr lang="en-US" altLang="ko-KR" dirty="0"/>
              <a:t>IMDB-WIKI</a:t>
            </a:r>
            <a:r>
              <a:rPr lang="ko-KR" altLang="en-US" dirty="0"/>
              <a:t>를 기반으로 </a:t>
            </a:r>
            <a:r>
              <a:rPr lang="en-US" altLang="ko-KR" dirty="0"/>
              <a:t>Stable Diffusion v1.5, Stable Diffusion </a:t>
            </a:r>
            <a:r>
              <a:rPr lang="en-US" altLang="ko-KR" dirty="0" err="1"/>
              <a:t>Inpainting</a:t>
            </a:r>
            <a:r>
              <a:rPr lang="en-US" altLang="ko-KR" dirty="0"/>
              <a:t>, </a:t>
            </a:r>
            <a:r>
              <a:rPr lang="en-US" altLang="ko-KR" dirty="0" err="1"/>
              <a:t>InsightFace</a:t>
            </a:r>
            <a:r>
              <a:rPr lang="en-US" altLang="ko-KR" dirty="0"/>
              <a:t> </a:t>
            </a:r>
            <a:r>
              <a:rPr lang="ko-KR" altLang="en-US" dirty="0"/>
              <a:t>등의 기법을 적용해 구축된 </a:t>
            </a:r>
            <a:r>
              <a:rPr lang="ko-KR" altLang="en-US" dirty="0" err="1"/>
              <a:t>데이터셋</a:t>
            </a:r>
            <a:endParaRPr lang="en-US" altLang="ko-KR" dirty="0"/>
          </a:p>
          <a:p>
            <a:pPr lvl="1"/>
            <a:r>
              <a:rPr lang="en-US" altLang="ko-KR" dirty="0"/>
              <a:t>90,000</a:t>
            </a:r>
            <a:r>
              <a:rPr lang="ko-KR" altLang="en-US" dirty="0"/>
              <a:t>개의 </a:t>
            </a:r>
            <a:r>
              <a:rPr lang="ko-KR" altLang="en-US" dirty="0" err="1"/>
              <a:t>딥페이크</a:t>
            </a:r>
            <a:r>
              <a:rPr lang="ko-KR" altLang="en-US" dirty="0"/>
              <a:t> 이미지와 </a:t>
            </a:r>
            <a:r>
              <a:rPr lang="en-US" altLang="ko-KR" dirty="0"/>
              <a:t>30,000</a:t>
            </a:r>
            <a:r>
              <a:rPr lang="ko-KR" altLang="en-US" dirty="0"/>
              <a:t>개의 실제 이미지로 구성</a:t>
            </a:r>
            <a:endParaRPr lang="en-US" altLang="ko-KR" dirty="0"/>
          </a:p>
          <a:p>
            <a:pPr lvl="1"/>
            <a:r>
              <a:rPr lang="ko-KR" altLang="en-US" dirty="0"/>
              <a:t>다양한 합성 기법을 반영해 폭넓은 </a:t>
            </a:r>
            <a:r>
              <a:rPr lang="ko-KR" altLang="en-US" dirty="0" err="1"/>
              <a:t>딥페이크</a:t>
            </a:r>
            <a:r>
              <a:rPr lang="ko-KR" altLang="en-US" dirty="0"/>
              <a:t> 사례 포괄</a:t>
            </a:r>
            <a:endParaRPr lang="en-US" altLang="ko-KR" dirty="0"/>
          </a:p>
          <a:p>
            <a:pPr lvl="1"/>
            <a:r>
              <a:rPr lang="en-US" altLang="ko-KR" dirty="0"/>
              <a:t>GPT-4o </a:t>
            </a:r>
            <a:r>
              <a:rPr lang="ko-KR" altLang="en-US" dirty="0"/>
              <a:t>모델을 활용하여</a:t>
            </a:r>
            <a:r>
              <a:rPr lang="en-US" altLang="ko-KR" dirty="0"/>
              <a:t>, </a:t>
            </a:r>
            <a:r>
              <a:rPr lang="ko-KR" altLang="en-US" dirty="0" err="1"/>
              <a:t>딥페이크</a:t>
            </a:r>
            <a:r>
              <a:rPr lang="ko-KR" altLang="en-US" dirty="0"/>
              <a:t> 및 실제 이미지에 대한 </a:t>
            </a:r>
            <a:r>
              <a:rPr lang="ko-KR" altLang="en-US" dirty="0" err="1"/>
              <a:t>레이블링</a:t>
            </a:r>
            <a:r>
              <a:rPr lang="ko-KR" altLang="en-US" dirty="0"/>
              <a:t> 및 키워드 추출</a:t>
            </a:r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CLIP</a:t>
            </a:r>
            <a:r>
              <a:rPr lang="ko-KR" altLang="en-US" dirty="0"/>
              <a:t>를 활용하여 </a:t>
            </a:r>
            <a:r>
              <a:rPr lang="en-US" altLang="ko-KR" dirty="0"/>
              <a:t>512</a:t>
            </a:r>
            <a:r>
              <a:rPr lang="ko-KR" altLang="en-US" dirty="0"/>
              <a:t>차원의 </a:t>
            </a:r>
            <a:r>
              <a:rPr lang="ko-KR" altLang="en-US" dirty="0" err="1"/>
              <a:t>임베딩</a:t>
            </a:r>
            <a:r>
              <a:rPr lang="ko-KR" altLang="en-US" dirty="0"/>
              <a:t> 형태로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en-US" altLang="ko-KR" dirty="0"/>
              <a:t>10% </a:t>
            </a:r>
            <a:r>
              <a:rPr lang="ko-KR" altLang="en-US" dirty="0"/>
              <a:t>데이터는 테스트 데이터 셋으로 활용</a:t>
            </a:r>
            <a:endParaRPr lang="en-US" altLang="ko-KR" dirty="0"/>
          </a:p>
          <a:p>
            <a:r>
              <a:rPr lang="en-US" altLang="ko-KR" dirty="0" err="1"/>
              <a:t>Seq-Deepfake</a:t>
            </a:r>
            <a:r>
              <a:rPr lang="en-US" altLang="ko-KR" dirty="0"/>
              <a:t>[7]</a:t>
            </a:r>
          </a:p>
          <a:p>
            <a:pPr lvl="1"/>
            <a:r>
              <a:rPr lang="ko-KR" altLang="en-US" dirty="0"/>
              <a:t>여러 단계의 연속적 얼굴 조작을 수행한 이미지</a:t>
            </a:r>
            <a:endParaRPr lang="en-US" altLang="ko-KR" dirty="0"/>
          </a:p>
          <a:p>
            <a:pPr lvl="1"/>
            <a:r>
              <a:rPr lang="ko-KR" altLang="en-US" dirty="0"/>
              <a:t>보다 복합적인 위조 양상을 반영함으로써</a:t>
            </a:r>
            <a:r>
              <a:rPr lang="en-US" altLang="ko-KR" dirty="0"/>
              <a:t>, </a:t>
            </a:r>
            <a:r>
              <a:rPr lang="ko-KR" altLang="en-US" dirty="0"/>
              <a:t>모델의 일반화 능력 검증 가능</a:t>
            </a:r>
            <a:endParaRPr lang="en-US" altLang="ko-KR" dirty="0"/>
          </a:p>
          <a:p>
            <a:pPr lvl="1"/>
            <a:r>
              <a:rPr lang="ko-KR" altLang="en-US" dirty="0"/>
              <a:t>해당 </a:t>
            </a:r>
            <a:r>
              <a:rPr lang="ko-KR" altLang="en-US" dirty="0" err="1"/>
              <a:t>데이터셋은</a:t>
            </a:r>
            <a:r>
              <a:rPr lang="ko-KR" altLang="en-US" dirty="0"/>
              <a:t> 테스트 용으로만 사용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79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C8FA22-652F-248C-4CAA-9E6B8DE5E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실험 설계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FF20DFA-0449-0C3F-0EA5-ED6A3ACD8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/>
              <a:t>실험 모델 구성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50684" y="2480123"/>
            <a:ext cx="11499850" cy="3860800"/>
          </a:xfrm>
        </p:spPr>
        <p:txBody>
          <a:bodyPr/>
          <a:lstStyle/>
          <a:p>
            <a:r>
              <a:rPr lang="ko-KR" altLang="en-US" dirty="0"/>
              <a:t>모델 목록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8" y="3038714"/>
            <a:ext cx="5525271" cy="3296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2" descr="First Impressions of Gemini Flash 1.5 - The Fastest 1 Million Token Mod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43" y="3012105"/>
            <a:ext cx="2852421" cy="16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7875" r="8286"/>
          <a:stretch/>
        </p:blipFill>
        <p:spPr>
          <a:xfrm>
            <a:off x="8977745" y="4829414"/>
            <a:ext cx="2872789" cy="15054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31032" y="3038714"/>
            <a:ext cx="25195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700" dirty="0">
                <a:ea typeface="KoPub돋움체 Medium" panose="02020603020101020101"/>
              </a:rPr>
              <a:t>2024.05.14 </a:t>
            </a:r>
            <a:r>
              <a:rPr lang="ko-KR" altLang="en-US" sz="1700" dirty="0">
                <a:ea typeface="KoPub돋움체 Medium" panose="02020603020101020101"/>
              </a:rPr>
              <a:t>출시</a:t>
            </a:r>
            <a:endParaRPr lang="en-US" altLang="ko-KR" sz="1700" dirty="0">
              <a:ea typeface="KoPub돋움체 Medium" panose="02020603020101020101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700" dirty="0" err="1">
                <a:ea typeface="KoPub돋움체 Medium" panose="02020603020101020101"/>
              </a:rPr>
              <a:t>파라미터</a:t>
            </a:r>
            <a:r>
              <a:rPr lang="ko-KR" altLang="en-US" sz="1700" dirty="0">
                <a:ea typeface="KoPub돋움체 Medium" panose="02020603020101020101"/>
              </a:rPr>
              <a:t> 약 </a:t>
            </a:r>
            <a:r>
              <a:rPr lang="en-US" altLang="ko-KR" sz="1700" dirty="0">
                <a:ea typeface="KoPub돋움체 Medium" panose="02020603020101020101"/>
              </a:rPr>
              <a:t>32B</a:t>
            </a:r>
            <a:r>
              <a:rPr lang="ko-KR" altLang="en-US" sz="1700" dirty="0">
                <a:ea typeface="KoPub돋움체 Medium" panose="02020603020101020101"/>
              </a:rPr>
              <a:t>로 추정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5543" y="4827166"/>
            <a:ext cx="2492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ea typeface="KoPub돋움체 Medium" panose="02020603020101020101"/>
              </a:rPr>
              <a:t>2024.09.25 </a:t>
            </a:r>
            <a:r>
              <a:rPr lang="ko-KR" altLang="en-US" sz="1600" dirty="0">
                <a:ea typeface="KoPub돋움체 Medium" panose="02020603020101020101"/>
              </a:rPr>
              <a:t>출시</a:t>
            </a:r>
            <a:endParaRPr lang="en-US" altLang="ko-KR" sz="1600" dirty="0">
              <a:ea typeface="KoPub돋움체 Medium" panose="02020603020101020101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ea typeface="KoPub돋움체 Medium" panose="02020603020101020101"/>
              </a:rPr>
              <a:t>파라미터는</a:t>
            </a:r>
            <a:r>
              <a:rPr lang="ko-KR" altLang="en-US" sz="1600" dirty="0">
                <a:ea typeface="KoPub돋움체 Medium" panose="02020603020101020101"/>
              </a:rPr>
              <a:t> 총 </a:t>
            </a:r>
            <a:r>
              <a:rPr lang="en-US" altLang="ko-KR" sz="1600" dirty="0">
                <a:ea typeface="KoPub돋움체 Medium" panose="02020603020101020101"/>
              </a:rPr>
              <a:t>4</a:t>
            </a:r>
            <a:r>
              <a:rPr lang="ko-KR" altLang="en-US" sz="1600" dirty="0">
                <a:ea typeface="KoPub돋움체 Medium" panose="02020603020101020101"/>
              </a:rPr>
              <a:t>개의 버전 </a:t>
            </a:r>
            <a:r>
              <a:rPr lang="en-US" altLang="ko-KR" sz="1600" dirty="0">
                <a:ea typeface="KoPub돋움체 Medium" panose="02020603020101020101"/>
              </a:rPr>
              <a:t>(1B/3B/11B/90B)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ea typeface="KoPub돋움체 Medium" panose="02020603020101020101"/>
              </a:rPr>
              <a:t>멀티모달은</a:t>
            </a:r>
            <a:r>
              <a:rPr lang="ko-KR" altLang="en-US" sz="1600" dirty="0">
                <a:ea typeface="KoPub돋움체 Medium" panose="02020603020101020101"/>
              </a:rPr>
              <a:t> </a:t>
            </a:r>
            <a:r>
              <a:rPr lang="en-US" altLang="ko-KR" sz="1600" dirty="0">
                <a:ea typeface="KoPub돋움체 Medium" panose="02020603020101020101"/>
              </a:rPr>
              <a:t>11B/90B</a:t>
            </a:r>
            <a:r>
              <a:rPr lang="ko-KR" altLang="en-US" sz="1600" dirty="0">
                <a:ea typeface="KoPub돋움체 Medium" panose="02020603020101020101"/>
              </a:rPr>
              <a:t>에서만 지원</a:t>
            </a:r>
          </a:p>
        </p:txBody>
      </p:sp>
    </p:spTree>
    <p:extLst>
      <p:ext uri="{BB962C8B-B14F-4D97-AF65-F5344CB8AC3E}">
        <p14:creationId xmlns:p14="http://schemas.microsoft.com/office/powerpoint/2010/main" val="11775554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24597</TotalTime>
  <Words>1694</Words>
  <Application>Microsoft Office PowerPoint</Application>
  <PresentationFormat>와이드스크린</PresentationFormat>
  <Paragraphs>194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40" baseType="lpstr">
      <vt:lpstr>G마켓 산스 TTF Bold</vt:lpstr>
      <vt:lpstr>G마켓 산스 TTF Medium</vt:lpstr>
      <vt:lpstr>HY신명조</vt:lpstr>
      <vt:lpstr>KoPubWorld돋움체 Bold</vt:lpstr>
      <vt:lpstr>KoPub돋움체 Bold</vt:lpstr>
      <vt:lpstr>KoPub돋움체 Light</vt:lpstr>
      <vt:lpstr>KoPub돋움체 Medium</vt:lpstr>
      <vt:lpstr>Malgun Gothic Semilight</vt:lpstr>
      <vt:lpstr>Noto Sans Symbols</vt:lpstr>
      <vt:lpstr>Rix모던고딕 L</vt:lpstr>
      <vt:lpstr>굴림</vt:lpstr>
      <vt:lpstr>나눔고딕 ExtraBold</vt:lpstr>
      <vt:lpstr>마루 부리 가는</vt:lpstr>
      <vt:lpstr>마루 부리 굵은</vt:lpstr>
      <vt:lpstr>맑은 고딕</vt:lpstr>
      <vt:lpstr>배달의민족 도현</vt:lpstr>
      <vt:lpstr>새굴림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CLIP 유사도 기반 멀티모달 RAG 검증 기법 CLIP similarity-based Multimodal RAG verification 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이수미</dc:creator>
  <cp:lastModifiedBy>user</cp:lastModifiedBy>
  <cp:revision>237</cp:revision>
  <dcterms:created xsi:type="dcterms:W3CDTF">2024-05-25T05:13:44Z</dcterms:created>
  <dcterms:modified xsi:type="dcterms:W3CDTF">2025-02-18T06:06:48Z</dcterms:modified>
</cp:coreProperties>
</file>