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7" autoAdjust="0"/>
    <p:restoredTop sz="94660"/>
  </p:normalViewPr>
  <p:slideViewPr>
    <p:cSldViewPr snapToGrid="0">
      <p:cViewPr varScale="1">
        <p:scale>
          <a:sx n="40" d="100"/>
          <a:sy n="40" d="100"/>
        </p:scale>
        <p:origin x="744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3FCC0-99A3-4CCD-B39E-9FCA43C7D332}" type="datetimeFigureOut">
              <a:rPr lang="ko-KR" altLang="en-US" smtClean="0"/>
              <a:t>2018-05-28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62FFB-DF8C-4784-B36E-A662218238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0920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3FCC0-99A3-4CCD-B39E-9FCA43C7D332}" type="datetimeFigureOut">
              <a:rPr lang="ko-KR" altLang="en-US" smtClean="0"/>
              <a:t>2018-05-28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62FFB-DF8C-4784-B36E-A662218238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4819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3FCC0-99A3-4CCD-B39E-9FCA43C7D332}" type="datetimeFigureOut">
              <a:rPr lang="ko-KR" altLang="en-US" smtClean="0"/>
              <a:t>2018-05-28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62FFB-DF8C-4784-B36E-A662218238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4021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3FCC0-99A3-4CCD-B39E-9FCA43C7D332}" type="datetimeFigureOut">
              <a:rPr lang="ko-KR" altLang="en-US" smtClean="0"/>
              <a:t>2018-05-28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62FFB-DF8C-4784-B36E-A662218238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2640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3FCC0-99A3-4CCD-B39E-9FCA43C7D332}" type="datetimeFigureOut">
              <a:rPr lang="ko-KR" altLang="en-US" smtClean="0"/>
              <a:t>2018-05-28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62FFB-DF8C-4784-B36E-A662218238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9031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3FCC0-99A3-4CCD-B39E-9FCA43C7D332}" type="datetimeFigureOut">
              <a:rPr lang="ko-KR" altLang="en-US" smtClean="0"/>
              <a:t>2018-05-28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62FFB-DF8C-4784-B36E-A662218238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1880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3FCC0-99A3-4CCD-B39E-9FCA43C7D332}" type="datetimeFigureOut">
              <a:rPr lang="ko-KR" altLang="en-US" smtClean="0"/>
              <a:t>2018-05-28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62FFB-DF8C-4784-B36E-A662218238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3465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3FCC0-99A3-4CCD-B39E-9FCA43C7D332}" type="datetimeFigureOut">
              <a:rPr lang="ko-KR" altLang="en-US" smtClean="0"/>
              <a:t>2018-05-28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62FFB-DF8C-4784-B36E-A662218238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5804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3FCC0-99A3-4CCD-B39E-9FCA43C7D332}" type="datetimeFigureOut">
              <a:rPr lang="ko-KR" altLang="en-US" smtClean="0"/>
              <a:t>2018-05-28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62FFB-DF8C-4784-B36E-A662218238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5670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3FCC0-99A3-4CCD-B39E-9FCA43C7D332}" type="datetimeFigureOut">
              <a:rPr lang="ko-KR" altLang="en-US" smtClean="0"/>
              <a:t>2018-05-28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62FFB-DF8C-4784-B36E-A662218238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093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3FCC0-99A3-4CCD-B39E-9FCA43C7D332}" type="datetimeFigureOut">
              <a:rPr lang="ko-KR" altLang="en-US" smtClean="0"/>
              <a:t>2018-05-28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62FFB-DF8C-4784-B36E-A662218238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8348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03FCC0-99A3-4CCD-B39E-9FCA43C7D332}" type="datetimeFigureOut">
              <a:rPr lang="ko-KR" altLang="en-US" smtClean="0"/>
              <a:t>2018-05-28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362FFB-DF8C-4784-B36E-A662218238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987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2569579"/>
            <a:ext cx="9144000" cy="940383"/>
          </a:xfrm>
        </p:spPr>
        <p:txBody>
          <a:bodyPr/>
          <a:lstStyle/>
          <a:p>
            <a:r>
              <a:rPr lang="en-US" altLang="ko-KR" b="1" dirty="0" smtClean="0"/>
              <a:t>Use Case</a:t>
            </a:r>
            <a:endParaRPr lang="ko-KR" altLang="en-US" b="1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45260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제목 1"/>
          <p:cNvSpPr>
            <a:spLocks noGrp="1"/>
          </p:cNvSpPr>
          <p:nvPr>
            <p:ph type="ctrTitle"/>
          </p:nvPr>
        </p:nvSpPr>
        <p:spPr>
          <a:xfrm>
            <a:off x="1524000" y="173620"/>
            <a:ext cx="9144000" cy="940383"/>
          </a:xfrm>
        </p:spPr>
        <p:txBody>
          <a:bodyPr/>
          <a:lstStyle/>
          <a:p>
            <a:r>
              <a:rPr lang="en-US" altLang="ko-KR" b="1" dirty="0" smtClean="0"/>
              <a:t>Use Case Diagram</a:t>
            </a:r>
            <a:endParaRPr lang="ko-KR" altLang="en-US" b="1" dirty="0"/>
          </a:p>
        </p:txBody>
      </p:sp>
      <p:sp>
        <p:nvSpPr>
          <p:cNvPr id="55" name="직사각형 54"/>
          <p:cNvSpPr/>
          <p:nvPr/>
        </p:nvSpPr>
        <p:spPr>
          <a:xfrm>
            <a:off x="2330176" y="1585732"/>
            <a:ext cx="7712984" cy="494238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6" name="그림 5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827" y="2041370"/>
            <a:ext cx="644173" cy="785205"/>
          </a:xfrm>
          <a:prstGeom prst="rect">
            <a:avLst/>
          </a:prstGeom>
        </p:spPr>
      </p:pic>
      <p:pic>
        <p:nvPicPr>
          <p:cNvPr id="57" name="그림 5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979" y="4793791"/>
            <a:ext cx="644173" cy="785205"/>
          </a:xfrm>
          <a:prstGeom prst="rect">
            <a:avLst/>
          </a:prstGeom>
        </p:spPr>
      </p:pic>
      <p:pic>
        <p:nvPicPr>
          <p:cNvPr id="58" name="그림 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0042" y="3375893"/>
            <a:ext cx="644173" cy="785205"/>
          </a:xfrm>
          <a:prstGeom prst="rect">
            <a:avLst/>
          </a:prstGeom>
        </p:spPr>
      </p:pic>
      <p:sp>
        <p:nvSpPr>
          <p:cNvPr id="59" name="TextBox 58"/>
          <p:cNvSpPr txBox="1"/>
          <p:nvPr/>
        </p:nvSpPr>
        <p:spPr>
          <a:xfrm>
            <a:off x="9019477" y="1725805"/>
            <a:ext cx="86409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 smtClean="0"/>
              <a:t>Dapp</a:t>
            </a:r>
            <a:endParaRPr lang="ko-KR" altLang="en-US" sz="1400" dirty="0"/>
          </a:p>
        </p:txBody>
      </p:sp>
      <p:sp>
        <p:nvSpPr>
          <p:cNvPr id="60" name="TextBox 59"/>
          <p:cNvSpPr txBox="1"/>
          <p:nvPr/>
        </p:nvSpPr>
        <p:spPr>
          <a:xfrm>
            <a:off x="524865" y="2942719"/>
            <a:ext cx="864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응답자</a:t>
            </a:r>
            <a:endParaRPr lang="ko-KR" altLang="en-US" sz="1200" dirty="0"/>
          </a:p>
        </p:txBody>
      </p:sp>
      <p:sp>
        <p:nvSpPr>
          <p:cNvPr id="61" name="TextBox 60"/>
          <p:cNvSpPr txBox="1"/>
          <p:nvPr/>
        </p:nvSpPr>
        <p:spPr>
          <a:xfrm>
            <a:off x="573017" y="5719792"/>
            <a:ext cx="864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설문자</a:t>
            </a:r>
            <a:endParaRPr lang="ko-KR" altLang="en-US" sz="1200" dirty="0"/>
          </a:p>
        </p:txBody>
      </p:sp>
      <p:sp>
        <p:nvSpPr>
          <p:cNvPr id="62" name="TextBox 61"/>
          <p:cNvSpPr txBox="1"/>
          <p:nvPr/>
        </p:nvSpPr>
        <p:spPr>
          <a:xfrm>
            <a:off x="11000080" y="4261382"/>
            <a:ext cx="864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관리자</a:t>
            </a:r>
            <a:endParaRPr lang="ko-KR" altLang="en-US" sz="1200" dirty="0"/>
          </a:p>
        </p:txBody>
      </p:sp>
      <p:sp>
        <p:nvSpPr>
          <p:cNvPr id="63" name="타원 62"/>
          <p:cNvSpPr/>
          <p:nvPr/>
        </p:nvSpPr>
        <p:spPr>
          <a:xfrm>
            <a:off x="3138042" y="2802586"/>
            <a:ext cx="1694486" cy="714078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설문 생성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(</a:t>
            </a:r>
            <a:r>
              <a:rPr lang="ko-KR" altLang="en-US" sz="1600" dirty="0" smtClean="0">
                <a:solidFill>
                  <a:schemeClr val="tx1"/>
                </a:solidFill>
              </a:rPr>
              <a:t>삭제</a:t>
            </a:r>
            <a:r>
              <a:rPr lang="en-US" altLang="ko-KR" sz="1600" dirty="0" smtClean="0">
                <a:solidFill>
                  <a:schemeClr val="tx1"/>
                </a:solidFill>
              </a:rPr>
              <a:t>, </a:t>
            </a:r>
            <a:r>
              <a:rPr lang="ko-KR" altLang="en-US" sz="1600" dirty="0" smtClean="0">
                <a:solidFill>
                  <a:schemeClr val="tx1"/>
                </a:solidFill>
              </a:rPr>
              <a:t>수정</a:t>
            </a:r>
            <a:r>
              <a:rPr lang="en-US" altLang="ko-KR" sz="1600" dirty="0" smtClean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7" name="타원 66"/>
          <p:cNvSpPr/>
          <p:nvPr/>
        </p:nvSpPr>
        <p:spPr>
          <a:xfrm>
            <a:off x="3138042" y="3631354"/>
            <a:ext cx="1694486" cy="714078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설문 조회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8" name="타원 67"/>
          <p:cNvSpPr/>
          <p:nvPr/>
        </p:nvSpPr>
        <p:spPr>
          <a:xfrm>
            <a:off x="3138042" y="4538381"/>
            <a:ext cx="1694486" cy="714078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설문 </a:t>
            </a:r>
            <a:r>
              <a:rPr lang="ko-KR" altLang="en-US" dirty="0" smtClean="0">
                <a:solidFill>
                  <a:schemeClr val="tx1"/>
                </a:solidFill>
              </a:rPr>
              <a:t>참여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9" name="타원 68"/>
          <p:cNvSpPr/>
          <p:nvPr/>
        </p:nvSpPr>
        <p:spPr>
          <a:xfrm>
            <a:off x="3138042" y="5445408"/>
            <a:ext cx="1694486" cy="714078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설문 결과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0" name="타원 69"/>
          <p:cNvSpPr/>
          <p:nvPr/>
        </p:nvSpPr>
        <p:spPr>
          <a:xfrm>
            <a:off x="7505277" y="2608543"/>
            <a:ext cx="1694486" cy="714078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사용자 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관리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74" name="타원 73"/>
          <p:cNvSpPr/>
          <p:nvPr/>
        </p:nvSpPr>
        <p:spPr>
          <a:xfrm>
            <a:off x="7505277" y="3804059"/>
            <a:ext cx="1694486" cy="714078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서버 관리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75" name="타원 74"/>
          <p:cNvSpPr/>
          <p:nvPr/>
        </p:nvSpPr>
        <p:spPr>
          <a:xfrm>
            <a:off x="3138042" y="1894465"/>
            <a:ext cx="1694486" cy="714078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로그인</a:t>
            </a:r>
            <a:r>
              <a:rPr lang="en-US" altLang="ko-KR" dirty="0" smtClean="0">
                <a:solidFill>
                  <a:schemeClr val="tx1"/>
                </a:solidFill>
              </a:rPr>
              <a:t>/</a:t>
            </a: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아웃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77" name="직선 연결선 76"/>
          <p:cNvCxnSpPr>
            <a:stCxn id="75" idx="2"/>
            <a:endCxn id="57" idx="3"/>
          </p:cNvCxnSpPr>
          <p:nvPr/>
        </p:nvCxnSpPr>
        <p:spPr>
          <a:xfrm flipH="1">
            <a:off x="1327152" y="2251504"/>
            <a:ext cx="1810890" cy="29348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/>
          <p:cNvCxnSpPr>
            <a:stCxn id="57" idx="3"/>
            <a:endCxn id="68" idx="2"/>
          </p:cNvCxnSpPr>
          <p:nvPr/>
        </p:nvCxnSpPr>
        <p:spPr>
          <a:xfrm flipV="1">
            <a:off x="1327152" y="4895420"/>
            <a:ext cx="1810890" cy="2909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/>
          <p:cNvCxnSpPr>
            <a:stCxn id="57" idx="3"/>
            <a:endCxn id="69" idx="2"/>
          </p:cNvCxnSpPr>
          <p:nvPr/>
        </p:nvCxnSpPr>
        <p:spPr>
          <a:xfrm>
            <a:off x="1327152" y="5186394"/>
            <a:ext cx="1810890" cy="6160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/>
          <p:cNvCxnSpPr>
            <a:stCxn id="57" idx="3"/>
            <a:endCxn id="67" idx="2"/>
          </p:cNvCxnSpPr>
          <p:nvPr/>
        </p:nvCxnSpPr>
        <p:spPr>
          <a:xfrm flipV="1">
            <a:off x="1327152" y="3988393"/>
            <a:ext cx="1810890" cy="11980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/>
          <p:cNvCxnSpPr>
            <a:stCxn id="56" idx="3"/>
            <a:endCxn id="75" idx="2"/>
          </p:cNvCxnSpPr>
          <p:nvPr/>
        </p:nvCxnSpPr>
        <p:spPr>
          <a:xfrm flipV="1">
            <a:off x="1279000" y="2251504"/>
            <a:ext cx="1859042" cy="1824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/>
          <p:cNvCxnSpPr>
            <a:stCxn id="56" idx="3"/>
            <a:endCxn id="63" idx="2"/>
          </p:cNvCxnSpPr>
          <p:nvPr/>
        </p:nvCxnSpPr>
        <p:spPr>
          <a:xfrm>
            <a:off x="1279000" y="2433973"/>
            <a:ext cx="1859042" cy="7256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/>
          <p:cNvCxnSpPr>
            <a:stCxn id="56" idx="3"/>
            <a:endCxn id="67" idx="2"/>
          </p:cNvCxnSpPr>
          <p:nvPr/>
        </p:nvCxnSpPr>
        <p:spPr>
          <a:xfrm>
            <a:off x="1279000" y="2433973"/>
            <a:ext cx="1859042" cy="15544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/>
          <p:cNvCxnSpPr>
            <a:stCxn id="56" idx="3"/>
            <a:endCxn id="69" idx="2"/>
          </p:cNvCxnSpPr>
          <p:nvPr/>
        </p:nvCxnSpPr>
        <p:spPr>
          <a:xfrm>
            <a:off x="1279000" y="2433973"/>
            <a:ext cx="1859042" cy="33684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/>
          <p:cNvCxnSpPr>
            <a:stCxn id="74" idx="6"/>
            <a:endCxn id="58" idx="1"/>
          </p:cNvCxnSpPr>
          <p:nvPr/>
        </p:nvCxnSpPr>
        <p:spPr>
          <a:xfrm flipV="1">
            <a:off x="9199763" y="3768496"/>
            <a:ext cx="1910279" cy="3926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/>
          <p:cNvCxnSpPr>
            <a:stCxn id="70" idx="6"/>
            <a:endCxn id="58" idx="1"/>
          </p:cNvCxnSpPr>
          <p:nvPr/>
        </p:nvCxnSpPr>
        <p:spPr>
          <a:xfrm>
            <a:off x="9199763" y="2965582"/>
            <a:ext cx="1910279" cy="8029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연결선 101"/>
          <p:cNvCxnSpPr>
            <a:stCxn id="75" idx="6"/>
            <a:endCxn id="70" idx="2"/>
          </p:cNvCxnSpPr>
          <p:nvPr/>
        </p:nvCxnSpPr>
        <p:spPr>
          <a:xfrm>
            <a:off x="4832528" y="2251504"/>
            <a:ext cx="2672749" cy="7140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타원 111"/>
          <p:cNvSpPr/>
          <p:nvPr/>
        </p:nvSpPr>
        <p:spPr>
          <a:xfrm>
            <a:off x="5591152" y="3581537"/>
            <a:ext cx="1694486" cy="714078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이더리움</a:t>
            </a:r>
            <a:r>
              <a:rPr lang="ko-KR" altLang="en-US" dirty="0" smtClean="0">
                <a:solidFill>
                  <a:schemeClr val="tx1"/>
                </a:solidFill>
              </a:rPr>
              <a:t> 지갑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cxnSp>
        <p:nvCxnSpPr>
          <p:cNvPr id="114" name="직선 연결선 113"/>
          <p:cNvCxnSpPr>
            <a:stCxn id="63" idx="6"/>
            <a:endCxn id="112" idx="2"/>
          </p:cNvCxnSpPr>
          <p:nvPr/>
        </p:nvCxnSpPr>
        <p:spPr>
          <a:xfrm>
            <a:off x="4832528" y="3159625"/>
            <a:ext cx="758624" cy="7789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연결선 115"/>
          <p:cNvCxnSpPr>
            <a:stCxn id="112" idx="2"/>
            <a:endCxn id="68" idx="6"/>
          </p:cNvCxnSpPr>
          <p:nvPr/>
        </p:nvCxnSpPr>
        <p:spPr>
          <a:xfrm flipH="1">
            <a:off x="4832528" y="3938576"/>
            <a:ext cx="758624" cy="9568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타원 143"/>
          <p:cNvSpPr/>
          <p:nvPr/>
        </p:nvSpPr>
        <p:spPr>
          <a:xfrm>
            <a:off x="7505277" y="4996801"/>
            <a:ext cx="1694486" cy="714078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페이지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관리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cxnSp>
        <p:nvCxnSpPr>
          <p:cNvPr id="147" name="직선 연결선 146"/>
          <p:cNvCxnSpPr>
            <a:endCxn id="58" idx="1"/>
          </p:cNvCxnSpPr>
          <p:nvPr/>
        </p:nvCxnSpPr>
        <p:spPr>
          <a:xfrm flipV="1">
            <a:off x="9199763" y="3768496"/>
            <a:ext cx="1910279" cy="15915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8407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제목 1"/>
          <p:cNvSpPr>
            <a:spLocks noGrp="1"/>
          </p:cNvSpPr>
          <p:nvPr>
            <p:ph type="ctrTitle"/>
          </p:nvPr>
        </p:nvSpPr>
        <p:spPr>
          <a:xfrm>
            <a:off x="1524000" y="173620"/>
            <a:ext cx="9144000" cy="940383"/>
          </a:xfrm>
        </p:spPr>
        <p:txBody>
          <a:bodyPr/>
          <a:lstStyle/>
          <a:p>
            <a:r>
              <a:rPr lang="en-US" altLang="ko-KR" b="1" dirty="0" smtClean="0"/>
              <a:t>Use Case : Basic Flow</a:t>
            </a:r>
            <a:endParaRPr lang="ko-KR" altLang="en-US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975360" y="1584960"/>
            <a:ext cx="10302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주요 </a:t>
            </a:r>
            <a:r>
              <a:rPr lang="ko-KR" altLang="en-US" sz="2000" b="1" dirty="0" err="1" smtClean="0"/>
              <a:t>액터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: </a:t>
            </a:r>
            <a:r>
              <a:rPr lang="ko-KR" altLang="en-US" sz="2000" b="1" dirty="0" err="1" smtClean="0"/>
              <a:t>개설자</a:t>
            </a:r>
            <a:endParaRPr lang="ko-KR" altLang="en-US" sz="20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975360" y="2255972"/>
            <a:ext cx="1030224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/>
              <a:t>사전 조건 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회원 가입 및 온라인 접속이 가능한 상태</a:t>
            </a:r>
            <a:r>
              <a:rPr lang="en-US" altLang="ko-KR" sz="2000" dirty="0" smtClean="0"/>
              <a:t> </a:t>
            </a:r>
          </a:p>
          <a:p>
            <a:r>
              <a:rPr lang="ko-KR" altLang="en-US" sz="2000" dirty="0" smtClean="0"/>
              <a:t>관심 사항 </a:t>
            </a:r>
            <a:r>
              <a:rPr lang="en-US" altLang="ko-KR" sz="2000" dirty="0" smtClean="0"/>
              <a:t>: </a:t>
            </a:r>
            <a:r>
              <a:rPr lang="ko-KR" altLang="en-US" sz="2000" dirty="0" err="1" smtClean="0"/>
              <a:t>신뢰가능한</a:t>
            </a:r>
            <a:r>
              <a:rPr lang="ko-KR" altLang="en-US" sz="2000" dirty="0" smtClean="0"/>
              <a:t> 설문조사를 개설 및 공고 하여 많은 응답자로부터 응답 받는 것</a:t>
            </a:r>
            <a:endParaRPr lang="en-US" altLang="ko-KR" sz="2000" dirty="0" smtClean="0"/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pPr marL="457200" indent="-457200">
              <a:buAutoNum type="arabicPeriod"/>
            </a:pPr>
            <a:r>
              <a:rPr lang="ko-KR" altLang="en-US" sz="2000" dirty="0" smtClean="0"/>
              <a:t>모바일 앱 혹은 웹을 통해 회원가입을 한다</a:t>
            </a:r>
            <a:r>
              <a:rPr lang="en-US" altLang="ko-KR" sz="2000" dirty="0" smtClean="0"/>
              <a:t>.</a:t>
            </a:r>
          </a:p>
          <a:p>
            <a:pPr marL="457200" indent="-457200">
              <a:buAutoNum type="arabicPeriod"/>
            </a:pPr>
            <a:r>
              <a:rPr lang="ko-KR" altLang="en-US" sz="2000" dirty="0" smtClean="0"/>
              <a:t>설문 생성페이지로 이동한다</a:t>
            </a:r>
            <a:r>
              <a:rPr lang="en-US" altLang="ko-KR" sz="2000" dirty="0" smtClean="0"/>
              <a:t>.</a:t>
            </a:r>
          </a:p>
          <a:p>
            <a:pPr marL="457200" indent="-457200">
              <a:buAutoNum type="arabicPeriod"/>
            </a:pPr>
            <a:r>
              <a:rPr lang="ko-KR" altLang="en-US" sz="2000" dirty="0" smtClean="0"/>
              <a:t>설문에 필요한 항목을 작성한다</a:t>
            </a:r>
            <a:r>
              <a:rPr lang="en-US" altLang="ko-KR" sz="2000" dirty="0" smtClean="0"/>
              <a:t>.</a:t>
            </a:r>
          </a:p>
          <a:p>
            <a:pPr marL="457200" indent="-457200">
              <a:buAutoNum type="arabicPeriod"/>
            </a:pPr>
            <a:r>
              <a:rPr lang="ko-KR" altLang="en-US" sz="2000" dirty="0" smtClean="0"/>
              <a:t>작성 완료한 설문을 개설한다</a:t>
            </a:r>
            <a:r>
              <a:rPr lang="en-US" altLang="ko-KR" sz="2000" dirty="0" smtClean="0"/>
              <a:t>.</a:t>
            </a:r>
          </a:p>
          <a:p>
            <a:pPr marL="457200" indent="-457200">
              <a:buAutoNum type="arabicPeriod"/>
            </a:pPr>
            <a:r>
              <a:rPr lang="ko-KR" altLang="en-US" sz="2000" dirty="0" smtClean="0"/>
              <a:t>정의한 응답표본추출 장소에서 응답자에게 설문을 진행한다</a:t>
            </a:r>
            <a:r>
              <a:rPr lang="en-US" altLang="ko-KR" sz="2000" dirty="0" smtClean="0"/>
              <a:t>.</a:t>
            </a:r>
          </a:p>
          <a:p>
            <a:pPr marL="457200" indent="-457200">
              <a:buAutoNum type="arabicPeriod"/>
            </a:pPr>
            <a:r>
              <a:rPr lang="ko-KR" altLang="en-US" sz="2000" dirty="0" smtClean="0"/>
              <a:t>완료된 설문을 </a:t>
            </a:r>
            <a:r>
              <a:rPr lang="ko-KR" altLang="en-US" sz="2000" dirty="0" err="1" smtClean="0"/>
              <a:t>결과보기</a:t>
            </a:r>
            <a:r>
              <a:rPr lang="ko-KR" altLang="en-US" sz="2000" dirty="0" smtClean="0"/>
              <a:t> 페이지에서 확인한다</a:t>
            </a:r>
            <a:endParaRPr lang="en-US" altLang="ko-KR" sz="2000" dirty="0" smtClean="0"/>
          </a:p>
          <a:p>
            <a:endParaRPr lang="en-US" altLang="ko-KR" sz="2000" dirty="0"/>
          </a:p>
          <a:p>
            <a:endParaRPr lang="ko-KR" altLang="en-US" sz="2000" dirty="0"/>
          </a:p>
        </p:txBody>
      </p:sp>
      <p:cxnSp>
        <p:nvCxnSpPr>
          <p:cNvPr id="58" name="직선 연결선 57"/>
          <p:cNvCxnSpPr/>
          <p:nvPr/>
        </p:nvCxnSpPr>
        <p:spPr>
          <a:xfrm>
            <a:off x="685800" y="3106971"/>
            <a:ext cx="108813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2467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제목 1"/>
          <p:cNvSpPr>
            <a:spLocks noGrp="1"/>
          </p:cNvSpPr>
          <p:nvPr>
            <p:ph type="ctrTitle"/>
          </p:nvPr>
        </p:nvSpPr>
        <p:spPr>
          <a:xfrm>
            <a:off x="1524000" y="173620"/>
            <a:ext cx="9144000" cy="940383"/>
          </a:xfrm>
        </p:spPr>
        <p:txBody>
          <a:bodyPr/>
          <a:lstStyle/>
          <a:p>
            <a:r>
              <a:rPr lang="en-US" altLang="ko-KR" b="1" dirty="0" smtClean="0"/>
              <a:t>Use Case : Basic Flow</a:t>
            </a:r>
            <a:endParaRPr lang="ko-KR" altLang="en-US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975360" y="1584960"/>
            <a:ext cx="10302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주요 </a:t>
            </a:r>
            <a:r>
              <a:rPr lang="ko-KR" altLang="en-US" sz="2000" b="1" dirty="0" err="1" smtClean="0"/>
              <a:t>액터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: </a:t>
            </a:r>
            <a:r>
              <a:rPr lang="ko-KR" altLang="en-US" sz="2000" b="1" dirty="0" smtClean="0"/>
              <a:t>응답자</a:t>
            </a:r>
            <a:endParaRPr lang="ko-KR" altLang="en-US" sz="20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975360" y="2255972"/>
            <a:ext cx="1030224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/>
              <a:t>사전 조건 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온라인 접속 </a:t>
            </a:r>
            <a:r>
              <a:rPr lang="ko-KR" altLang="en-US" sz="2000" dirty="0" err="1" smtClean="0"/>
              <a:t>가능자</a:t>
            </a:r>
            <a:r>
              <a:rPr lang="en-US" altLang="ko-KR" sz="2000" dirty="0" smtClean="0"/>
              <a:t> </a:t>
            </a:r>
          </a:p>
          <a:p>
            <a:r>
              <a:rPr lang="ko-KR" altLang="en-US" sz="2000" dirty="0" smtClean="0"/>
              <a:t>관심 사항 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신뢰 가능한 설문 결과 및 설문 절차에 대한 투명성</a:t>
            </a:r>
            <a:endParaRPr lang="en-US" altLang="ko-KR" sz="2000" dirty="0" smtClean="0"/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pPr marL="457200" indent="-457200">
              <a:buAutoNum type="arabicPeriod"/>
            </a:pPr>
            <a:r>
              <a:rPr lang="ko-KR" altLang="en-US" sz="2000" dirty="0" smtClean="0"/>
              <a:t>응답하고자 하는 설문을 검색 및 조회 한다</a:t>
            </a:r>
            <a:r>
              <a:rPr lang="en-US" altLang="ko-KR" sz="2000" dirty="0" smtClean="0"/>
              <a:t>.(</a:t>
            </a:r>
            <a:r>
              <a:rPr lang="ko-KR" altLang="en-US" sz="2000" dirty="0"/>
              <a:t>개설자가 미리 안내하지 </a:t>
            </a:r>
            <a:r>
              <a:rPr lang="ko-KR" altLang="en-US" sz="2000" dirty="0" smtClean="0"/>
              <a:t>않는 경우</a:t>
            </a:r>
            <a:r>
              <a:rPr lang="en-US" altLang="ko-KR" sz="2000" dirty="0" smtClean="0"/>
              <a:t>)</a:t>
            </a:r>
          </a:p>
          <a:p>
            <a:pPr marL="457200" indent="-457200">
              <a:buAutoNum type="arabicPeriod"/>
            </a:pPr>
            <a:r>
              <a:rPr lang="ko-KR" altLang="en-US" sz="2000" dirty="0" err="1" smtClean="0"/>
              <a:t>생선된</a:t>
            </a:r>
            <a:r>
              <a:rPr lang="ko-KR" altLang="en-US" sz="2000" dirty="0" smtClean="0"/>
              <a:t> 설문에 답변 한다</a:t>
            </a:r>
            <a:r>
              <a:rPr lang="en-US" altLang="ko-KR" sz="2000" dirty="0" smtClean="0"/>
              <a:t>.</a:t>
            </a:r>
          </a:p>
          <a:p>
            <a:pPr marL="457200" indent="-457200">
              <a:buAutoNum type="arabicPeriod"/>
            </a:pPr>
            <a:r>
              <a:rPr lang="ko-KR" altLang="en-US" sz="2000" dirty="0"/>
              <a:t>완료된 설문을 </a:t>
            </a:r>
            <a:r>
              <a:rPr lang="ko-KR" altLang="en-US" sz="2000" dirty="0" err="1"/>
              <a:t>결과보기</a:t>
            </a:r>
            <a:r>
              <a:rPr lang="ko-KR" altLang="en-US" sz="2000" dirty="0"/>
              <a:t> 페이지에서 확인한다</a:t>
            </a:r>
            <a:endParaRPr lang="en-US" altLang="ko-KR" sz="2000" dirty="0"/>
          </a:p>
          <a:p>
            <a:endParaRPr lang="en-US" altLang="ko-KR" sz="2000" dirty="0"/>
          </a:p>
          <a:p>
            <a:endParaRPr lang="ko-KR" altLang="en-US" sz="2000" dirty="0"/>
          </a:p>
        </p:txBody>
      </p:sp>
      <p:cxnSp>
        <p:nvCxnSpPr>
          <p:cNvPr id="58" name="직선 연결선 57"/>
          <p:cNvCxnSpPr/>
          <p:nvPr/>
        </p:nvCxnSpPr>
        <p:spPr>
          <a:xfrm>
            <a:off x="685800" y="3152691"/>
            <a:ext cx="108813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7345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solidFill>
            <a:schemeClr val="tx1"/>
          </a:solidFill>
        </a:ln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366</TotalTime>
  <Words>151</Words>
  <Application>Microsoft Office PowerPoint</Application>
  <PresentationFormat>와이드스크린</PresentationFormat>
  <Paragraphs>40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Use Case</vt:lpstr>
      <vt:lpstr>Use Case Diagram</vt:lpstr>
      <vt:lpstr>Use Case : Basic Flow</vt:lpstr>
      <vt:lpstr>Use Case : Basic Flow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KEY</dc:creator>
  <cp:lastModifiedBy>KEY</cp:lastModifiedBy>
  <cp:revision>19</cp:revision>
  <dcterms:created xsi:type="dcterms:W3CDTF">2018-05-27T17:46:47Z</dcterms:created>
  <dcterms:modified xsi:type="dcterms:W3CDTF">2018-05-28T08:28:04Z</dcterms:modified>
</cp:coreProperties>
</file>