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91" r:id="rId3"/>
    <p:sldId id="278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ACF"/>
    <a:srgbClr val="21345C"/>
    <a:srgbClr val="2A345C"/>
    <a:srgbClr val="1C2244"/>
    <a:srgbClr val="F1ECE6"/>
    <a:srgbClr val="0F1225"/>
    <a:srgbClr val="6D8CAC"/>
    <a:srgbClr val="326393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516723" y="2245789"/>
            <a:ext cx="7158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설계패턴 </a:t>
            </a:r>
            <a:r>
              <a:rPr lang="en-US" altLang="ko-KR" sz="5400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Term Project</a:t>
            </a:r>
            <a:endParaRPr lang="ko-KR" altLang="en-US" sz="5400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413574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3817978" y="3658030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컴퓨터</a:t>
            </a:r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전자시스템공학부 </a:t>
            </a:r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202000376 </a:t>
            </a:r>
            <a:r>
              <a:rPr lang="ko-KR" altLang="en-US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김가은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43F53-B103-4F73-D341-ED2789B8D683}"/>
              </a:ext>
            </a:extLst>
          </p:cNvPr>
          <p:cNvSpPr txBox="1"/>
          <p:nvPr/>
        </p:nvSpPr>
        <p:spPr>
          <a:xfrm>
            <a:off x="340898" y="4501867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28B520E-C6C5-B1C7-AE06-D09011E60837}"/>
              </a:ext>
            </a:extLst>
          </p:cNvPr>
          <p:cNvGrpSpPr/>
          <p:nvPr/>
        </p:nvGrpSpPr>
        <p:grpSpPr>
          <a:xfrm>
            <a:off x="1676452" y="4549199"/>
            <a:ext cx="4419548" cy="523220"/>
            <a:chOff x="1320852" y="4758750"/>
            <a:chExt cx="4419548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847E86-823B-74C6-72D0-4F685D338412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주제 소개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4E07A5-97F9-A0FA-540F-E394E21771F9}"/>
                </a:ext>
              </a:extLst>
            </p:cNvPr>
            <p:cNvSpPr txBox="1"/>
            <p:nvPr/>
          </p:nvSpPr>
          <p:spPr>
            <a:xfrm>
              <a:off x="1320852" y="475875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1</a:t>
              </a:r>
              <a:endParaRPr lang="ko-KR" altLang="en-US" sz="2800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6AA5342-311B-B0C2-85CA-9FC9E843465B}"/>
              </a:ext>
            </a:extLst>
          </p:cNvPr>
          <p:cNvGrpSpPr/>
          <p:nvPr/>
        </p:nvGrpSpPr>
        <p:grpSpPr>
          <a:xfrm>
            <a:off x="1676452" y="5317727"/>
            <a:ext cx="4419548" cy="523220"/>
            <a:chOff x="1320852" y="4758750"/>
            <a:chExt cx="4419548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54078E-7B1C-9310-7878-0E29FC79AF4E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적용할 패턴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70925C-0A76-954A-9BB1-D1735E688901}"/>
                </a:ext>
              </a:extLst>
            </p:cNvPr>
            <p:cNvSpPr txBox="1"/>
            <p:nvPr/>
          </p:nvSpPr>
          <p:spPr>
            <a:xfrm>
              <a:off x="1320852" y="475875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2</a:t>
              </a:r>
              <a:endParaRPr lang="ko-KR" altLang="en-US" sz="2800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08DACA-683E-A94B-E84A-C02A6AB8BFEA}"/>
              </a:ext>
            </a:extLst>
          </p:cNvPr>
          <p:cNvGrpSpPr/>
          <p:nvPr/>
        </p:nvGrpSpPr>
        <p:grpSpPr>
          <a:xfrm>
            <a:off x="1676452" y="6086255"/>
            <a:ext cx="4419548" cy="523220"/>
            <a:chOff x="1320852" y="4758750"/>
            <a:chExt cx="4419548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3E3335-8736-72CB-0F59-FF5631CC44FD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UML Diagram</a:t>
              </a:r>
              <a:endParaRPr lang="ko-KR" altLang="en-US" sz="2000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5E3FCE-9D3E-F72E-0EC6-985760F59F71}"/>
                </a:ext>
              </a:extLst>
            </p:cNvPr>
            <p:cNvSpPr txBox="1"/>
            <p:nvPr/>
          </p:nvSpPr>
          <p:spPr>
            <a:xfrm>
              <a:off x="1320852" y="475875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3</a:t>
              </a:r>
              <a:endParaRPr lang="ko-KR" altLang="en-US" sz="2800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주제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: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쇼핑몰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–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고객이 장바구니에 담은 물건을 결제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478233" y="2047280"/>
            <a:ext cx="1223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고객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3828026" y="5212760"/>
            <a:ext cx="1223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물건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243062" y="5214456"/>
            <a:ext cx="1223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결제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쇼핑몰에 있는 모든 물건들의 이름</a:t>
              </a:r>
              <a:r>
                <a:rPr lang="en-US" altLang="ko-KR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, </a:t>
              </a:r>
              <a:r>
                <a:rPr lang="ko-KR" altLang="en-US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가격</a:t>
              </a:r>
              <a:r>
                <a:rPr lang="en-US" altLang="ko-KR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, </a:t>
              </a:r>
              <a:r>
                <a:rPr lang="ko-KR" altLang="en-US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구매한 고객 수</a:t>
              </a:r>
              <a:r>
                <a:rPr lang="en-US" altLang="ko-KR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, </a:t>
              </a:r>
              <a:r>
                <a:rPr lang="ko-KR" altLang="en-US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성별</a:t>
              </a:r>
              <a:r>
                <a:rPr lang="en-US" altLang="ko-KR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/</a:t>
              </a:r>
              <a:r>
                <a:rPr lang="ko-KR" altLang="en-US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나이 별 선호도 등의</a:t>
              </a:r>
              <a:r>
                <a:rPr lang="en-US" altLang="ko-KR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 </a:t>
              </a:r>
              <a:r>
                <a:rPr lang="ko-KR" altLang="en-US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정보들을 저장해둘 필요가 있습니다</a:t>
              </a:r>
              <a:r>
                <a:rPr lang="en-US" altLang="ko-KR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.</a:t>
              </a:r>
            </a:p>
            <a:p>
              <a:pPr algn="just"/>
              <a:r>
                <a:rPr lang="ko-KR" altLang="en-US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또 저장된 물건의 정보를 모두 출력해주는 메서드도 필요합니다</a:t>
              </a:r>
              <a:r>
                <a:rPr lang="en-US" altLang="ko-KR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.</a:t>
              </a:r>
              <a:endParaRPr lang="ko-KR" altLang="en-US" sz="1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592798" y="4235821"/>
              <a:ext cx="1324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물건의 정보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961204" y="4592224"/>
            <a:ext cx="2858426" cy="1296561"/>
            <a:chOff x="281014" y="4235821"/>
            <a:chExt cx="2858426" cy="129656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고객이 어떤 결제 방법을 선택하는지에 맞추어 서비스를 제공하는 결제 시스템이 필요합니다</a:t>
              </a:r>
              <a:r>
                <a:rPr lang="en-US" altLang="ko-KR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.</a:t>
              </a:r>
              <a:endParaRPr lang="ko-KR" altLang="en-US" sz="1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592798" y="4235821"/>
              <a:ext cx="1324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결제 시스템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11800" y="1437052"/>
            <a:ext cx="2900102" cy="2804666"/>
            <a:chOff x="239338" y="4235821"/>
            <a:chExt cx="2900102" cy="280466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고객의 정보 </a:t>
              </a:r>
              <a:r>
                <a:rPr lang="en-US" altLang="ko-KR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– name, id, pw, sex, age – </a:t>
              </a:r>
              <a:r>
                <a:rPr lang="ko-KR" altLang="en-US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를 저장하고 고객이 장바구니에 담은 물건들을 리스트로 저장해야 합니다</a:t>
              </a:r>
              <a:r>
                <a:rPr lang="en-US" altLang="ko-KR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.</a:t>
              </a:r>
            </a:p>
            <a:p>
              <a:pPr algn="just"/>
              <a:r>
                <a:rPr lang="ko-KR" altLang="en-US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또 고객의 정보를 출력하는 메서드와 장바구니에 물건을 담는 메서드</a:t>
              </a:r>
              <a:r>
                <a:rPr lang="en-US" altLang="ko-KR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, </a:t>
              </a:r>
              <a:r>
                <a:rPr lang="ko-KR" altLang="en-US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꺼내는 메서드</a:t>
              </a:r>
              <a:r>
                <a:rPr lang="en-US" altLang="ko-KR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, </a:t>
              </a:r>
              <a:r>
                <a:rPr lang="ko-KR" altLang="en-US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장바구니에 담긴 물건들을 확인하는 메서드가 필요하고</a:t>
              </a:r>
              <a:r>
                <a:rPr lang="en-US" altLang="ko-KR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, </a:t>
              </a:r>
              <a:r>
                <a:rPr lang="ko-KR" altLang="en-US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장바구니에 담긴 물건들을 구매하는 메서드도 필요합니다</a:t>
              </a:r>
              <a:r>
                <a:rPr lang="en-US" altLang="ko-KR" sz="1400" dirty="0"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.</a:t>
              </a:r>
              <a:endParaRPr lang="ko-KR" altLang="en-US" sz="14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39338" y="4235821"/>
              <a:ext cx="20313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고객의 정보와 행동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적용할 패턴 소개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700805" y="2036558"/>
            <a:ext cx="251219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700805" y="2036556"/>
            <a:ext cx="2512194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8976480" y="2036558"/>
            <a:ext cx="251219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459363" y="2036558"/>
            <a:ext cx="251219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217921" y="2036558"/>
            <a:ext cx="251219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942344" y="2151529"/>
            <a:ext cx="199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Builder Pattern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459362" y="2036556"/>
            <a:ext cx="2512194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3585954" y="2151529"/>
            <a:ext cx="227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Singleton Pattern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217919" y="2036556"/>
            <a:ext cx="2512194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6193604" y="2151529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Chain of Responsibility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8976476" y="2036556"/>
            <a:ext cx="251219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230893" y="2151529"/>
            <a:ext cx="200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Facade Pattern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910473" y="3099987"/>
            <a:ext cx="2070958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Client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객체를 생성할 때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Client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 초기화해야 할 변수가 많으므로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Builder Pattern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을 사용해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Client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객체를 생성합니다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669031" y="3099987"/>
            <a:ext cx="2070958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물건의 정보를 저장하는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Goods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객체는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Singleton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으로 만들어 모든 고객들이 동일한 정보를 얻을 수 있도록 합니다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427590" y="3099987"/>
            <a:ext cx="2070958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결제 시스템에서 고객이 선택한 결제 방법에 맞게 서비스를 제공할 수 있도록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Chain of Responsibility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를 사용합니다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195696" y="3099987"/>
            <a:ext cx="2070958" cy="214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결제 시스템과 물건 정보를 초기화할 때 여러 객체를 사용하기 때문에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Facade Pattern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을 사용하여 물건 정보를 초기화하고 결제 시스템에서의 처리 순서를 세팅합니다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431D850-D40E-5212-AD4E-BF00E131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63" y="0"/>
            <a:ext cx="9053027" cy="6641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ACFEB-2299-478B-951A-006725EED731}"/>
              </a:ext>
            </a:extLst>
          </p:cNvPr>
          <p:cNvSpPr txBox="1"/>
          <p:nvPr/>
        </p:nvSpPr>
        <p:spPr>
          <a:xfrm>
            <a:off x="0" y="1078139"/>
            <a:ext cx="3105563" cy="5693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spc="-150" dirty="0" err="1">
                <a:solidFill>
                  <a:srgbClr val="0070C0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ClientBuilder</a:t>
            </a:r>
            <a:r>
              <a:rPr lang="en-US" altLang="ko-KR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가 </a:t>
            </a:r>
            <a:r>
              <a:rPr lang="en-US" altLang="ko-KR" sz="1600" spc="-150" dirty="0">
                <a:solidFill>
                  <a:srgbClr val="0070C0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Client</a:t>
            </a:r>
            <a:r>
              <a:rPr lang="en-US" altLang="ko-KR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를 만듭니다</a:t>
            </a:r>
            <a:r>
              <a:rPr lang="en-US" altLang="ko-KR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solidFill>
                  <a:srgbClr val="0070C0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Client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는 내부에  </a:t>
            </a:r>
            <a:r>
              <a:rPr lang="en-US" altLang="ko-KR" sz="1600" spc="-150" dirty="0">
                <a:solidFill>
                  <a:srgbClr val="0070C0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Goods 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객체를 가지고 있어서 물건의 정보를 쉽게 얻을 수 있습니다</a:t>
            </a:r>
            <a:r>
              <a:rPr lang="en-US" altLang="ko-KR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 (</a:t>
            </a:r>
            <a:r>
              <a:rPr lang="en-US" altLang="ko-KR" sz="1600" spc="-150" dirty="0">
                <a:solidFill>
                  <a:srgbClr val="0070C0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Goods</a:t>
            </a:r>
            <a:r>
              <a:rPr lang="en-US" altLang="ko-KR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는 </a:t>
            </a:r>
            <a:r>
              <a:rPr lang="en-US" altLang="ko-KR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Singleton 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으로 만들어져 있습니다</a:t>
            </a:r>
            <a:r>
              <a:rPr lang="en-US" altLang="ko-KR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solidFill>
                  <a:srgbClr val="0070C0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Client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는 </a:t>
            </a:r>
            <a:r>
              <a:rPr lang="en-US" altLang="ko-KR" sz="1600" spc="-150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buyBasket</a:t>
            </a:r>
            <a:r>
              <a:rPr lang="en-US" altLang="ko-KR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()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으로 장바구니에 담긴 물건들을 모두 결제할 수 있는데  그 때 </a:t>
            </a:r>
            <a:r>
              <a:rPr lang="en-US" altLang="ko-KR" sz="1600" spc="-150" dirty="0">
                <a:solidFill>
                  <a:srgbClr val="0070C0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Handler 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를 사용합니다</a:t>
            </a:r>
            <a:r>
              <a:rPr lang="en-US" altLang="ko-KR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 (Handler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는 </a:t>
            </a:r>
            <a:r>
              <a:rPr lang="en-US" altLang="ko-KR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Chain of Responsibility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로 만들어져 있습니다</a:t>
            </a:r>
            <a:r>
              <a:rPr lang="en-US" altLang="ko-KR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solidFill>
                  <a:srgbClr val="0070C0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Setting 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은 </a:t>
            </a:r>
            <a:r>
              <a:rPr lang="en-US" altLang="ko-KR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Facade Pattern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을 적용한 것으로</a:t>
            </a:r>
            <a:r>
              <a:rPr lang="en-US" altLang="ko-KR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 </a:t>
            </a:r>
            <a:r>
              <a:rPr lang="en-US" altLang="ko-KR" sz="1600" spc="-150" dirty="0">
                <a:solidFill>
                  <a:srgbClr val="0070C0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Goods, </a:t>
            </a:r>
            <a:r>
              <a:rPr lang="en-US" altLang="ko-KR" sz="1600" spc="-150" dirty="0" err="1">
                <a:solidFill>
                  <a:srgbClr val="0070C0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CashHandler</a:t>
            </a:r>
            <a:r>
              <a:rPr lang="en-US" altLang="ko-KR" sz="1600" spc="-150" dirty="0">
                <a:solidFill>
                  <a:srgbClr val="0070C0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</a:t>
            </a:r>
            <a:r>
              <a:rPr lang="en-US" altLang="ko-KR" sz="1600" spc="-150" dirty="0" err="1">
                <a:solidFill>
                  <a:srgbClr val="0070C0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CreditHandler</a:t>
            </a:r>
            <a:r>
              <a:rPr lang="en-US" altLang="ko-KR" sz="1600" spc="-150" dirty="0">
                <a:solidFill>
                  <a:srgbClr val="0070C0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</a:t>
            </a:r>
            <a:r>
              <a:rPr lang="en-US" altLang="ko-KR" sz="1600" spc="-150" dirty="0" err="1">
                <a:solidFill>
                  <a:srgbClr val="0070C0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DebitHandler</a:t>
            </a:r>
            <a:r>
              <a:rPr lang="en-US" altLang="ko-KR" sz="1600" spc="-150" dirty="0">
                <a:solidFill>
                  <a:srgbClr val="0070C0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객체를 생성해서  </a:t>
            </a:r>
            <a:r>
              <a:rPr lang="en-US" altLang="ko-KR" sz="1600" spc="-150" dirty="0">
                <a:solidFill>
                  <a:srgbClr val="0070C0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Goods</a:t>
            </a:r>
            <a:r>
              <a:rPr lang="en-US" altLang="ko-KR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 쇼핑몰에 있는 물건들의 정보를 저장하고 </a:t>
            </a:r>
            <a:r>
              <a:rPr lang="en-US" altLang="ko-KR" sz="1600" spc="-150" dirty="0">
                <a:solidFill>
                  <a:srgbClr val="0070C0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Handler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의 </a:t>
            </a:r>
            <a:r>
              <a:rPr lang="en-US" altLang="ko-KR" sz="1600" spc="-150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setNext</a:t>
            </a:r>
            <a:r>
              <a:rPr lang="en-US" altLang="ko-KR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() 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를 사용하여 </a:t>
            </a:r>
            <a:r>
              <a:rPr lang="en-US" altLang="ko-KR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concrete handler </a:t>
            </a:r>
            <a:r>
              <a:rPr lang="ko-KR" altLang="en-US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간의 순서를 정합니다</a:t>
            </a:r>
            <a:r>
              <a:rPr lang="en-US" altLang="ko-KR" sz="1600" spc="-15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  <a:endParaRPr lang="ko-KR" altLang="en-US" sz="1600" spc="-15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A2788-7369-4216-A5F4-6E3FD9AA34EC}"/>
              </a:ext>
            </a:extLst>
          </p:cNvPr>
          <p:cNvSpPr txBox="1"/>
          <p:nvPr/>
        </p:nvSpPr>
        <p:spPr>
          <a:xfrm>
            <a:off x="548015" y="232245"/>
            <a:ext cx="2292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UML Diagram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E128A5-6324-45DB-9C64-010AC12B3F02}"/>
              </a:ext>
            </a:extLst>
          </p:cNvPr>
          <p:cNvCxnSpPr>
            <a:cxnSpLocks/>
          </p:cNvCxnSpPr>
          <p:nvPr/>
        </p:nvCxnSpPr>
        <p:spPr>
          <a:xfrm>
            <a:off x="528765" y="947579"/>
            <a:ext cx="2576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57895" y="2222212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314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마루 부리 Beta</vt:lpstr>
      <vt:lpstr>한국외대체 L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김가은</cp:lastModifiedBy>
  <cp:revision>28</cp:revision>
  <dcterms:created xsi:type="dcterms:W3CDTF">2020-11-18T01:48:02Z</dcterms:created>
  <dcterms:modified xsi:type="dcterms:W3CDTF">2022-05-28T16:09:59Z</dcterms:modified>
</cp:coreProperties>
</file>