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2" r:id="rId1"/>
  </p:sldMasterIdLst>
  <p:sldIdLst>
    <p:sldId id="377" r:id="rId2"/>
    <p:sldId id="375" r:id="rId3"/>
    <p:sldId id="376" r:id="rId4"/>
    <p:sldId id="353" r:id="rId5"/>
    <p:sldId id="378" r:id="rId6"/>
    <p:sldId id="379" r:id="rId7"/>
    <p:sldId id="380" r:id="rId8"/>
    <p:sldId id="38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227" autoAdjust="0"/>
    <p:restoredTop sz="94660"/>
  </p:normalViewPr>
  <p:slideViewPr>
    <p:cSldViewPr snapToGrid="0">
      <p:cViewPr>
        <p:scale>
          <a:sx n="100" d="100"/>
          <a:sy n="100" d="100"/>
        </p:scale>
        <p:origin x="102" y="186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CA32-3700-4A3F-A1F9-1E770749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1283E-A71D-4E24-86F5-A56F2B74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ED-0D53-487E-B386-58910967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E562C-F809-4F51-B55A-C0914B9E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67845-4F97-4FC5-86DC-326AC71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5168-F12D-46C5-BC4A-4041564B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164F4-C197-48BD-A2FF-F2C150BFF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3D50D-226E-44FB-ADFB-12EA8493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EF9AA-5F1E-42AD-B368-FDB5DCE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24676-1A38-495D-8277-CEA29D7C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74775-8910-48C4-B1FC-44C0A3F7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9B527-8D6A-40F3-BCDC-08B72E7B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F5F28-3F7D-4BE7-B905-257727D8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8AD95-F623-4398-89C9-11B6B999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ED7EA-19D1-4088-A169-AF79F47D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9131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62" y="6356387"/>
            <a:ext cx="2844824" cy="36511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+mn-lt"/>
                <a:ea typeface="+mn-ea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2023-11-10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+mn-lt"/>
              <a:ea typeface="+mn-ea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56" y="6356387"/>
            <a:ext cx="3860812" cy="365113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+mn-ea"/>
                <a:cs typeface="+mj-cs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+mn-ea"/>
              <a:cs typeface="+mj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13" y="6616711"/>
            <a:ext cx="2844750" cy="196848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F3086CE1-24A1-431F-928F-C75B97182217}" type="slidenum">
              <a: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rgbClr val="898989">
                    <a:alpha val="100000"/>
                  </a:srgbClr>
                </a:solidFill>
                <a:latin typeface="+mj-lt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baseline="0" mc:Ignorable="hp" hp:hslEmbossed="0">
              <a:solidFill>
                <a:srgbClr val="898989">
                  <a:alpha val="100000"/>
                </a:srgbClr>
              </a:solidFill>
              <a:latin typeface="+mj-lt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A7394-ECEF-4F35-A265-C0A74B9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A058E-3EDB-4A40-866A-E0626893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340FC-3879-4904-9E39-7AE5CDC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656CD-DFA7-497A-A6DF-201C5B5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23610-BF88-4F39-9467-CBC523E7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7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25F1-58BB-46BC-9168-AB7B91FF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0071D-D5A3-4A57-9656-5685A251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0827F-947C-41F1-BD0C-6A3173E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D1B1-FFB7-4CA8-A018-A0D88278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3E43A-8A65-4095-90F4-5889D31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1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5DD9-F4B9-4DF6-9337-48DCE2B2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E9C66-3416-4D45-96AA-67667C608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8F50E-F30F-42C3-BD10-43E5D77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BCEA5-5A96-4FBE-9BAB-BD80667E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BA8C6-5294-434C-A9D4-5029C5B9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D396B-35DD-4FBF-9CE0-C1F4F082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A7A0-5C75-4161-859F-2B500E8C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BBE6F-0976-46A8-A758-B99BF69F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5DA96-CE71-444E-AB80-AE22BB4C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89329-F989-4DD8-9905-CD722A60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3F15A-ED8C-409C-8255-C4E39F16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FD4E1-92F1-476C-B821-1670166E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5698BA-042F-4172-8ED3-333D2AA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E15CE-C98D-4C06-9E4B-437F003A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8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6C363-9B01-47FC-AA24-0909822C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3A7C4-CF80-48E7-96B8-D6D64EC5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5480AB-558E-4C06-A918-96C1BCF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63E23-C8C9-4564-B25B-9A4939AF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B9DBF-4B1F-41D3-91B6-61B7CB7B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5B581C-E2AD-4F7A-98F4-BCCBBBCE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E18F1-4F11-4621-9DBF-3BC34359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2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CA3F3-2194-4B4F-BA92-0107FB5B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01CF6-503E-4CCA-9792-6087592A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4EE6F-0C63-4BC9-B49A-D3C02098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6EE16-9B0A-432C-A47E-BDD61072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A839D-1D41-4024-980F-8646C1D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8EC21-1EDD-42AD-9B3F-37CF7747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503D7-3A5C-4DB3-926B-DB5E531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C2C57F-7D31-4BD8-9632-9E34B7FBC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77132-F36F-42EF-825A-E4DF701C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3DEBC-840E-4249-8521-E6D5E13C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E22CD-8BC8-4C96-B9D3-A57C187D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7D8A6-BB79-403C-B473-08D43E35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700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F5D9E1F8-C86D-455A-B7BF-8582DA977FC4}" type="datetime1">
              <a:rPr lang="ko-KR" altLang="en-US"/>
              <a:pPr lvl="0">
                <a:defRPr/>
              </a:pPr>
              <a:t>2023-11-10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7F7A582-AD35-4657-BD74-0945A3AF61F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Relationship Id="rId3" Type="http://schemas.openxmlformats.org/officeDocument/2006/relationships/image" Target="../media/image2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3.png"  /><Relationship Id="rId3" Type="http://schemas.openxmlformats.org/officeDocument/2006/relationships/image" Target="../media/image4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4.emf"  /><Relationship Id="rId4" Type="http://schemas.openxmlformats.org/officeDocument/2006/relationships/image" Target="../media/image1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emf"  /><Relationship Id="rId4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직사각형 20"/>
          <p:cNvSpPr/>
          <p:nvPr/>
        </p:nvSpPr>
        <p:spPr>
          <a:xfrm>
            <a:off x="1632774" y="632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"/>
          <p:cNvCxnSpPr/>
          <p:nvPr/>
        </p:nvCxnSpPr>
        <p:spPr>
          <a:xfrm>
            <a:off x="1948590" y="541894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"/>
          <p:cNvCxnSpPr/>
          <p:nvPr/>
        </p:nvCxnSpPr>
        <p:spPr>
          <a:xfrm>
            <a:off x="4800810" y="549820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1848674" y="692782"/>
            <a:ext cx="2808288" cy="296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10198922" y="476811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"/>
          <p:cNvSpPr/>
          <p:nvPr/>
        </p:nvSpPr>
        <p:spPr>
          <a:xfrm flipV="1">
            <a:off x="947112" y="-575460"/>
            <a:ext cx="1180875" cy="1166530"/>
          </a:xfrm>
          <a:custGeom>
            <a:avLst/>
            <a:gdLst>
              <a:gd name="T0" fmla="*/ -6286 w 1181100"/>
              <a:gd name="T1" fmla="*/ 41 h 1166813"/>
              <a:gd name="T2" fmla="*/ 0 60000 65536"/>
              <a:gd name="T3" fmla="*/ 20012 w 1181100"/>
              <a:gd name="T4" fmla="*/ -30691 h 1166813"/>
              <a:gd name="T5" fmla="*/ 0 60000 65536"/>
              <a:gd name="T6" fmla="*/ 1453 w 1181100"/>
              <a:gd name="T7" fmla="*/ -6417 h 1166813"/>
              <a:gd name="T8" fmla="*/ 0 60000 65536"/>
              <a:gd name="T9" fmla="*/ -28107 w 1181100"/>
              <a:gd name="T10" fmla="*/ -6417 h 1166813"/>
              <a:gd name="T11" fmla="*/ 0 60000 65536"/>
              <a:gd name="T12" fmla="*/ 11575 w 1181100"/>
              <a:gd name="T13" fmla="*/ -19774 h 1166813"/>
              <a:gd name="T14" fmla="*/ 0 60000 65536"/>
              <a:gd name="T15" fmla="*/ -2780 w 1181100"/>
              <a:gd name="T16" fmla="*/ 29580 h 1166813"/>
              <a:gd name="T17" fmla="*/ 0 60000 65536"/>
              <a:gd name="T18" fmla="*/ -6286 w 1181100"/>
              <a:gd name="T19" fmla="*/ 41 h 1166813"/>
              <a:gd name="T20" fmla="*/ 0 60000 65536"/>
              <a:gd name="T21" fmla="*/ 0 w 1181100"/>
              <a:gd name="T22" fmla="*/ 0 h 1166813"/>
              <a:gd name="T23" fmla="*/ 1181100 w 1181100"/>
              <a:gd name="T24" fmla="*/ 1166813 h 11668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100" h="1166813">
                <a:moveTo>
                  <a:pt x="583538" y="41"/>
                </a:moveTo>
                <a:cubicBezTo>
                  <a:pt x="740106" y="-1796"/>
                  <a:pt x="891003" y="57869"/>
                  <a:pt x="1003052" y="165917"/>
                </a:cubicBezTo>
                <a:cubicBezTo>
                  <a:pt x="1116905" y="275705"/>
                  <a:pt x="1181101" y="426231"/>
                  <a:pt x="1181101" y="583407"/>
                </a:cubicBezTo>
                <a:lnTo>
                  <a:pt x="889397" y="583407"/>
                </a:lnTo>
                <a:cubicBezTo>
                  <a:pt x="889397" y="504211"/>
                  <a:pt x="856407" y="428419"/>
                  <a:pt x="798007" y="373442"/>
                </a:cubicBezTo>
                <a:cubicBezTo>
                  <a:pt x="741432" y="320183"/>
                  <a:pt x="665638" y="290824"/>
                  <a:pt x="587044" y="291724"/>
                </a:cubicBezTo>
                <a:cubicBezTo>
                  <a:pt x="585875" y="194496"/>
                  <a:pt x="584707" y="97269"/>
                  <a:pt x="583538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46" name=""/>
          <p:cNvSpPr txBox="1"/>
          <p:nvPr/>
        </p:nvSpPr>
        <p:spPr>
          <a:xfrm>
            <a:off x="2712062" y="6452635"/>
            <a:ext cx="3455328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xmlns:mc="http://schemas.openxmlformats.org/markup-compatibility/2006" xmlns:hp="http://schemas.haansoft.com/office/presentation/8.0" kumimoji="0" lang="ko-KR" altLang="en-US" sz="15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9638626" y="125998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48" name=""/>
          <p:cNvSpPr txBox="1"/>
          <p:nvPr/>
        </p:nvSpPr>
        <p:spPr>
          <a:xfrm>
            <a:off x="4991315" y="692657"/>
            <a:ext cx="791994" cy="3697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p>
            <a:pPr marL="0" lvl="0" indent="0" algn="l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기흥</a:t>
            </a:r>
            <a:endParaRPr xmlns:mc="http://schemas.openxmlformats.org/markup-compatibility/2006" xmlns:hp="http://schemas.haansoft.com/office/presentation/8.0" kumimoji="0" lang="ko-KR" altLang="en-US" sz="1800" b="0" i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5249" name="표 5"/>
          <p:cNvGraphicFramePr>
            <a:graphicFrameLocks noGrp="1"/>
          </p:cNvGraphicFramePr>
          <p:nvPr/>
        </p:nvGraphicFramePr>
        <p:xfrm>
          <a:off x="3369541" y="1543050"/>
          <a:ext cx="6033135" cy="3893819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697355"/>
                <a:gridCol w="4335780"/>
              </a:tblGrid>
              <a:tr h="298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목록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산출물 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98268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상황 분석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시장 및 기술 동향 분석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인터뷰 결과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요구사항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요구사항 정의서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row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서비스 설계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서비스 구성도</a:t>
                      </a:r>
                      <a:r>
                        <a:rPr kumimoji="0" lang="en-US" altLang="ko-KR" sz="14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시스템 구성도</a:t>
                      </a:r>
                      <a:r>
                        <a:rPr kumimoji="0" lang="en-US" altLang="ko-KR" sz="14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+mn-ea"/>
                        </a:rPr>
                        <a:t>)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UI/UX </a:t>
                      </a:r>
                      <a:r>
                        <a:rPr kumimoji="0" lang="ko-KR" altLang="en-US" sz="14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정의서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4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기능 처리도</a:t>
                      </a:r>
                      <a:endParaRPr kumimoji="0" lang="ko-KR" altLang="en-US" sz="1400" b="0" i="0" u="none" strike="noStrike" cap="none" normalizeH="0" baseline="0">
                        <a:solidFill>
                          <a:srgbClr val="000000"/>
                        </a:solidFill>
                        <a:latin typeface="+mn-lt"/>
                        <a:ea typeface="+mn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rowSpan="5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개발 목록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메뉴 구성도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화면 설계서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시연 영상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알고리즘 상세 설명서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400">
                          <a:solidFill>
                            <a:schemeClr val="tx1"/>
                          </a:solidFill>
                        </a:rPr>
                        <a:t>(DB)</a:t>
                      </a: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 정의서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9826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구현 환경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개발 환경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7A8EC-EABD-4B85-A969-4340D31F0D30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BF4177-1370-40B7-9CE4-2A729ECD3B6E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F24877-50B3-496D-8014-8E60C73DB4C2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3CD77A33-BCA0-431E-98BD-2A670BA496F8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인터뷰결과서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id="{222964DA-5BA2-49E8-B6C2-74D32BB4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8642A20-1869-450C-90DE-7C8C6E7BB734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248F156-B124-4C25-A256-24D55DD0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2DAC0-2F7B-4B50-839E-52A48D59F498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44F874-CE48-4B41-A40E-7B9F0E7B42F1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228" name="그림 12">
            <a:extLst>
              <a:ext uri="{FF2B5EF4-FFF2-40B4-BE49-F238E27FC236}">
                <a16:creationId xmlns:a16="http://schemas.microsoft.com/office/drawing/2014/main" id="{8ABE2AAB-C5AF-4F88-A9CB-89FDE176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BA62CA34-1A65-408B-AA9D-C1671B48727D}"/>
              </a:ext>
            </a:extLst>
          </p:cNvPr>
          <p:cNvSpPr/>
          <p:nvPr/>
        </p:nvSpPr>
        <p:spPr>
          <a:xfrm>
            <a:off x="1970089" y="6445250"/>
            <a:ext cx="8251825" cy="3683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  <p:sp>
        <p:nvSpPr>
          <p:cNvPr id="9230" name="TextBox 14">
            <a:extLst>
              <a:ext uri="{FF2B5EF4-FFF2-40B4-BE49-F238E27FC236}">
                <a16:creationId xmlns:a16="http://schemas.microsoft.com/office/drawing/2014/main" id="{41BE0DF8-0339-4D50-80A2-BE071749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지혜</a:t>
            </a: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9467392A-E41F-485E-989D-01802A24EAAA}"/>
              </a:ext>
            </a:extLst>
          </p:cNvPr>
          <p:cNvSpPr/>
          <p:nvPr/>
        </p:nvSpPr>
        <p:spPr>
          <a:xfrm>
            <a:off x="1774217" y="1625846"/>
            <a:ext cx="4114800" cy="3817446"/>
          </a:xfrm>
          <a:prstGeom prst="rightArrowCallout">
            <a:avLst>
              <a:gd name="adj1" fmla="val 53866"/>
              <a:gd name="adj2" fmla="val 50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외출 시 이동하려는 장소에 수유실이 있는가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있다면 어디에 있는가</a:t>
            </a:r>
          </a:p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밖에서 수유 시 불편한 점은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불편한 점이 있다면 어떤 것이 불편했는가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1A7BAD-AFDD-4F6D-92CB-7890B7660783}"/>
              </a:ext>
            </a:extLst>
          </p:cNvPr>
          <p:cNvSpPr/>
          <p:nvPr/>
        </p:nvSpPr>
        <p:spPr>
          <a:xfrm>
            <a:off x="6572464" y="11645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수유실이 거의 없어서 집에서 모유를 짜서 챙겨 나가요 수유실이 음식점이나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커피숍에도 생겼으면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좋겠네용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488D28-CC2D-4B96-A45C-B45507AC37FC}"/>
              </a:ext>
            </a:extLst>
          </p:cNvPr>
          <p:cNvSpPr/>
          <p:nvPr/>
        </p:nvSpPr>
        <p:spPr>
          <a:xfrm>
            <a:off x="6572464" y="24230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주로 백화점 수유실을 많이 가요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2B8B9-E08E-4BED-AF25-9398354D6FE0}"/>
              </a:ext>
            </a:extLst>
          </p:cNvPr>
          <p:cNvSpPr/>
          <p:nvPr/>
        </p:nvSpPr>
        <p:spPr>
          <a:xfrm>
            <a:off x="6572464" y="36815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밖에선 수유하려고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백화점을갈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 없어서 분유를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들고다녀요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E95C91-70C8-43A5-9523-A7A7E8A1606B}"/>
              </a:ext>
            </a:extLst>
          </p:cNvPr>
          <p:cNvSpPr/>
          <p:nvPr/>
        </p:nvSpPr>
        <p:spPr>
          <a:xfrm>
            <a:off x="6572464" y="49400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키즈카페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백화점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돌잔치 결혼식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7E3E20-F86C-43CB-8016-4395AE5A58A9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225CF2-BE34-46CC-A417-445693C15DF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D3A86-CACC-4D9C-B0D1-0AB1FA82442F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2685CB9C-4E8B-4B91-814A-9FCC6D2FADA7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ko-KR" altLang="en-US" sz="10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480E82FE-9875-47FA-84F5-3C87F1E3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AF3C0AAF-29B1-49AC-86D9-C7C60584090D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278" name="그림 15">
            <a:extLst>
              <a:ext uri="{FF2B5EF4-FFF2-40B4-BE49-F238E27FC236}">
                <a16:creationId xmlns:a16="http://schemas.microsoft.com/office/drawing/2014/main" id="{B743D00F-76E8-4B99-A26E-EF044F568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Box 15">
            <a:extLst>
              <a:ext uri="{FF2B5EF4-FFF2-40B4-BE49-F238E27FC236}">
                <a16:creationId xmlns:a16="http://schemas.microsoft.com/office/drawing/2014/main" id="{5E0BA72D-AFFB-4A64-B0DE-A9AB55B0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기흥</a:t>
            </a:r>
            <a:r>
              <a:rPr lang="en-US" altLang="ko-KR" dirty="0"/>
              <a:t>&amp;</a:t>
            </a:r>
            <a:r>
              <a:rPr lang="ko-KR" altLang="en-US" dirty="0"/>
              <a:t>주영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74CC314-2763-4EB9-830E-750B093E1072}"/>
              </a:ext>
            </a:extLst>
          </p:cNvPr>
          <p:cNvGrpSpPr/>
          <p:nvPr/>
        </p:nvGrpSpPr>
        <p:grpSpPr>
          <a:xfrm>
            <a:off x="229304" y="1327913"/>
            <a:ext cx="8012020" cy="5141192"/>
            <a:chOff x="1776475" y="1220271"/>
            <a:chExt cx="8176417" cy="5401665"/>
          </a:xfrm>
        </p:grpSpPr>
        <p:pic>
          <p:nvPicPr>
            <p:cNvPr id="1028" name="Picture 4" descr="이미지">
              <a:extLst>
                <a:ext uri="{FF2B5EF4-FFF2-40B4-BE49-F238E27FC236}">
                  <a16:creationId xmlns:a16="http://schemas.microsoft.com/office/drawing/2014/main" id="{88D04D6C-5984-440F-8205-A6DC3B66D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75" y="1850997"/>
              <a:ext cx="1245533" cy="2661081"/>
            </a:xfrm>
            <a:prstGeom prst="roundRect">
              <a:avLst>
                <a:gd name="adj" fmla="val 1405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A25365F-D83D-4730-9F7E-18802AA0A25E}"/>
                </a:ext>
              </a:extLst>
            </p:cNvPr>
            <p:cNvSpPr/>
            <p:nvPr/>
          </p:nvSpPr>
          <p:spPr>
            <a:xfrm>
              <a:off x="1776477" y="1220271"/>
              <a:ext cx="1245532" cy="3756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user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F2E06B-999A-43D0-AD55-3EEF48D4CE09}"/>
                </a:ext>
              </a:extLst>
            </p:cNvPr>
            <p:cNvSpPr/>
            <p:nvPr/>
          </p:nvSpPr>
          <p:spPr>
            <a:xfrm>
              <a:off x="4840992" y="1220271"/>
              <a:ext cx="1245532" cy="3756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front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EBA6F49-4BC3-4B56-BEFA-DE883A9790DE}"/>
                </a:ext>
              </a:extLst>
            </p:cNvPr>
            <p:cNvSpPr/>
            <p:nvPr/>
          </p:nvSpPr>
          <p:spPr>
            <a:xfrm>
              <a:off x="4945310" y="6265863"/>
              <a:ext cx="874058" cy="3560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back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A77F59-F4D8-46FF-AAFB-1BBF0CE0BDF3}"/>
                </a:ext>
              </a:extLst>
            </p:cNvPr>
            <p:cNvGrpSpPr/>
            <p:nvPr/>
          </p:nvGrpSpPr>
          <p:grpSpPr>
            <a:xfrm>
              <a:off x="7740228" y="1220271"/>
              <a:ext cx="2212664" cy="3070376"/>
              <a:chOff x="8891832" y="1657350"/>
              <a:chExt cx="3071323" cy="3679116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3791A09-0993-40CC-9BF4-91B028D238D4}"/>
                  </a:ext>
                </a:extLst>
              </p:cNvPr>
              <p:cNvSpPr/>
              <p:nvPr/>
            </p:nvSpPr>
            <p:spPr>
              <a:xfrm>
                <a:off x="9507467" y="1657350"/>
                <a:ext cx="1726725" cy="457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60" dirty="0" err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Ai&amp;Data</a:t>
                </a:r>
                <a:endParaRPr lang="ko-KR" altLang="en-US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599FB15-AC5A-4728-9BBE-241F2B79F87D}"/>
                  </a:ext>
                </a:extLst>
              </p:cNvPr>
              <p:cNvGrpSpPr/>
              <p:nvPr/>
            </p:nvGrpSpPr>
            <p:grpSpPr>
              <a:xfrm>
                <a:off x="8891832" y="2298706"/>
                <a:ext cx="3071323" cy="2433998"/>
                <a:chOff x="8891832" y="2298706"/>
                <a:chExt cx="3071323" cy="2433998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CC12D27C-DA96-4123-A73E-B98EB933EA81}"/>
                    </a:ext>
                  </a:extLst>
                </p:cNvPr>
                <p:cNvSpPr/>
                <p:nvPr/>
              </p:nvSpPr>
              <p:spPr>
                <a:xfrm>
                  <a:off x="8891832" y="2298706"/>
                  <a:ext cx="3071323" cy="243399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032" name="Picture 8" descr="What is Sklearn? | Domino Data Science Dictionary">
                  <a:extLst>
                    <a:ext uri="{FF2B5EF4-FFF2-40B4-BE49-F238E27FC236}">
                      <a16:creationId xmlns:a16="http://schemas.microsoft.com/office/drawing/2014/main" id="{E66AAECA-9839-4217-87EA-03ACD5083A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0662" y="2513767"/>
                  <a:ext cx="2416908" cy="9667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Seaborn - 데이터를 시각화하는 17가지 방법 - 밥먹는 개발자">
                  <a:extLst>
                    <a:ext uri="{FF2B5EF4-FFF2-40B4-BE49-F238E27FC236}">
                      <a16:creationId xmlns:a16="http://schemas.microsoft.com/office/drawing/2014/main" id="{A0A57856-38AF-429F-9022-AF30E98D23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9265" y="3480530"/>
                  <a:ext cx="1071563" cy="10715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Python: KoNLPy">
                  <a:extLst>
                    <a:ext uri="{FF2B5EF4-FFF2-40B4-BE49-F238E27FC236}">
                      <a16:creationId xmlns:a16="http://schemas.microsoft.com/office/drawing/2014/main" id="{D9B87277-95C4-4AB8-A53F-98DA2BF5D6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07664" y="3480530"/>
                  <a:ext cx="1344244" cy="10668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78CBE85-6903-4451-9886-132F51AE865E}"/>
                  </a:ext>
                </a:extLst>
              </p:cNvPr>
              <p:cNvSpPr/>
              <p:nvPr/>
            </p:nvSpPr>
            <p:spPr>
              <a:xfrm>
                <a:off x="9229394" y="4879266"/>
                <a:ext cx="2556541" cy="4572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60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수유실 추천 서비스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E9102F0-FB56-4C02-AC89-E6FC73A56E7B}"/>
                </a:ext>
              </a:extLst>
            </p:cNvPr>
            <p:cNvGrpSpPr/>
            <p:nvPr/>
          </p:nvGrpSpPr>
          <p:grpSpPr>
            <a:xfrm>
              <a:off x="4378143" y="1986371"/>
              <a:ext cx="2056806" cy="1999880"/>
              <a:chOff x="3163027" y="1817688"/>
              <a:chExt cx="3071323" cy="243399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D4B713D-96B3-487B-8CF2-30003261060C}"/>
                  </a:ext>
                </a:extLst>
              </p:cNvPr>
              <p:cNvSpPr/>
              <p:nvPr/>
            </p:nvSpPr>
            <p:spPr>
              <a:xfrm>
                <a:off x="3163027" y="1817688"/>
                <a:ext cx="3071323" cy="24339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38" name="Picture 14" descr="React Native] 시작하기 전에">
                <a:extLst>
                  <a:ext uri="{FF2B5EF4-FFF2-40B4-BE49-F238E27FC236}">
                    <a16:creationId xmlns:a16="http://schemas.microsoft.com/office/drawing/2014/main" id="{7C92408F-C2A6-4D6D-9079-B627EB6FE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44"/>
              <a:stretch/>
            </p:blipFill>
            <p:spPr bwMode="auto">
              <a:xfrm>
                <a:off x="3375510" y="2298706"/>
                <a:ext cx="1315064" cy="1055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File:Google Maps Logo 2020.svg - Wikipedia">
                <a:extLst>
                  <a:ext uri="{FF2B5EF4-FFF2-40B4-BE49-F238E27FC236}">
                    <a16:creationId xmlns:a16="http://schemas.microsoft.com/office/drawing/2014/main" id="{413C839F-010B-4D49-8ED9-4FC6CF8DF3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3751" y="2357316"/>
                <a:ext cx="1128713" cy="101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706BD3E1-EBFB-486A-8258-AF30C75FD49E}"/>
                  </a:ext>
                </a:extLst>
              </p:cNvPr>
              <p:cNvSpPr/>
              <p:nvPr/>
            </p:nvSpPr>
            <p:spPr>
              <a:xfrm>
                <a:off x="3580668" y="3515705"/>
                <a:ext cx="2219812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spc="60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Geolocation</a:t>
                </a:r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0F00C93-F0A1-4600-BE0E-B6BF94ACB3AB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54" y="2805980"/>
              <a:ext cx="9752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700E87C-E0E5-4573-AF8A-7A3950263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9763" y="3286985"/>
              <a:ext cx="10359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39839-2974-4E73-B31E-A244737FFE16}"/>
                </a:ext>
              </a:extLst>
            </p:cNvPr>
            <p:cNvSpPr txBox="1"/>
            <p:nvPr/>
          </p:nvSpPr>
          <p:spPr>
            <a:xfrm>
              <a:off x="3093045" y="2365423"/>
              <a:ext cx="1277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① 위도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경도 데이터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380710-8561-4682-9DD7-400B8FB56722}"/>
                </a:ext>
              </a:extLst>
            </p:cNvPr>
            <p:cNvSpPr txBox="1"/>
            <p:nvPr/>
          </p:nvSpPr>
          <p:spPr>
            <a:xfrm>
              <a:off x="3164002" y="3340357"/>
              <a:ext cx="1198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② 추천 수유실 목록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EE23303-CDBC-4789-8EB4-A3B95A189D83}"/>
                </a:ext>
              </a:extLst>
            </p:cNvPr>
            <p:cNvCxnSpPr>
              <a:cxnSpLocks/>
            </p:cNvCxnSpPr>
            <p:nvPr/>
          </p:nvCxnSpPr>
          <p:spPr>
            <a:xfrm>
              <a:off x="6644602" y="3033205"/>
              <a:ext cx="9752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6F0176-B489-43CA-9CCA-B72BC8022738}"/>
                </a:ext>
              </a:extLst>
            </p:cNvPr>
            <p:cNvSpPr txBox="1"/>
            <p:nvPr/>
          </p:nvSpPr>
          <p:spPr>
            <a:xfrm>
              <a:off x="6442967" y="2569993"/>
              <a:ext cx="128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 ③ 위도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경도 데이터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EEC60B8-1BE2-4380-A205-6DBBCD5A1B8C}"/>
                </a:ext>
              </a:extLst>
            </p:cNvPr>
            <p:cNvGrpSpPr/>
            <p:nvPr/>
          </p:nvGrpSpPr>
          <p:grpSpPr>
            <a:xfrm>
              <a:off x="4672709" y="4290647"/>
              <a:ext cx="1443374" cy="1895630"/>
              <a:chOff x="9638323" y="2330591"/>
              <a:chExt cx="2219812" cy="2433998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A3991C64-E554-48DF-A00B-C20A9F19441B}"/>
                  </a:ext>
                </a:extLst>
              </p:cNvPr>
              <p:cNvSpPr/>
              <p:nvPr/>
            </p:nvSpPr>
            <p:spPr>
              <a:xfrm>
                <a:off x="9638323" y="2330591"/>
                <a:ext cx="2219812" cy="24339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1D9FEAD-EF46-4698-A9FE-D1F3F645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58414" y="2565935"/>
                <a:ext cx="1670315" cy="715849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27A6A5E-DD92-41E3-82BD-EFACF182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7855" y="3476008"/>
                <a:ext cx="1163663" cy="948688"/>
              </a:xfrm>
              <a:prstGeom prst="rect">
                <a:avLst/>
              </a:prstGeom>
            </p:spPr>
          </p:pic>
        </p:grp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E0C4F99-FB5D-48C2-863A-36B5FFE2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205" y="4143734"/>
              <a:ext cx="1729512" cy="109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E7A3C09-62D9-4371-880A-D0140850F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9191" y="4290647"/>
              <a:ext cx="1774523" cy="1132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B6E08D-6E61-42D7-8F1E-76599F24879B}"/>
                </a:ext>
              </a:extLst>
            </p:cNvPr>
            <p:cNvSpPr txBox="1"/>
            <p:nvPr/>
          </p:nvSpPr>
          <p:spPr>
            <a:xfrm>
              <a:off x="6235802" y="4129699"/>
              <a:ext cx="1226590" cy="485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④ 수유실 리뷰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평점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B66D28-2CD5-433A-BB57-ACF839028C20}"/>
                </a:ext>
              </a:extLst>
            </p:cNvPr>
            <p:cNvSpPr txBox="1"/>
            <p:nvPr/>
          </p:nvSpPr>
          <p:spPr>
            <a:xfrm>
              <a:off x="7147304" y="4934281"/>
              <a:ext cx="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⑤ 수유실 추천 목록</a:t>
              </a:r>
            </a:p>
          </p:txBody>
        </p:sp>
        <p:cxnSp>
          <p:nvCxnSpPr>
            <p:cNvPr id="11291" name="연결선: 구부러짐 11290">
              <a:extLst>
                <a:ext uri="{FF2B5EF4-FFF2-40B4-BE49-F238E27FC236}">
                  <a16:creationId xmlns:a16="http://schemas.microsoft.com/office/drawing/2014/main" id="{D77A2609-CBA0-4CE6-A1F1-CAA60AC18462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>
              <a:off x="4416591" y="3855394"/>
              <a:ext cx="256118" cy="138306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A3C643D-3B80-4B4D-88B7-9186EB1A1FB3}"/>
                </a:ext>
              </a:extLst>
            </p:cNvPr>
            <p:cNvSpPr txBox="1"/>
            <p:nvPr/>
          </p:nvSpPr>
          <p:spPr>
            <a:xfrm>
              <a:off x="2950547" y="4646781"/>
              <a:ext cx="160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⑥ 추천 수유실 목록 및 상세 정보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6F07F62-C627-4657-831D-2F337A00D4CB}"/>
              </a:ext>
            </a:extLst>
          </p:cNvPr>
          <p:cNvSpPr txBox="1"/>
          <p:nvPr/>
        </p:nvSpPr>
        <p:spPr>
          <a:xfrm>
            <a:off x="8318639" y="1153680"/>
            <a:ext cx="3467557" cy="52629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>
                <a:highlight>
                  <a:srgbClr val="00FF00"/>
                </a:highlight>
              </a:rPr>
              <a:t>Front-end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기본 데이터 요청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좌표를 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 </a:t>
            </a:r>
            <a:r>
              <a:rPr lang="ko-KR" altLang="en-US" sz="1200" dirty="0"/>
              <a:t>요청하여 처리된 수유실 데이터 반환 </a:t>
            </a:r>
            <a:r>
              <a:rPr lang="ko-KR" altLang="en-US" sz="1200" dirty="0" err="1"/>
              <a:t>요청상세</a:t>
            </a:r>
            <a:endParaRPr lang="en-US" altLang="ko-KR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 데이터 요청 </a:t>
            </a:r>
            <a:r>
              <a:rPr lang="en-US" altLang="ko-KR" sz="1200" dirty="0"/>
              <a:t>: </a:t>
            </a:r>
            <a:r>
              <a:rPr lang="ko-KR" altLang="en-US" sz="1200" dirty="0"/>
              <a:t>특정 수유실 데이터 제공 요청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상세 데이터 전달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요구한 데이터 화면에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리뷰 데이터 기록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서버측에</a:t>
            </a:r>
            <a:r>
              <a:rPr lang="ko-KR" altLang="en-US" sz="1200" dirty="0"/>
              <a:t> 평점</a:t>
            </a:r>
            <a:r>
              <a:rPr lang="en-US" altLang="ko-KR" sz="1200" dirty="0"/>
              <a:t>, </a:t>
            </a:r>
            <a:r>
              <a:rPr lang="ko-KR" altLang="en-US" sz="1200" dirty="0"/>
              <a:t>리뷰 파라미터를 제출과 오류코드 반환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>
                <a:highlight>
                  <a:srgbClr val="FFFF00"/>
                </a:highlight>
              </a:rPr>
              <a:t>Back-end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서버 구축 </a:t>
            </a:r>
            <a:r>
              <a:rPr lang="en-US" altLang="ko-KR" sz="1200" dirty="0"/>
              <a:t>: DB </a:t>
            </a:r>
            <a:r>
              <a:rPr lang="ko-KR" altLang="en-US" sz="1200" dirty="0"/>
              <a:t>와 요청을 처리하고 파일을 저장하는 웹서버 구축</a:t>
            </a:r>
            <a:endParaRPr lang="en-US" altLang="ko-KR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제공 </a:t>
            </a:r>
            <a:r>
              <a:rPr lang="en-US" altLang="ko-KR" sz="1200" dirty="0"/>
              <a:t>: Front-end </a:t>
            </a:r>
            <a:r>
              <a:rPr lang="ko-KR" altLang="en-US" sz="1200" dirty="0"/>
              <a:t>에서 요청한 데이터를 </a:t>
            </a:r>
            <a:r>
              <a:rPr lang="en-US" altLang="ko-KR" sz="1200" dirty="0"/>
              <a:t>DB</a:t>
            </a:r>
            <a:r>
              <a:rPr lang="ko-KR" altLang="en-US" sz="1200" dirty="0"/>
              <a:t>를 참고 하여 </a:t>
            </a:r>
            <a:r>
              <a:rPr lang="ko-KR" altLang="en-US" sz="1200" dirty="0" err="1"/>
              <a:t>가공후</a:t>
            </a:r>
            <a:r>
              <a:rPr lang="ko-KR" altLang="en-US" sz="1200" dirty="0"/>
              <a:t>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DB </a:t>
            </a:r>
            <a:r>
              <a:rPr lang="ko-KR" altLang="en-US" sz="1200" dirty="0"/>
              <a:t>적재 </a:t>
            </a:r>
            <a:r>
              <a:rPr lang="en-US" altLang="ko-KR" sz="1200" dirty="0"/>
              <a:t>: </a:t>
            </a:r>
            <a:r>
              <a:rPr lang="ko-KR" altLang="en-US" sz="1200" dirty="0"/>
              <a:t>빠른 통신을 위해 </a:t>
            </a:r>
            <a:r>
              <a:rPr lang="en-US" altLang="ko-KR" sz="1200" dirty="0"/>
              <a:t>DB </a:t>
            </a:r>
            <a:r>
              <a:rPr lang="ko-KR" altLang="en-US" sz="1200" dirty="0"/>
              <a:t>에 데이터 가공 및 적재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파일 관리 </a:t>
            </a:r>
            <a:r>
              <a:rPr lang="en-US" altLang="ko-KR" sz="1200" dirty="0"/>
              <a:t>: Ai/Data </a:t>
            </a:r>
            <a:r>
              <a:rPr lang="ko-KR" altLang="en-US" sz="1200" dirty="0"/>
              <a:t>팀 제공하는 데이터 처리 파일을 서버에 저장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>
                <a:highlight>
                  <a:srgbClr val="FF0000"/>
                </a:highlight>
              </a:rPr>
              <a:t>Ai/Data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알고리즘 적용 </a:t>
            </a:r>
            <a:r>
              <a:rPr lang="en-US" altLang="ko-KR" sz="1200" dirty="0"/>
              <a:t>: </a:t>
            </a:r>
            <a:r>
              <a:rPr lang="ko-KR" altLang="en-US" sz="1200" dirty="0"/>
              <a:t>제공받은 데이터를 기반으로 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 </a:t>
            </a:r>
            <a:r>
              <a:rPr lang="ko-KR" altLang="en-US" sz="1200" dirty="0"/>
              <a:t>알고리즘을 통해 인근 수유실 추천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차 결과 재가공 </a:t>
            </a:r>
            <a:r>
              <a:rPr lang="en-US" altLang="ko-KR" sz="1200" dirty="0"/>
              <a:t>: </a:t>
            </a:r>
            <a:r>
              <a:rPr lang="ko-KR" altLang="en-US" sz="1200" dirty="0"/>
              <a:t>추천된 수유실에 대한 리뷰 및 평점 데이터 요청 후 처리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최종 분석 및 출력 </a:t>
            </a:r>
            <a:r>
              <a:rPr lang="en-US" altLang="ko-KR" sz="1200" dirty="0"/>
              <a:t>: </a:t>
            </a:r>
            <a:r>
              <a:rPr lang="ko-KR" altLang="en-US" sz="1200" dirty="0"/>
              <a:t>감성 분석을 통한 최종 추천 수유실 선별 후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자료 관리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백엔드에</a:t>
            </a:r>
            <a:r>
              <a:rPr lang="ko-KR" altLang="en-US" sz="1200" dirty="0"/>
              <a:t> 적재되어 있는 추가 정보 재가공</a:t>
            </a:r>
          </a:p>
        </p:txBody>
      </p:sp>
    </p:spTree>
    <p:extLst>
      <p:ext uri="{BB962C8B-B14F-4D97-AF65-F5344CB8AC3E}">
        <p14:creationId xmlns:p14="http://schemas.microsoft.com/office/powerpoint/2010/main" val="30129008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막힌 원호 31"/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419" name="그림 1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21" name="TextBox 12"/>
          <p:cNvSpPr txBox="1">
            <a:spLocks noChangeArrowheads="1"/>
          </p:cNvSpPr>
          <p:nvPr/>
        </p:nvSpPr>
        <p:spPr>
          <a:xfrm>
            <a:off x="4991101" y="692150"/>
            <a:ext cx="2112963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주영</a:t>
            </a:r>
            <a:r>
              <a:rPr lang="en-US" altLang="ko-KR"/>
              <a:t>&amp;</a:t>
            </a:r>
            <a:r>
              <a:rPr lang="ko-KR" altLang="en-US"/>
              <a:t>유빈</a:t>
            </a:r>
            <a:endParaRPr lang="ko-KR" altLang="en-US"/>
          </a:p>
        </p:txBody>
      </p:sp>
      <p:pic>
        <p:nvPicPr>
          <p:cNvPr id="174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47962" y="1637858"/>
            <a:ext cx="5471432" cy="4615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7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eaLnBrk="1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알고리즘 상세 설명서</a:t>
            </a:r>
            <a:endParaRPr lang="ko-KR" altLang="en-US" sz="1700" spc="-5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1946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막힌 원호 31"/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46761" y="1324217"/>
            <a:ext cx="5473375" cy="4625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19471" name="그림 15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39300" y="125413"/>
            <a:ext cx="86836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73" name="TextBox 28"/>
          <p:cNvSpPr txBox="1">
            <a:spLocks noChangeArrowheads="1"/>
          </p:cNvSpPr>
          <p:nvPr/>
        </p:nvSpPr>
        <p:spPr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lvl="0">
              <a:defRPr/>
            </a:pPr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유빈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7250" y="1527473"/>
            <a:ext cx="50488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" altLang="ko-KR" sz="1600" b="0" i="0">
                <a:effectLst/>
                <a:latin typeface="Söhne"/>
              </a:rPr>
              <a:t>AI &amp; Data </a:t>
            </a:r>
            <a:r>
              <a:rPr lang="ko-KR" altLang="en-US" sz="1600" b="0" i="0">
                <a:effectLst/>
                <a:latin typeface="Söhne"/>
              </a:rPr>
              <a:t>팀은 세 가지 주요 단계를 거쳐 사용자에게 최적화된 수유실을 추천합니다</a:t>
            </a:r>
            <a:r>
              <a:rPr lang="en-US" altLang="ko-KR" sz="1600" b="0" i="0">
                <a:effectLst/>
                <a:latin typeface="Söhne"/>
              </a:rPr>
              <a:t>. </a:t>
            </a:r>
            <a:br>
              <a:rPr lang="en-US" altLang="ko-KR" sz="1600" b="0" i="0">
                <a:effectLst/>
                <a:latin typeface="Söhne"/>
              </a:rPr>
            </a:br>
            <a:endParaRPr lang="en-US" altLang="ko-KR" sz="1600" b="0" i="0">
              <a:effectLst/>
              <a:latin typeface="Söhne"/>
            </a:endParaRPr>
          </a:p>
          <a:p>
            <a:pPr algn="l">
              <a:defRPr/>
            </a:pPr>
            <a:r>
              <a:rPr lang="en-US" altLang="ko-KR" sz="1600" b="0" i="0">
                <a:effectLst/>
                <a:latin typeface="Söhne"/>
              </a:rPr>
              <a:t> </a:t>
            </a:r>
            <a:r>
              <a:rPr lang="ko-KR" altLang="en-US" sz="1600" b="0" i="0">
                <a:effectLst/>
                <a:latin typeface="Söhne"/>
              </a:rPr>
              <a:t>먼저</a:t>
            </a:r>
            <a:r>
              <a:rPr lang="en-US" altLang="ko-KR" sz="1600" b="0" i="0">
                <a:effectLst/>
                <a:latin typeface="Söhne"/>
              </a:rPr>
              <a:t>, </a:t>
            </a:r>
            <a:r>
              <a:rPr lang="ko-KR" altLang="en-US" sz="1600" b="0" i="0">
                <a:effectLst/>
                <a:latin typeface="Söhne"/>
              </a:rPr>
              <a:t>사용자의 위치를 기반으로 한 </a:t>
            </a:r>
            <a:r>
              <a:rPr lang="en" altLang="ko-KR" sz="1600" i="0">
                <a:effectLst/>
                <a:latin typeface="Söhne"/>
              </a:rPr>
              <a:t>kNN </a:t>
            </a:r>
            <a:r>
              <a:rPr lang="ko-KR" altLang="en-US" sz="1600" i="0">
                <a:effectLst/>
                <a:latin typeface="Söhne"/>
              </a:rPr>
              <a:t>알고리즘을 </a:t>
            </a:r>
            <a:r>
              <a:rPr lang="ko-KR" altLang="en-US" sz="1600" b="0" i="0">
                <a:effectLst/>
                <a:latin typeface="Söhne"/>
              </a:rPr>
              <a:t>사용하여 가까운 수유실을 선별합니다</a:t>
            </a:r>
            <a:r>
              <a:rPr lang="en-US" altLang="ko-KR" sz="1600" b="0" i="0">
                <a:effectLst/>
                <a:latin typeface="Söhne"/>
              </a:rPr>
              <a:t>. </a:t>
            </a:r>
            <a:endParaRPr lang="en-US" altLang="ko-KR" sz="1600" b="0" i="0">
              <a:effectLst/>
              <a:latin typeface="Söhne"/>
            </a:endParaRPr>
          </a:p>
          <a:p>
            <a:pPr algn="l">
              <a:defRPr/>
            </a:pPr>
            <a:endParaRPr lang="en-US" altLang="ko-KR" sz="1600" b="0" i="0">
              <a:effectLst/>
              <a:latin typeface="Söhne"/>
            </a:endParaRPr>
          </a:p>
          <a:p>
            <a:pPr algn="l">
              <a:defRPr/>
            </a:pPr>
            <a:r>
              <a:rPr lang="en-US" altLang="ko-KR" sz="1600" b="0" i="0">
                <a:effectLst/>
                <a:latin typeface="Söhne"/>
              </a:rPr>
              <a:t> </a:t>
            </a:r>
            <a:r>
              <a:rPr lang="ko-KR" altLang="en-US" sz="1600" b="0" i="0">
                <a:effectLst/>
                <a:latin typeface="Söhne"/>
              </a:rPr>
              <a:t>다음으로</a:t>
            </a:r>
            <a:r>
              <a:rPr lang="en-US" altLang="ko-KR" sz="1600" b="0" i="0">
                <a:effectLst/>
                <a:latin typeface="Söhne"/>
              </a:rPr>
              <a:t>, </a:t>
            </a:r>
            <a:r>
              <a:rPr lang="ko-KR" altLang="en-US" sz="1600" b="0" i="0">
                <a:effectLst/>
                <a:latin typeface="Söhne"/>
              </a:rPr>
              <a:t>수유실들에 대한 리뷰 및 평점 데이터를 </a:t>
            </a:r>
            <a:r>
              <a:rPr lang="ko-KR" altLang="en-US" sz="1600">
                <a:latin typeface="Söhne"/>
              </a:rPr>
              <a:t>감성분석 </a:t>
            </a:r>
            <a:r>
              <a:rPr lang="ko-KR" altLang="en-US" sz="1600" b="0" i="0">
                <a:effectLst/>
                <a:latin typeface="Söhne"/>
              </a:rPr>
              <a:t>하여 각 수유실의 리뷰 텍스트와 평균 평점을 도출합니다</a:t>
            </a:r>
            <a:r>
              <a:rPr lang="en-US" altLang="ko-KR" sz="1600" b="0" i="0">
                <a:effectLst/>
                <a:latin typeface="Söhne"/>
              </a:rPr>
              <a:t>. </a:t>
            </a:r>
            <a:endParaRPr lang="en-US" altLang="ko-KR" sz="1600" b="0" i="0">
              <a:effectLst/>
              <a:latin typeface="Söhne"/>
            </a:endParaRPr>
          </a:p>
          <a:p>
            <a:pPr algn="l">
              <a:defRPr/>
            </a:pPr>
            <a:endParaRPr lang="en-US" altLang="ko-KR" sz="1600">
              <a:latin typeface="Söhne"/>
            </a:endParaRPr>
          </a:p>
          <a:p>
            <a:pPr algn="l">
              <a:defRPr/>
            </a:pPr>
            <a:r>
              <a:rPr lang="en-US" altLang="ko-KR" sz="1600" b="0" i="0">
                <a:effectLst/>
                <a:latin typeface="Söhne"/>
              </a:rPr>
              <a:t> </a:t>
            </a:r>
            <a:r>
              <a:rPr lang="ko-KR" altLang="en-US" sz="1600" b="0" i="0">
                <a:effectLst/>
                <a:latin typeface="Söhne"/>
              </a:rPr>
              <a:t>마지막으로</a:t>
            </a:r>
            <a:r>
              <a:rPr lang="en-US" altLang="ko-KR" sz="1600" b="0" i="0">
                <a:effectLst/>
                <a:latin typeface="Söhne"/>
              </a:rPr>
              <a:t>, </a:t>
            </a:r>
            <a:r>
              <a:rPr lang="ko-KR" altLang="en-US" sz="1600" b="0" i="0">
                <a:effectLst/>
                <a:latin typeface="Söhne"/>
              </a:rPr>
              <a:t>리뷰의 감정을 분석하여 최종 추천 알고리즘의 입력으로 활용하며</a:t>
            </a:r>
            <a:r>
              <a:rPr lang="en-US" altLang="ko-KR" sz="1600" b="0" i="0">
                <a:effectLst/>
                <a:latin typeface="Söhne"/>
              </a:rPr>
              <a:t> </a:t>
            </a:r>
            <a:r>
              <a:rPr lang="ko-KR" altLang="en-US" sz="1600" b="0" i="0">
                <a:effectLst/>
                <a:latin typeface="Söhne"/>
              </a:rPr>
              <a:t>종합 점수를 계산하여 사용자에게 가장 적합한 </a:t>
            </a:r>
            <a:r>
              <a:rPr lang="en-US" altLang="ko-KR" sz="1600" b="0" i="0">
                <a:effectLst/>
                <a:latin typeface="Söhne"/>
              </a:rPr>
              <a:t>5</a:t>
            </a:r>
            <a:r>
              <a:rPr lang="ko-KR" altLang="en-US" sz="1600" b="0" i="0">
                <a:effectLst/>
                <a:latin typeface="Söhne"/>
              </a:rPr>
              <a:t>개의 수유실을 추천합니다</a:t>
            </a:r>
            <a:r>
              <a:rPr lang="en-US" altLang="ko-KR" sz="1600" b="0" i="0">
                <a:effectLst/>
                <a:latin typeface="Söhne"/>
              </a:rPr>
              <a:t>. </a:t>
            </a:r>
            <a:endParaRPr lang="en-US" altLang="ko-KR" sz="1600" b="0" i="0">
              <a:effectLst/>
              <a:latin typeface="Söhne"/>
            </a:endParaRPr>
          </a:p>
          <a:p>
            <a:pPr algn="l">
              <a:defRPr/>
            </a:pPr>
            <a:endParaRPr lang="en-US" altLang="ko-KR" sz="1600">
              <a:latin typeface="Söhne"/>
            </a:endParaRPr>
          </a:p>
          <a:p>
            <a:pPr algn="l">
              <a:defRPr/>
            </a:pPr>
            <a:r>
              <a:rPr lang="en-US" altLang="ko-KR" sz="1600" b="0" i="0">
                <a:effectLst/>
                <a:latin typeface="Söhne"/>
              </a:rPr>
              <a:t> </a:t>
            </a:r>
            <a:r>
              <a:rPr lang="ko-KR" altLang="en-US" sz="1600" b="0" i="0">
                <a:effectLst/>
                <a:latin typeface="Söhne"/>
              </a:rPr>
              <a:t>이를 통해 </a:t>
            </a:r>
            <a:r>
              <a:rPr lang="en" altLang="ko-KR" sz="1600" b="0" i="0">
                <a:effectLst/>
                <a:latin typeface="Söhne"/>
              </a:rPr>
              <a:t>AI &amp; Data </a:t>
            </a:r>
            <a:r>
              <a:rPr lang="ko-KR" altLang="en-US" sz="1600" b="0" i="0">
                <a:effectLst/>
                <a:latin typeface="Söhne"/>
              </a:rPr>
              <a:t>팀은 사용자의 위치</a:t>
            </a:r>
            <a:r>
              <a:rPr lang="en-US" altLang="ko-KR" sz="1600" b="0" i="0">
                <a:effectLst/>
                <a:latin typeface="Söhne"/>
              </a:rPr>
              <a:t>, </a:t>
            </a:r>
            <a:r>
              <a:rPr lang="ko-KR" altLang="en-US" sz="1600" b="0" i="0">
                <a:effectLst/>
                <a:latin typeface="Söhne"/>
              </a:rPr>
              <a:t>리뷰</a:t>
            </a:r>
            <a:r>
              <a:rPr lang="en-US" altLang="ko-KR" sz="1600" b="0" i="0">
                <a:effectLst/>
                <a:latin typeface="Söhne"/>
              </a:rPr>
              <a:t>, </a:t>
            </a:r>
            <a:r>
              <a:rPr lang="ko-KR" altLang="en-US" sz="1600" b="0" i="0">
                <a:effectLst/>
                <a:latin typeface="Söhne"/>
              </a:rPr>
              <a:t>평점</a:t>
            </a:r>
            <a:r>
              <a:rPr lang="en-US" altLang="ko-KR" sz="1600" b="0" i="0">
                <a:effectLst/>
                <a:latin typeface="Söhne"/>
              </a:rPr>
              <a:t>, </a:t>
            </a:r>
            <a:r>
              <a:rPr lang="ko-KR" altLang="en-US" sz="1600" b="0" i="0">
                <a:effectLst/>
                <a:latin typeface="Söhne"/>
              </a:rPr>
              <a:t>감정 분석을 종합적으로 고려하여 고객에게 맞춤형 수유실 추천 서비스를 제공합니다</a:t>
            </a:r>
            <a:r>
              <a:rPr lang="en-US" altLang="ko-KR" sz="1600" b="0" i="0">
                <a:effectLst/>
                <a:latin typeface="Söhne"/>
              </a:rPr>
              <a:t>.</a:t>
            </a:r>
            <a:endParaRPr lang="en-US" altLang="ko-KR" sz="1600" b="0" i="0">
              <a:latin typeface="Söhne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4260" r="6620" b="4650"/>
          <a:stretch>
            <a:fillRect/>
          </a:stretch>
        </p:blipFill>
        <p:spPr>
          <a:xfrm>
            <a:off x="8256240" y="1324217"/>
            <a:ext cx="1518736" cy="47666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7459" y="900455"/>
            <a:ext cx="1696298" cy="3231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1500"/>
              <a:t>&lt;Algorism Flow&gt;</a:t>
            </a:r>
            <a:endParaRPr kumimoji="1"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이후 페이지는 녹음본에 들어가지 않습니다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774825" y="1268413"/>
          <a:ext cx="4321175" cy="4308473"/>
        </p:xfrm>
        <a:graphic>
          <a:graphicData uri="http://schemas.openxmlformats.org/drawingml/2006/table">
            <a:tbl>
              <a:tblGrid>
                <a:gridCol w="432117"/>
                <a:gridCol w="1224333"/>
                <a:gridCol w="2664725"/>
              </a:tblGrid>
              <a:tr h="239935">
                <a:tc>
                  <a:txBody>
                    <a:bodyPr vert="horz" lIns="36006" tIns="8571" rIns="36006" bIns="8571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기능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설명</a:t>
                      </a:r>
                      <a:endParaRPr lang="ko-KR" altLang="en-US" sz="900" b="1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94770">
                <a:tc rowSpan="5">
                  <a:txBody>
                    <a:bodyPr vert="horz" lIns="36006" tIns="8571" rIns="36006" bIns="8571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S/W</a:t>
                      </a:r>
                      <a:endParaRPr lang="en-US" sz="9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정보 관리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프론트에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 있는 데이터를 넘기기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프론트에서 리뷰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평점 받아서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db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 추가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에서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ai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에게 정보제공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다시 프론트로 정보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9477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6" tIns="8571" rIns="36006" bIns="8571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 위치 기반 추천 수유실 지도 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indent="0" algn="l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앱의 첫 화면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앱이 구동되면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사용자의 위치 정보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위도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경도 관련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중심으로 지도가 구성되어 지도에 수유실 위치가 마커로 뜨게 됨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이때 기존의 수유실은 노란색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추천 수유실은 빨간색으로 표현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9477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6" tIns="8571" rIns="36006" bIns="8571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수유실 상세정보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특정 수유실의 상세정보를 알려주고 리뷰와 평점을 남길 수 있음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9477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6" tIns="8571" rIns="36006" bIns="8571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수유실 전체 리스트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lvl="0" indent="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지도에서는 다른 지역 수유실을 찾아보기 불편하게 되어있다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따라서 쉽게 접근 할 수 있는 뷰를 제공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9477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6" tIns="8571" rIns="36006" bIns="8571" anchor="ctr" anchorCtr="0"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수유실 추천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6" tIns="8571" rIns="36006" bIns="8571" anchor="ctr" anchorCtr="0"/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사용자의 현재 상황을 분석하여 수유실 추천 서비스를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사용자의 위치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위도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경도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를 통해 사용자 주변 수유실을 리뷰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평점을 고려하여 좋은 시설로 안내할 수 있도록 서비스 제공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.</a:t>
                      </a:r>
                      <a:endParaRPr lang="en-US" altLang="ko-KR" sz="900" kern="0" spc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6" marR="3600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95600" y="404664"/>
            <a:ext cx="2152600" cy="641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요구사항 정의서</a:t>
            </a:r>
            <a:r>
              <a:rPr lang="en-US" altLang="ko-KR"/>
              <a:t> - </a:t>
            </a:r>
            <a:r>
              <a:rPr lang="ko-KR" altLang="en-US"/>
              <a:t>수정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631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947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/>
          <p:nvPr/>
        </p:nvSpPr>
        <p:spPr>
          <a:xfrm>
            <a:off x="1847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eaLnBrk="1" latinLnBrk="1" hangingPunct="1">
              <a:spcAft>
                <a:spcPts val="0"/>
              </a:spcAft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  <a:ea typeface="+mn-ea"/>
              </a:rPr>
              <a:t>-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ea typeface="+mn-ea"/>
                <a:cs typeface="+mj-cs"/>
              </a:rPr>
              <a:t>개발 환경 및 설명</a:t>
            </a:r>
            <a:endParaRPr lang="ko-KR" altLang="en-US" sz="1700" b="1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2253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막힌 원호 31"/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612900" y="1916113"/>
          <a:ext cx="8234925" cy="2702137"/>
        </p:xfrm>
        <a:graphic>
          <a:graphicData uri="http://schemas.openxmlformats.org/drawingml/2006/table">
            <a:tbl>
              <a:tblGrid>
                <a:gridCol w="825500"/>
                <a:gridCol w="1079500"/>
                <a:gridCol w="1434075"/>
                <a:gridCol w="4895850"/>
              </a:tblGrid>
              <a:tr h="303213">
                <a:tc gridSpan="2"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kumimoji="0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항목</a:t>
                      </a:r>
                      <a:endParaRPr kumimoji="0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적용내역</a:t>
                      </a:r>
                      <a:endParaRPr kumimoji="0" lang="ko-KR" altLang="en-US" sz="1100" b="1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cde5"/>
                    </a:solidFill>
                  </a:tcPr>
                </a:tc>
              </a:tr>
              <a:tr h="284163">
                <a:tc rowSpan="6"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S/W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개발환경</a:t>
                      </a: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스마트폰 </a:t>
                      </a: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App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개발</a:t>
                      </a: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React Native(0.76.8)</a:t>
                      </a:r>
                      <a:endParaRPr kumimoji="0" lang="en-US" altLang="ko-KR" sz="10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크로스 플랫폼</a:t>
                      </a: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리액트 기반의 앱 프레임워크 앱 구성을 위해 사용</a:t>
                      </a:r>
                      <a:endParaRPr kumimoji="0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Google Maps API(1.8.0)</a:t>
                      </a:r>
                      <a:endParaRPr kumimoji="0" lang="en-US" altLang="ko-KR" sz="10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사용자 위치 및 위치정보 표현을 위해 사용</a:t>
                      </a:r>
                      <a:endParaRPr kumimoji="0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Android Emulator</a:t>
                      </a:r>
                      <a:endParaRPr kumimoji="0" lang="en-US" altLang="ko-KR" sz="10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테스트 에뮬레이터</a:t>
                      </a:r>
                      <a:endParaRPr kumimoji="0" lang="ko-KR" altLang="en-US" sz="1000" b="0" i="0" u="none" strike="noStrike" cap="none" normalizeH="0" baseline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rowSpan="3"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서버</a:t>
                      </a: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&amp;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AI</a:t>
                      </a:r>
                      <a:endParaRPr kumimoji="0" lang="en-US" altLang="ko-KR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914400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개발</a:t>
                      </a:r>
                      <a:endParaRPr kumimoji="0" lang="ko-KR" altLang="en-US" sz="11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VisualStudio</a:t>
                      </a:r>
                      <a:endParaRPr kumimoji="0" lang="en-US" altLang="ko-KR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(with.Python)</a:t>
                      </a:r>
                      <a:endParaRPr kumimoji="0" lang="en-US" altLang="ko-KR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Ai, Data</a:t>
                      </a: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및 서버 요청 코드 취합</a:t>
                      </a:r>
                      <a:endParaRPr kumimoji="0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MariaDB</a:t>
                      </a:r>
                      <a:endParaRPr kumimoji="0" lang="en-US" altLang="ko-KR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데이터베이스 구축</a:t>
                      </a:r>
                      <a:endParaRPr kumimoji="0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Spring boot</a:t>
                      </a:r>
                      <a:endParaRPr kumimoji="0" lang="en-US" altLang="ko-KR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36000" tIns="36001" rIns="36000" bIns="36001" anchor="ctr" anchorCtr="0"/>
                    <a:lstStyle>
                      <a:lvl1pPr latinLnBrk="1">
                        <a:spcBef>
                          <a:spcPct val="20000"/>
                        </a:spcBef>
                        <a:buFont typeface="Arial"/>
                        <a:defRPr sz="28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Font typeface="Arial"/>
                        <a:defRPr sz="24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Font typeface="Arial"/>
                        <a:defRPr sz="2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Back-end</a:t>
                      </a:r>
                      <a:r>
                        <a:rPr kumimoji="0" lang="ko-KR" altLang="en-US" sz="10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와의 연동</a:t>
                      </a:r>
                      <a:endParaRPr kumimoji="0" lang="ko-KR" altLang="en-US" sz="10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1" marB="36001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i="1">
                <a:solidFill>
                  <a:srgbClr val="ff0000"/>
                </a:solidFill>
                <a:latin typeface="+mj-lt"/>
                <a:ea typeface="+mn-ea"/>
              </a:rPr>
              <a:t>샘플</a:t>
            </a:r>
            <a:r>
              <a:rPr lang="en-US" altLang="ko-KR" sz="1600" b="1" i="1">
                <a:solidFill>
                  <a:srgbClr val="ff0000"/>
                </a:solidFill>
                <a:latin typeface="+mj-lt"/>
                <a:ea typeface="+mn-ea"/>
              </a:rPr>
              <a:t> 1</a:t>
            </a:r>
            <a:endParaRPr lang="ko-KR" altLang="en-US" sz="1600" b="1" i="1">
              <a:solidFill>
                <a:srgbClr val="ff0000"/>
              </a:solidFill>
              <a:latin typeface="+mj-lt"/>
              <a:ea typeface="+mn-ea"/>
            </a:endParaRPr>
          </a:p>
        </p:txBody>
      </p:sp>
      <p:pic>
        <p:nvPicPr>
          <p:cNvPr id="22595" name="그림 1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39300" y="125413"/>
            <a:ext cx="868363" cy="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26"/>
          <p:cNvSpPr/>
          <p:nvPr/>
        </p:nvSpPr>
        <p:spPr>
          <a:xfrm>
            <a:off x="1970088" y="6445250"/>
            <a:ext cx="8251825" cy="368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>
                <a:solidFill>
                  <a:srgbClr val="ff0000"/>
                </a:solidFill>
              </a:rPr>
              <a:t>※ </a:t>
            </a:r>
            <a:r>
              <a:rPr lang="ko-KR" altLang="en-US" b="1">
                <a:solidFill>
                  <a:srgbClr val="ff0000"/>
                </a:solidFill>
              </a:rPr>
              <a:t>본문의 예시 내용을 지우고 과제 내용으로 변경하여 사용하세요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584</ep:Words>
  <ep:PresentationFormat>와이드스크린</ep:PresentationFormat>
  <ep:Paragraphs>55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2023-11-10T10:15:50.000</dcterms:created>
  <dc:creator>win</dc:creator>
  <cp:lastModifiedBy>ewqds</cp:lastModifiedBy>
  <dcterms:modified xsi:type="dcterms:W3CDTF">2023-11-10T13:20:23.495</dcterms:modified>
  <cp:revision>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