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56" r:id="rId2"/>
    <p:sldId id="375" r:id="rId3"/>
    <p:sldId id="376" r:id="rId4"/>
    <p:sldId id="35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186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9CA32-3700-4A3F-A1F9-1E770749E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B1283E-A71D-4E24-86F5-A56F2B744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68A0ED-0D53-487E-B386-589109676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E1F8-C86D-455A-B7BF-8582DA977FC4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DE562C-F809-4F51-B55A-C0914B9E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B67845-4F97-4FC5-86DC-326AC716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A582-AD35-4657-BD74-0945A3AF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87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A5168-F12D-46C5-BC4A-4041564B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0164F4-C197-48BD-A2FF-F2C150BFF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73D50D-226E-44FB-ADFB-12EA84934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E1F8-C86D-455A-B7BF-8582DA977FC4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EF9AA-5F1E-42AD-B368-FDB5DCE4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24676-1A38-495D-8277-CEA29D7C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A582-AD35-4657-BD74-0945A3AF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42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174775-8910-48C4-B1FC-44C0A3F77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F9B527-8D6A-40F3-BCDC-08B72E7BF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0F5F28-3F7D-4BE7-B905-257727D8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E1F8-C86D-455A-B7BF-8582DA977FC4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E8AD95-F623-4398-89C9-11B6B9994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ED7EA-19D1-4088-A169-AF79F47D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A582-AD35-4657-BD74-0945A3AF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7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A7394-ECEF-4F35-A265-C0A74B9E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7A058E-3EDB-4A40-866A-E06268933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1340FC-3879-4904-9E39-7AE5CDC3D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E1F8-C86D-455A-B7BF-8582DA977FC4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C656CD-DFA7-497A-A6DF-201C5B578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B23610-BF88-4F39-9467-CBC523E7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A582-AD35-4657-BD74-0945A3AF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77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825F1-58BB-46BC-9168-AB7B91FFE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30071D-D5A3-4A57-9656-5685A2511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D0827F-947C-41F1-BD0C-6A3173E78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E1F8-C86D-455A-B7BF-8582DA977FC4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07D1B1-FFB7-4CA8-A018-A0D882787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F3E43A-8A65-4095-90F4-5889D315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A582-AD35-4657-BD74-0945A3AF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11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C5DD9-F4B9-4DF6-9337-48DCE2B2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E9C66-3416-4D45-96AA-67667C608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48F50E-F30F-42C3-BD10-43E5D7740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BBCEA5-5A96-4FBE-9BAB-BD80667E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E1F8-C86D-455A-B7BF-8582DA977FC4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0BA8C6-5294-434C-A9D4-5029C5B9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1D396B-35DD-4FBF-9CE0-C1F4F082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A582-AD35-4657-BD74-0945A3AF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05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0A7A0-5C75-4161-859F-2B500E8C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9BBE6F-0976-46A8-A758-B99BF69F4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25DA96-CE71-444E-AB80-AE22BB4C7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089329-F989-4DD8-9905-CD722A608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33F15A-ED8C-409C-8255-C4E39F16C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3FD4E1-92F1-476C-B821-1670166E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E1F8-C86D-455A-B7BF-8582DA977FC4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5698BA-042F-4172-8ED3-333D2AA0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5E15CE-C98D-4C06-9E4B-437F003A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A582-AD35-4657-BD74-0945A3AF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58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6C363-9B01-47FC-AA24-0909822C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B3A7C4-CF80-48E7-96B8-D6D64EC5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E1F8-C86D-455A-B7BF-8582DA977FC4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5480AB-558E-4C06-A918-96C1BCF5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763E23-C8C9-4564-B25B-9A4939AF5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A582-AD35-4657-BD74-0945A3AF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56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CB9DBF-4B1F-41D3-91B6-61B7CB7B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E1F8-C86D-455A-B7BF-8582DA977FC4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5B581C-E2AD-4F7A-98F4-BCCBBBCE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EE18F1-4F11-4621-9DBF-3BC34359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A582-AD35-4657-BD74-0945A3AF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32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CA3F3-2194-4B4F-BA92-0107FB5B2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201CF6-503E-4CCA-9792-6087592A4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E4EE6F-0C63-4BC9-B49A-D3C02098E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16EE16-9B0A-432C-A47E-BDD61072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E1F8-C86D-455A-B7BF-8582DA977FC4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AA839D-1D41-4024-980F-8646C1D5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88EC21-1EDD-42AD-9B3F-37CF7747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A582-AD35-4657-BD74-0945A3AF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09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503D7-3A5C-4DB3-926B-DB5E5315C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C2C57F-7D31-4BD8-9632-9E34B7FBC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977132-F36F-42EF-825A-E4DF701CC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03DEBC-840E-4249-8521-E6D5E13C4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E1F8-C86D-455A-B7BF-8582DA977FC4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0E22CD-8BC8-4C96-B9D3-A57C187D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07D8A6-BB79-403C-B473-08D43E35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7A582-AD35-4657-BD74-0945A3AF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17007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74A461-479C-435F-B2B8-27A82E793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18D6F7-D07B-4BB9-976E-662EDA4B9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238D1-C7F5-42B3-800E-4C83776E7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9E1F8-C86D-455A-B7BF-8582DA977FC4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F214B-9C57-4935-ADDB-A915F2C95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DCC97F-109F-4998-B83A-9567DDA2B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7A582-AD35-4657-BD74-0945A3AF6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61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emf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9.png"  /><Relationship Id="rId11" Type="http://schemas.openxmlformats.org/officeDocument/2006/relationships/image" Target="../media/image10.png"  /><Relationship Id="rId2" Type="http://schemas.openxmlformats.org/officeDocument/2006/relationships/image" Target="../media/image1.png"  /><Relationship Id="rId3" Type="http://schemas.openxmlformats.org/officeDocument/2006/relationships/image" Target="../media/image2.emf"  /><Relationship Id="rId4" Type="http://schemas.openxmlformats.org/officeDocument/2006/relationships/image" Target="../media/image3.png"  /><Relationship Id="rId5" Type="http://schemas.openxmlformats.org/officeDocument/2006/relationships/image" Target="../media/image4.jpe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emf"  /><Relationship Id="rId4" Type="http://schemas.openxmlformats.org/officeDocument/2006/relationships/image" Target="../media/image11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666CD2E-28E0-4C75-8769-44C67BDA8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919472"/>
              </p:ext>
            </p:extLst>
          </p:nvPr>
        </p:nvGraphicFramePr>
        <p:xfrm>
          <a:off x="2222005" y="2385"/>
          <a:ext cx="8128000" cy="6855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618">
                  <a:extLst>
                    <a:ext uri="{9D8B030D-6E8A-4147-A177-3AD203B41FA5}">
                      <a16:colId xmlns:a16="http://schemas.microsoft.com/office/drawing/2014/main" val="3582013527"/>
                    </a:ext>
                  </a:extLst>
                </a:gridCol>
                <a:gridCol w="5837382">
                  <a:extLst>
                    <a:ext uri="{9D8B030D-6E8A-4147-A177-3AD203B41FA5}">
                      <a16:colId xmlns:a16="http://schemas.microsoft.com/office/drawing/2014/main" val="1862046866"/>
                    </a:ext>
                  </a:extLst>
                </a:gridCol>
              </a:tblGrid>
              <a:tr h="6697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산출물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863591"/>
                  </a:ext>
                </a:extLst>
              </a:tr>
              <a:tr h="33488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상황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시장 및 기술 동향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914812"/>
                  </a:ext>
                </a:extLst>
              </a:tr>
              <a:tr h="334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인터뷰 결과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205891"/>
                  </a:ext>
                </a:extLst>
              </a:tr>
              <a:tr h="6697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요구사항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요구사항 정의서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088090"/>
                  </a:ext>
                </a:extLst>
              </a:tr>
              <a:tr h="33488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서비스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 구성도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시스템 구성도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57744"/>
                  </a:ext>
                </a:extLst>
              </a:tr>
              <a:tr h="132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 흐름도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kumimoji="0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데이터 흐름도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179432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UI/UX </a:t>
                      </a:r>
                      <a:r>
                        <a:rPr kumimoji="0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정의서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216711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기능 처리도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070083"/>
                  </a:ext>
                </a:extLst>
              </a:tr>
              <a:tr h="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개발 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메뉴 구성도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523508"/>
                  </a:ext>
                </a:extLst>
              </a:tr>
              <a:tr h="2700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화면 설계서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201728"/>
                  </a:ext>
                </a:extLst>
              </a:tr>
              <a:tr h="174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App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시연 영상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0526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알고리즘 명세서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4575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알고리즘 설명서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48349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테이블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(DB)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정의서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1887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579155"/>
                  </a:ext>
                </a:extLst>
              </a:tr>
              <a:tr h="6697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구현 환경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개발 환경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975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25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87A8EC-EABD-4B85-A969-4340D31F0D30}"/>
              </a:ext>
            </a:extLst>
          </p:cNvPr>
          <p:cNvSpPr/>
          <p:nvPr/>
        </p:nvSpPr>
        <p:spPr>
          <a:xfrm>
            <a:off x="1631951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1BF4177-1370-40B7-9CE4-2A729ECD3B6E}"/>
              </a:ext>
            </a:extLst>
          </p:cNvPr>
          <p:cNvCxnSpPr/>
          <p:nvPr/>
        </p:nvCxnSpPr>
        <p:spPr>
          <a:xfrm>
            <a:off x="1947864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CF24877-50B3-496D-8014-8E60C73DB4C2}"/>
              </a:ext>
            </a:extLst>
          </p:cNvPr>
          <p:cNvCxnSpPr/>
          <p:nvPr/>
        </p:nvCxnSpPr>
        <p:spPr>
          <a:xfrm>
            <a:off x="4800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>
            <a:extLst>
              <a:ext uri="{FF2B5EF4-FFF2-40B4-BE49-F238E27FC236}">
                <a16:creationId xmlns:a16="http://schemas.microsoft.com/office/drawing/2014/main" id="{3CD77A33-BCA0-431E-98BD-2A670BA496F8}"/>
              </a:ext>
            </a:extLst>
          </p:cNvPr>
          <p:cNvSpPr txBox="1">
            <a:spLocks/>
          </p:cNvSpPr>
          <p:nvPr/>
        </p:nvSpPr>
        <p:spPr>
          <a:xfrm>
            <a:off x="1847850" y="692151"/>
            <a:ext cx="2808288" cy="2968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인터뷰결과서</a:t>
            </a:r>
            <a:endParaRPr lang="ko-KR" altLang="en-US" sz="17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9222" name="Picture 2">
            <a:extLst>
              <a:ext uri="{FF2B5EF4-FFF2-40B4-BE49-F238E27FC236}">
                <a16:creationId xmlns:a16="http://schemas.microsoft.com/office/drawing/2014/main" id="{222964DA-5BA2-49E8-B6C2-74D32BB43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>
            <a:extLst>
              <a:ext uri="{FF2B5EF4-FFF2-40B4-BE49-F238E27FC236}">
                <a16:creationId xmlns:a16="http://schemas.microsoft.com/office/drawing/2014/main" id="{28642A20-1869-450C-90DE-7C8C6E7BB734}"/>
              </a:ext>
            </a:extLst>
          </p:cNvPr>
          <p:cNvSpPr/>
          <p:nvPr/>
        </p:nvSpPr>
        <p:spPr>
          <a:xfrm flipV="1">
            <a:off x="9461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D248F156-B124-4C25-A256-24D55DD0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8E2DAC0-2F7B-4B50-839E-52A48D59F498}"/>
              </a:ext>
            </a:extLst>
          </p:cNvPr>
          <p:cNvSpPr/>
          <p:nvPr/>
        </p:nvSpPr>
        <p:spPr>
          <a:xfrm>
            <a:off x="5375275" y="549275"/>
            <a:ext cx="5113338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5113" indent="-265113" algn="r">
              <a:defRPr/>
            </a:pPr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44F874-CE48-4B41-A40E-7B9F0E7B42F1}"/>
              </a:ext>
            </a:extLst>
          </p:cNvPr>
          <p:cNvSpPr/>
          <p:nvPr/>
        </p:nvSpPr>
        <p:spPr>
          <a:xfrm>
            <a:off x="5375275" y="549275"/>
            <a:ext cx="5113338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5113" indent="-265113" algn="r">
              <a:defRPr/>
            </a:pPr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9228" name="그림 12">
            <a:extLst>
              <a:ext uri="{FF2B5EF4-FFF2-40B4-BE49-F238E27FC236}">
                <a16:creationId xmlns:a16="http://schemas.microsoft.com/office/drawing/2014/main" id="{8ABE2AAB-C5AF-4F88-A9CB-89FDE176F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1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사각형: 둥근 모서리 26">
            <a:extLst>
              <a:ext uri="{FF2B5EF4-FFF2-40B4-BE49-F238E27FC236}">
                <a16:creationId xmlns:a16="http://schemas.microsoft.com/office/drawing/2014/main" id="{BA62CA34-1A65-408B-AA9D-C1671B48727D}"/>
              </a:ext>
            </a:extLst>
          </p:cNvPr>
          <p:cNvSpPr/>
          <p:nvPr/>
        </p:nvSpPr>
        <p:spPr>
          <a:xfrm>
            <a:off x="1970089" y="6445250"/>
            <a:ext cx="8251825" cy="3683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  <p:sp>
        <p:nvSpPr>
          <p:cNvPr id="9230" name="TextBox 14">
            <a:extLst>
              <a:ext uri="{FF2B5EF4-FFF2-40B4-BE49-F238E27FC236}">
                <a16:creationId xmlns:a16="http://schemas.microsoft.com/office/drawing/2014/main" id="{41BE0DF8-0339-4D50-80A2-BE0717495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1100" y="692150"/>
            <a:ext cx="1392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/>
              <a:t>기흥</a:t>
            </a:r>
            <a:r>
              <a:rPr lang="en-US" altLang="ko-KR"/>
              <a:t>&amp;</a:t>
            </a:r>
            <a:r>
              <a:rPr lang="ko-KR" altLang="en-US"/>
              <a:t>지혜</a:t>
            </a:r>
          </a:p>
        </p:txBody>
      </p:sp>
      <p:sp>
        <p:nvSpPr>
          <p:cNvPr id="3" name="설명선: 오른쪽 화살표 2">
            <a:extLst>
              <a:ext uri="{FF2B5EF4-FFF2-40B4-BE49-F238E27FC236}">
                <a16:creationId xmlns:a16="http://schemas.microsoft.com/office/drawing/2014/main" id="{9467392A-E41F-485E-989D-01802A24EAAA}"/>
              </a:ext>
            </a:extLst>
          </p:cNvPr>
          <p:cNvSpPr/>
          <p:nvPr/>
        </p:nvSpPr>
        <p:spPr>
          <a:xfrm>
            <a:off x="1774217" y="1625846"/>
            <a:ext cx="4114800" cy="3817446"/>
          </a:xfrm>
          <a:prstGeom prst="rightArrowCallout">
            <a:avLst>
              <a:gd name="adj1" fmla="val 53866"/>
              <a:gd name="adj2" fmla="val 50000"/>
              <a:gd name="adj3" fmla="val 25000"/>
              <a:gd name="adj4" fmla="val 6497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외출 시 이동하려는 장소에 수유실이 있는가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있다면 어디에 있는가</a:t>
            </a:r>
          </a:p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밖에서 수유 시 불편한 점은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불편한 점이 있다면 어떤 것이 불편했는가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91A7BAD-AFDD-4F6D-92CB-7890B7660783}"/>
              </a:ext>
            </a:extLst>
          </p:cNvPr>
          <p:cNvSpPr/>
          <p:nvPr/>
        </p:nvSpPr>
        <p:spPr>
          <a:xfrm>
            <a:off x="6572464" y="1164557"/>
            <a:ext cx="4595446" cy="10235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수유실이 거의 없어서 집에서 모유를 짜서 챙겨 나가요 수유실이 음식점이나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커피숍에도 생겼으면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좋겠네용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8488D28-CC2D-4B96-A45C-B45507AC37FC}"/>
              </a:ext>
            </a:extLst>
          </p:cNvPr>
          <p:cNvSpPr/>
          <p:nvPr/>
        </p:nvSpPr>
        <p:spPr>
          <a:xfrm>
            <a:off x="6572464" y="2423057"/>
            <a:ext cx="4595446" cy="10235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주로 백화점 수유실을 많이 가요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..”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332B8B9-E08E-4BED-AF25-9398354D6FE0}"/>
              </a:ext>
            </a:extLst>
          </p:cNvPr>
          <p:cNvSpPr/>
          <p:nvPr/>
        </p:nvSpPr>
        <p:spPr>
          <a:xfrm>
            <a:off x="6572464" y="3681557"/>
            <a:ext cx="4595446" cy="10235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밖에선 수유하려고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백화점을갈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수 없어서 분유를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들고다녀요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~”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BE95C91-70C8-43A5-9523-A7A7E8A1606B}"/>
              </a:ext>
            </a:extLst>
          </p:cNvPr>
          <p:cNvSpPr/>
          <p:nvPr/>
        </p:nvSpPr>
        <p:spPr>
          <a:xfrm>
            <a:off x="6572464" y="4940057"/>
            <a:ext cx="4595446" cy="10235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키즈카페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백화점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돌잔치 결혼식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…”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97E3E20-F86C-43CB-8016-4395AE5A58A9}"/>
              </a:ext>
            </a:extLst>
          </p:cNvPr>
          <p:cNvSpPr/>
          <p:nvPr/>
        </p:nvSpPr>
        <p:spPr>
          <a:xfrm>
            <a:off x="1631951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5225CF2-BE34-46CC-A417-445693C15DFA}"/>
              </a:ext>
            </a:extLst>
          </p:cNvPr>
          <p:cNvCxnSpPr/>
          <p:nvPr/>
        </p:nvCxnSpPr>
        <p:spPr>
          <a:xfrm>
            <a:off x="1947864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D0D3A86-CACC-4D9C-B0D1-0AB1FA82442F}"/>
              </a:ext>
            </a:extLst>
          </p:cNvPr>
          <p:cNvCxnSpPr/>
          <p:nvPr/>
        </p:nvCxnSpPr>
        <p:spPr>
          <a:xfrm>
            <a:off x="4800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>
            <a:extLst>
              <a:ext uri="{FF2B5EF4-FFF2-40B4-BE49-F238E27FC236}">
                <a16:creationId xmlns:a16="http://schemas.microsoft.com/office/drawing/2014/main" id="{2685CB9C-4E8B-4B91-814A-9FCC6D2FADA7}"/>
              </a:ext>
            </a:extLst>
          </p:cNvPr>
          <p:cNvSpPr txBox="1">
            <a:spLocks/>
          </p:cNvSpPr>
          <p:nvPr/>
        </p:nvSpPr>
        <p:spPr>
          <a:xfrm>
            <a:off x="1847850" y="692150"/>
            <a:ext cx="295275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서비스 구성도</a:t>
            </a:r>
            <a:r>
              <a:rPr lang="en-US" altLang="ko-KR" sz="1000" b="1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6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서비스 시나리오</a:t>
            </a:r>
            <a:endParaRPr lang="ko-KR" altLang="en-US" sz="1000" spc="-50">
              <a:solidFill>
                <a:schemeClr val="bg1"/>
              </a:solidFill>
              <a:latin typeface="+mn-ea"/>
            </a:endParaRPr>
          </a:p>
          <a:p>
            <a:pPr>
              <a:defRPr/>
            </a:pPr>
            <a:endParaRPr lang="ko-KR" altLang="en-US" sz="1000" spc="-50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11270" name="Picture 2">
            <a:extLst>
              <a:ext uri="{FF2B5EF4-FFF2-40B4-BE49-F238E27FC236}">
                <a16:creationId xmlns:a16="http://schemas.microsoft.com/office/drawing/2014/main" id="{480E82FE-9875-47FA-84F5-3C87F1E3C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>
            <a:extLst>
              <a:ext uri="{FF2B5EF4-FFF2-40B4-BE49-F238E27FC236}">
                <a16:creationId xmlns:a16="http://schemas.microsoft.com/office/drawing/2014/main" id="{AF3C0AAF-29B1-49AC-86D9-C7C60584090D}"/>
              </a:ext>
            </a:extLst>
          </p:cNvPr>
          <p:cNvSpPr/>
          <p:nvPr/>
        </p:nvSpPr>
        <p:spPr>
          <a:xfrm flipV="1">
            <a:off x="9461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278" name="그림 15">
            <a:extLst>
              <a:ext uri="{FF2B5EF4-FFF2-40B4-BE49-F238E27FC236}">
                <a16:creationId xmlns:a16="http://schemas.microsoft.com/office/drawing/2014/main" id="{B743D00F-76E8-4B99-A26E-EF044F568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1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0" name="TextBox 15">
            <a:extLst>
              <a:ext uri="{FF2B5EF4-FFF2-40B4-BE49-F238E27FC236}">
                <a16:creationId xmlns:a16="http://schemas.microsoft.com/office/drawing/2014/main" id="{5E0BA72D-AFFB-4A64-B0DE-A9AB55B05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1100" y="692150"/>
            <a:ext cx="1392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dirty="0"/>
              <a:t>기흥</a:t>
            </a:r>
            <a:r>
              <a:rPr lang="en-US" altLang="ko-KR" dirty="0"/>
              <a:t>&amp;</a:t>
            </a:r>
            <a:r>
              <a:rPr lang="ko-KR" altLang="en-US" dirty="0"/>
              <a:t>주영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74CC314-2763-4EB9-830E-750B093E1072}"/>
              </a:ext>
            </a:extLst>
          </p:cNvPr>
          <p:cNvGrpSpPr/>
          <p:nvPr/>
        </p:nvGrpSpPr>
        <p:grpSpPr>
          <a:xfrm>
            <a:off x="229304" y="1327913"/>
            <a:ext cx="8012020" cy="5141192"/>
            <a:chOff x="1776475" y="1220271"/>
            <a:chExt cx="8176417" cy="5401665"/>
          </a:xfrm>
        </p:grpSpPr>
        <p:pic>
          <p:nvPicPr>
            <p:cNvPr id="1028" name="Picture 4" descr="이미지">
              <a:extLst>
                <a:ext uri="{FF2B5EF4-FFF2-40B4-BE49-F238E27FC236}">
                  <a16:creationId xmlns:a16="http://schemas.microsoft.com/office/drawing/2014/main" id="{88D04D6C-5984-440F-8205-A6DC3B66D5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475" y="1850997"/>
              <a:ext cx="1245533" cy="2661081"/>
            </a:xfrm>
            <a:prstGeom prst="roundRect">
              <a:avLst>
                <a:gd name="adj" fmla="val 14051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9A25365F-D83D-4730-9F7E-18802AA0A25E}"/>
                </a:ext>
              </a:extLst>
            </p:cNvPr>
            <p:cNvSpPr/>
            <p:nvPr/>
          </p:nvSpPr>
          <p:spPr>
            <a:xfrm>
              <a:off x="1776477" y="1220271"/>
              <a:ext cx="1245532" cy="3756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spc="6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user</a:t>
              </a:r>
              <a:endParaRPr lang="ko-KR" altLang="en-US" b="1" spc="6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04F2E06B-999A-43D0-AD55-3EEF48D4CE09}"/>
                </a:ext>
              </a:extLst>
            </p:cNvPr>
            <p:cNvSpPr/>
            <p:nvPr/>
          </p:nvSpPr>
          <p:spPr>
            <a:xfrm>
              <a:off x="4840992" y="1220271"/>
              <a:ext cx="1245532" cy="37565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spc="6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front</a:t>
              </a:r>
              <a:endParaRPr lang="ko-KR" altLang="en-US" b="1" spc="6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EBA6F49-4BC3-4B56-BEFA-DE883A9790DE}"/>
                </a:ext>
              </a:extLst>
            </p:cNvPr>
            <p:cNvSpPr/>
            <p:nvPr/>
          </p:nvSpPr>
          <p:spPr>
            <a:xfrm>
              <a:off x="4945310" y="6265863"/>
              <a:ext cx="874058" cy="35607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spc="6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back</a:t>
              </a:r>
              <a:endParaRPr lang="ko-KR" altLang="en-US" b="1" spc="6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CA77F59-F4D8-46FF-AAFB-1BBF0CE0BDF3}"/>
                </a:ext>
              </a:extLst>
            </p:cNvPr>
            <p:cNvGrpSpPr/>
            <p:nvPr/>
          </p:nvGrpSpPr>
          <p:grpSpPr>
            <a:xfrm>
              <a:off x="7740228" y="1220271"/>
              <a:ext cx="2212664" cy="3070376"/>
              <a:chOff x="8891832" y="1657350"/>
              <a:chExt cx="3071323" cy="3679116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B3791A09-0993-40CC-9BF4-91B028D238D4}"/>
                  </a:ext>
                </a:extLst>
              </p:cNvPr>
              <p:cNvSpPr/>
              <p:nvPr/>
            </p:nvSpPr>
            <p:spPr>
              <a:xfrm>
                <a:off x="9507467" y="1657350"/>
                <a:ext cx="1726725" cy="457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spc="60" dirty="0" err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rPr>
                  <a:t>Ai&amp;Data</a:t>
                </a:r>
                <a:endParaRPr lang="ko-KR" altLang="en-US" b="1" spc="60" dirty="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B599FB15-AC5A-4728-9BBE-241F2B79F87D}"/>
                  </a:ext>
                </a:extLst>
              </p:cNvPr>
              <p:cNvGrpSpPr/>
              <p:nvPr/>
            </p:nvGrpSpPr>
            <p:grpSpPr>
              <a:xfrm>
                <a:off x="8891832" y="2298706"/>
                <a:ext cx="3071323" cy="2433998"/>
                <a:chOff x="8891832" y="2298706"/>
                <a:chExt cx="3071323" cy="2433998"/>
              </a:xfrm>
            </p:grpSpPr>
            <p:sp>
              <p:nvSpPr>
                <p:cNvPr id="7" name="사각형: 둥근 모서리 6">
                  <a:extLst>
                    <a:ext uri="{FF2B5EF4-FFF2-40B4-BE49-F238E27FC236}">
                      <a16:creationId xmlns:a16="http://schemas.microsoft.com/office/drawing/2014/main" id="{CC12D27C-DA96-4123-A73E-B98EB933EA81}"/>
                    </a:ext>
                  </a:extLst>
                </p:cNvPr>
                <p:cNvSpPr/>
                <p:nvPr/>
              </p:nvSpPr>
              <p:spPr>
                <a:xfrm>
                  <a:off x="8891832" y="2298706"/>
                  <a:ext cx="3071323" cy="2433998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1032" name="Picture 8" descr="What is Sklearn? | Domino Data Science Dictionary">
                  <a:extLst>
                    <a:ext uri="{FF2B5EF4-FFF2-40B4-BE49-F238E27FC236}">
                      <a16:creationId xmlns:a16="http://schemas.microsoft.com/office/drawing/2014/main" id="{E66AAECA-9839-4217-87EA-03ACD5083A4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00662" y="2513767"/>
                  <a:ext cx="2416908" cy="9667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4" name="Picture 10" descr="Seaborn - 데이터를 시각화하는 17가지 방법 - 밥먹는 개발자">
                  <a:extLst>
                    <a:ext uri="{FF2B5EF4-FFF2-40B4-BE49-F238E27FC236}">
                      <a16:creationId xmlns:a16="http://schemas.microsoft.com/office/drawing/2014/main" id="{A0A57856-38AF-429F-9022-AF30E98D23D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99265" y="3480530"/>
                  <a:ext cx="1071563" cy="10715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6" name="Picture 12" descr="Python: KoNLPy">
                  <a:extLst>
                    <a:ext uri="{FF2B5EF4-FFF2-40B4-BE49-F238E27FC236}">
                      <a16:creationId xmlns:a16="http://schemas.microsoft.com/office/drawing/2014/main" id="{D9B87277-95C4-4AB8-A53F-98DA2BF5D6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507664" y="3480530"/>
                  <a:ext cx="1344244" cy="10668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B78CBE85-6903-4451-9886-132F51AE865E}"/>
                  </a:ext>
                </a:extLst>
              </p:cNvPr>
              <p:cNvSpPr/>
              <p:nvPr/>
            </p:nvSpPr>
            <p:spPr>
              <a:xfrm>
                <a:off x="9229394" y="4879266"/>
                <a:ext cx="2556541" cy="45720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spc="60" dirty="0">
                    <a:solidFill>
                      <a:schemeClr val="tx1"/>
                    </a:solidFill>
                    <a:ea typeface="굴림" panose="020B0600000101010101" pitchFamily="50" charset="-127"/>
                  </a:rPr>
                  <a:t>수유실 추천 서비스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E9102F0-FB56-4C02-AC89-E6FC73A56E7B}"/>
                </a:ext>
              </a:extLst>
            </p:cNvPr>
            <p:cNvGrpSpPr/>
            <p:nvPr/>
          </p:nvGrpSpPr>
          <p:grpSpPr>
            <a:xfrm>
              <a:off x="4378143" y="1986371"/>
              <a:ext cx="2056806" cy="1999880"/>
              <a:chOff x="3163027" y="1817688"/>
              <a:chExt cx="3071323" cy="2433998"/>
            </a:xfrm>
          </p:grpSpPr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3D4B713D-96B3-487B-8CF2-30003261060C}"/>
                  </a:ext>
                </a:extLst>
              </p:cNvPr>
              <p:cNvSpPr/>
              <p:nvPr/>
            </p:nvSpPr>
            <p:spPr>
              <a:xfrm>
                <a:off x="3163027" y="1817688"/>
                <a:ext cx="3071323" cy="243399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038" name="Picture 14" descr="React Native] 시작하기 전에">
                <a:extLst>
                  <a:ext uri="{FF2B5EF4-FFF2-40B4-BE49-F238E27FC236}">
                    <a16:creationId xmlns:a16="http://schemas.microsoft.com/office/drawing/2014/main" id="{7C92408F-C2A6-4D6D-9079-B627EB6FE1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44"/>
              <a:stretch/>
            </p:blipFill>
            <p:spPr bwMode="auto">
              <a:xfrm>
                <a:off x="3375510" y="2298706"/>
                <a:ext cx="1315064" cy="10555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0" name="Picture 16" descr="File:Google Maps Logo 2020.svg - Wikipedia">
                <a:extLst>
                  <a:ext uri="{FF2B5EF4-FFF2-40B4-BE49-F238E27FC236}">
                    <a16:creationId xmlns:a16="http://schemas.microsoft.com/office/drawing/2014/main" id="{413C839F-010B-4D49-8ED9-4FC6CF8DF3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03751" y="2357316"/>
                <a:ext cx="1128713" cy="10144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706BD3E1-EBFB-486A-8258-AF30C75FD49E}"/>
                  </a:ext>
                </a:extLst>
              </p:cNvPr>
              <p:cNvSpPr/>
              <p:nvPr/>
            </p:nvSpPr>
            <p:spPr>
              <a:xfrm>
                <a:off x="3580668" y="3515705"/>
                <a:ext cx="2219812" cy="45720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spc="60" dirty="0">
                    <a:solidFill>
                      <a:schemeClr val="tx1"/>
                    </a:solidFill>
                    <a:ea typeface="굴림" panose="020B0600000101010101" pitchFamily="50" charset="-127"/>
                  </a:rPr>
                  <a:t>Geolocation</a:t>
                </a:r>
              </a:p>
            </p:txBody>
          </p:sp>
        </p:grp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0F00C93-F0A1-4600-BE0E-B6BF94ACB3AB}"/>
                </a:ext>
              </a:extLst>
            </p:cNvPr>
            <p:cNvCxnSpPr>
              <a:cxnSpLocks/>
            </p:cNvCxnSpPr>
            <p:nvPr/>
          </p:nvCxnSpPr>
          <p:spPr>
            <a:xfrm>
              <a:off x="3240454" y="2805980"/>
              <a:ext cx="97522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C700E87C-E0E5-4573-AF8A-7A39502633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79763" y="3286985"/>
              <a:ext cx="103591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C39839-2974-4E73-B31E-A244737FFE16}"/>
                </a:ext>
              </a:extLst>
            </p:cNvPr>
            <p:cNvSpPr txBox="1"/>
            <p:nvPr/>
          </p:nvSpPr>
          <p:spPr>
            <a:xfrm>
              <a:off x="3093045" y="2365423"/>
              <a:ext cx="1277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① 위도</a:t>
              </a:r>
              <a:r>
                <a:rPr lang="en-US" altLang="ko-KR" sz="1200" b="1" dirty="0"/>
                <a:t>, </a:t>
              </a:r>
              <a:r>
                <a:rPr lang="ko-KR" altLang="en-US" sz="1200" b="1" dirty="0"/>
                <a:t>경도 데이터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4380710-8561-4682-9DD7-400B8FB56722}"/>
                </a:ext>
              </a:extLst>
            </p:cNvPr>
            <p:cNvSpPr txBox="1"/>
            <p:nvPr/>
          </p:nvSpPr>
          <p:spPr>
            <a:xfrm>
              <a:off x="3164002" y="3340357"/>
              <a:ext cx="11980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② 추천 수유실 목록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8EE23303-CDBC-4789-8EB4-A3B95A189D83}"/>
                </a:ext>
              </a:extLst>
            </p:cNvPr>
            <p:cNvCxnSpPr>
              <a:cxnSpLocks/>
            </p:cNvCxnSpPr>
            <p:nvPr/>
          </p:nvCxnSpPr>
          <p:spPr>
            <a:xfrm>
              <a:off x="6644602" y="3033205"/>
              <a:ext cx="97522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56F0176-B489-43CA-9CCA-B72BC8022738}"/>
                </a:ext>
              </a:extLst>
            </p:cNvPr>
            <p:cNvSpPr txBox="1"/>
            <p:nvPr/>
          </p:nvSpPr>
          <p:spPr>
            <a:xfrm>
              <a:off x="6442967" y="2569993"/>
              <a:ext cx="1289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 ③ 위도</a:t>
              </a:r>
              <a:r>
                <a:rPr lang="en-US" altLang="ko-KR" sz="1200" b="1" dirty="0"/>
                <a:t>, </a:t>
              </a:r>
              <a:r>
                <a:rPr lang="ko-KR" altLang="en-US" sz="1200" b="1" dirty="0"/>
                <a:t>경도 데이터</a:t>
              </a: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EEC60B8-1BE2-4380-A205-6DBBCD5A1B8C}"/>
                </a:ext>
              </a:extLst>
            </p:cNvPr>
            <p:cNvGrpSpPr/>
            <p:nvPr/>
          </p:nvGrpSpPr>
          <p:grpSpPr>
            <a:xfrm>
              <a:off x="4672709" y="4290647"/>
              <a:ext cx="1443374" cy="1895630"/>
              <a:chOff x="9638323" y="2330591"/>
              <a:chExt cx="2219812" cy="2433998"/>
            </a:xfrm>
          </p:grpSpPr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A3991C64-E554-48DF-A00B-C20A9F19441B}"/>
                  </a:ext>
                </a:extLst>
              </p:cNvPr>
              <p:cNvSpPr/>
              <p:nvPr/>
            </p:nvSpPr>
            <p:spPr>
              <a:xfrm>
                <a:off x="9638323" y="2330591"/>
                <a:ext cx="2219812" cy="2433998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51D9FEAD-EF46-4698-A9FE-D1F3F64590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858414" y="2565935"/>
                <a:ext cx="1670315" cy="715849"/>
              </a:xfrm>
              <a:prstGeom prst="rect">
                <a:avLst/>
              </a:prstGeom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927A6A5E-DD92-41E3-82BD-EFACF1828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47855" y="3476008"/>
                <a:ext cx="1163663" cy="948688"/>
              </a:xfrm>
              <a:prstGeom prst="rect">
                <a:avLst/>
              </a:prstGeom>
            </p:spPr>
          </p:pic>
        </p:grp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CE0C4F99-FB5D-48C2-863A-36B5FFE244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3205" y="4143734"/>
              <a:ext cx="1729512" cy="10947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6E7A3C09-62D9-4371-880A-D0140850F3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59191" y="4290647"/>
              <a:ext cx="1774523" cy="113269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0B6E08D-6E61-42D7-8F1E-76599F24879B}"/>
                </a:ext>
              </a:extLst>
            </p:cNvPr>
            <p:cNvSpPr txBox="1"/>
            <p:nvPr/>
          </p:nvSpPr>
          <p:spPr>
            <a:xfrm>
              <a:off x="6235802" y="4129699"/>
              <a:ext cx="1226590" cy="485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④ 수유실 리뷰</a:t>
              </a:r>
              <a:r>
                <a:rPr lang="en-US" altLang="ko-KR" sz="1200" b="1" dirty="0"/>
                <a:t>, </a:t>
              </a:r>
              <a:r>
                <a:rPr lang="ko-KR" altLang="en-US" sz="1200" b="1" dirty="0"/>
                <a:t>평점 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2B66D28-2CD5-433A-BB57-ACF839028C20}"/>
                </a:ext>
              </a:extLst>
            </p:cNvPr>
            <p:cNvSpPr txBox="1"/>
            <p:nvPr/>
          </p:nvSpPr>
          <p:spPr>
            <a:xfrm>
              <a:off x="7147304" y="4934281"/>
              <a:ext cx="8864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⑤ 수유실 추천 목록</a:t>
              </a:r>
            </a:p>
          </p:txBody>
        </p:sp>
        <p:cxnSp>
          <p:nvCxnSpPr>
            <p:cNvPr id="11291" name="연결선: 구부러짐 11290">
              <a:extLst>
                <a:ext uri="{FF2B5EF4-FFF2-40B4-BE49-F238E27FC236}">
                  <a16:creationId xmlns:a16="http://schemas.microsoft.com/office/drawing/2014/main" id="{D77A2609-CBA0-4CE6-A1F1-CAA60AC18462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 rot="10800000">
              <a:off x="4416591" y="3855394"/>
              <a:ext cx="256118" cy="138306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A3C643D-3B80-4B4D-88B7-9186EB1A1FB3}"/>
                </a:ext>
              </a:extLst>
            </p:cNvPr>
            <p:cNvSpPr txBox="1"/>
            <p:nvPr/>
          </p:nvSpPr>
          <p:spPr>
            <a:xfrm>
              <a:off x="2950547" y="4646781"/>
              <a:ext cx="16094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⑥ 추천 수유실 목록 및 상세 정보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6F07F62-C627-4657-831D-2F337A00D4CB}"/>
              </a:ext>
            </a:extLst>
          </p:cNvPr>
          <p:cNvSpPr txBox="1"/>
          <p:nvPr/>
        </p:nvSpPr>
        <p:spPr>
          <a:xfrm>
            <a:off x="8318639" y="1153680"/>
            <a:ext cx="3467557" cy="526297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200" dirty="0">
                <a:highlight>
                  <a:srgbClr val="00FF00"/>
                </a:highlight>
              </a:rPr>
              <a:t>Front-end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기본 데이터 요청 </a:t>
            </a:r>
            <a:r>
              <a:rPr lang="en-US" altLang="ko-KR" sz="1200" dirty="0"/>
              <a:t>: </a:t>
            </a:r>
            <a:r>
              <a:rPr lang="ko-KR" altLang="en-US" sz="1200" dirty="0"/>
              <a:t>현재 좌표를 </a:t>
            </a:r>
            <a:endParaRPr lang="en-US" altLang="ko-KR" sz="1200" dirty="0"/>
          </a:p>
          <a:p>
            <a:pPr fontAlgn="base"/>
            <a:r>
              <a:rPr lang="en-US" altLang="ko-KR" sz="1200" dirty="0"/>
              <a:t> </a:t>
            </a:r>
            <a:r>
              <a:rPr lang="ko-KR" altLang="en-US" sz="1200" dirty="0"/>
              <a:t>요청하여 처리된 수유실 데이터 반환 </a:t>
            </a:r>
            <a:r>
              <a:rPr lang="ko-KR" altLang="en-US" sz="1200" dirty="0" err="1"/>
              <a:t>요청상세</a:t>
            </a:r>
            <a:endParaRPr lang="en-US" altLang="ko-KR" sz="1200" dirty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 데이터 요청 </a:t>
            </a:r>
            <a:r>
              <a:rPr lang="en-US" altLang="ko-KR" sz="1200" dirty="0"/>
              <a:t>: </a:t>
            </a:r>
            <a:r>
              <a:rPr lang="ko-KR" altLang="en-US" sz="1200" dirty="0"/>
              <a:t>특정 수유실 데이터 제공 요청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상세 데이터 전달 </a:t>
            </a:r>
            <a:r>
              <a:rPr lang="en-US" altLang="ko-KR" sz="1200" dirty="0"/>
              <a:t>: </a:t>
            </a:r>
            <a:r>
              <a:rPr lang="ko-KR" altLang="en-US" sz="1200" dirty="0"/>
              <a:t>사용자가 요구한 데이터 화면에 제공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리뷰 데이터 기록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서버측에</a:t>
            </a:r>
            <a:r>
              <a:rPr lang="ko-KR" altLang="en-US" sz="1200" dirty="0"/>
              <a:t> 평점</a:t>
            </a:r>
            <a:r>
              <a:rPr lang="en-US" altLang="ko-KR" sz="1200" dirty="0"/>
              <a:t>, </a:t>
            </a:r>
            <a:r>
              <a:rPr lang="ko-KR" altLang="en-US" sz="1200" dirty="0"/>
              <a:t>리뷰 파라미터를 제출과 오류코드 반환</a:t>
            </a:r>
            <a:endParaRPr lang="en-US" altLang="ko-KR" sz="1200" dirty="0"/>
          </a:p>
          <a:p>
            <a:pPr fontAlgn="base"/>
            <a:endParaRPr lang="ko-KR" altLang="en-US" sz="1200" dirty="0"/>
          </a:p>
          <a:p>
            <a:pPr fontAlgn="base"/>
            <a:r>
              <a:rPr lang="en-US" altLang="ko-KR" sz="1200" dirty="0">
                <a:highlight>
                  <a:srgbClr val="FFFF00"/>
                </a:highlight>
              </a:rPr>
              <a:t>Back-end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서버 구축 </a:t>
            </a:r>
            <a:r>
              <a:rPr lang="en-US" altLang="ko-KR" sz="1200" dirty="0"/>
              <a:t>: DB </a:t>
            </a:r>
            <a:r>
              <a:rPr lang="ko-KR" altLang="en-US" sz="1200" dirty="0"/>
              <a:t>와 요청을 처리하고 파일을 저장하는 웹서버 구축</a:t>
            </a:r>
            <a:endParaRPr lang="en-US" altLang="ko-KR" sz="1200" dirty="0"/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데이터 제공 </a:t>
            </a:r>
            <a:r>
              <a:rPr lang="en-US" altLang="ko-KR" sz="1200" dirty="0"/>
              <a:t>: Front-end </a:t>
            </a:r>
            <a:r>
              <a:rPr lang="ko-KR" altLang="en-US" sz="1200" dirty="0"/>
              <a:t>에서 요청한 데이터를 </a:t>
            </a:r>
            <a:r>
              <a:rPr lang="en-US" altLang="ko-KR" sz="1200" dirty="0"/>
              <a:t>DB</a:t>
            </a:r>
            <a:r>
              <a:rPr lang="ko-KR" altLang="en-US" sz="1200" dirty="0"/>
              <a:t>를 참고 하여 </a:t>
            </a:r>
            <a:r>
              <a:rPr lang="ko-KR" altLang="en-US" sz="1200" dirty="0" err="1"/>
              <a:t>가공후</a:t>
            </a:r>
            <a:r>
              <a:rPr lang="ko-KR" altLang="en-US" sz="1200" dirty="0"/>
              <a:t> 제공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altLang="ko-KR" sz="1200" dirty="0"/>
              <a:t>DB </a:t>
            </a:r>
            <a:r>
              <a:rPr lang="ko-KR" altLang="en-US" sz="1200" dirty="0"/>
              <a:t>적재 </a:t>
            </a:r>
            <a:r>
              <a:rPr lang="en-US" altLang="ko-KR" sz="1200" dirty="0"/>
              <a:t>: </a:t>
            </a:r>
            <a:r>
              <a:rPr lang="ko-KR" altLang="en-US" sz="1200" dirty="0"/>
              <a:t>빠른 통신을 위해 </a:t>
            </a:r>
            <a:r>
              <a:rPr lang="en-US" altLang="ko-KR" sz="1200" dirty="0"/>
              <a:t>DB </a:t>
            </a:r>
            <a:r>
              <a:rPr lang="ko-KR" altLang="en-US" sz="1200" dirty="0"/>
              <a:t>에 데이터 가공 및 적재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파일 관리 </a:t>
            </a:r>
            <a:r>
              <a:rPr lang="en-US" altLang="ko-KR" sz="1200" dirty="0"/>
              <a:t>: Ai/Data </a:t>
            </a:r>
            <a:r>
              <a:rPr lang="ko-KR" altLang="en-US" sz="1200" dirty="0"/>
              <a:t>팀 제공하는 데이터 처리 파일을 서버에 저장</a:t>
            </a:r>
            <a:endParaRPr lang="en-US" altLang="ko-KR" sz="1200" dirty="0"/>
          </a:p>
          <a:p>
            <a:pPr fontAlgn="base"/>
            <a:endParaRPr lang="ko-KR" altLang="en-US" sz="1200" dirty="0"/>
          </a:p>
          <a:p>
            <a:pPr fontAlgn="base"/>
            <a:r>
              <a:rPr lang="en-US" altLang="ko-KR" sz="1200" dirty="0">
                <a:highlight>
                  <a:srgbClr val="FF0000"/>
                </a:highlight>
              </a:rPr>
              <a:t>Ai/Data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알고리즘 적용 </a:t>
            </a:r>
            <a:r>
              <a:rPr lang="en-US" altLang="ko-KR" sz="1200" dirty="0"/>
              <a:t>: </a:t>
            </a:r>
            <a:r>
              <a:rPr lang="ko-KR" altLang="en-US" sz="1200" dirty="0"/>
              <a:t>제공받은 데이터를 기반으로 </a:t>
            </a:r>
            <a:r>
              <a:rPr lang="en-US" altLang="ko-KR" sz="1200" dirty="0" err="1"/>
              <a:t>kNN</a:t>
            </a:r>
            <a:r>
              <a:rPr lang="en-US" altLang="ko-KR" sz="1200" dirty="0"/>
              <a:t> </a:t>
            </a:r>
            <a:r>
              <a:rPr lang="ko-KR" altLang="en-US" sz="1200" dirty="0"/>
              <a:t>알고리즘을 통해 인근 수유실 추천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altLang="ko-KR" sz="1200" dirty="0"/>
              <a:t>1</a:t>
            </a:r>
            <a:r>
              <a:rPr lang="ko-KR" altLang="en-US" sz="1200" dirty="0"/>
              <a:t>차 결과 재가공 </a:t>
            </a:r>
            <a:r>
              <a:rPr lang="en-US" altLang="ko-KR" sz="1200" dirty="0"/>
              <a:t>: </a:t>
            </a:r>
            <a:r>
              <a:rPr lang="ko-KR" altLang="en-US" sz="1200" dirty="0"/>
              <a:t>추천된 수유실에 대한 리뷰 및 평점 데이터 요청 후 처리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최종 분석 및 출력 </a:t>
            </a:r>
            <a:r>
              <a:rPr lang="en-US" altLang="ko-KR" sz="1200" dirty="0"/>
              <a:t>: </a:t>
            </a:r>
            <a:r>
              <a:rPr lang="ko-KR" altLang="en-US" sz="1200" dirty="0"/>
              <a:t>감성 분석을 통한 최종 추천 수유실 선별 후 제공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ko-KR" altLang="en-US" sz="1200" dirty="0"/>
              <a:t>자료 관리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백엔드에</a:t>
            </a:r>
            <a:r>
              <a:rPr lang="ko-KR" altLang="en-US" sz="1200" dirty="0"/>
              <a:t> 적재되어 있는 추가 정보 재가공</a:t>
            </a:r>
          </a:p>
        </p:txBody>
      </p:sp>
    </p:spTree>
    <p:extLst>
      <p:ext uri="{BB962C8B-B14F-4D97-AF65-F5344CB8AC3E}">
        <p14:creationId xmlns:p14="http://schemas.microsoft.com/office/powerpoint/2010/main" val="30129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0A29AA-6F1D-468C-A107-34EF20E92401}"/>
              </a:ext>
            </a:extLst>
          </p:cNvPr>
          <p:cNvSpPr/>
          <p:nvPr/>
        </p:nvSpPr>
        <p:spPr>
          <a:xfrm>
            <a:off x="1631951" y="0"/>
            <a:ext cx="3095625" cy="1125538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D0AB060-1342-4A3E-BA31-0BA416E6208D}"/>
              </a:ext>
            </a:extLst>
          </p:cNvPr>
          <p:cNvCxnSpPr/>
          <p:nvPr/>
        </p:nvCxnSpPr>
        <p:spPr>
          <a:xfrm>
            <a:off x="1947864" y="541338"/>
            <a:ext cx="2592387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F58BBD2-3334-4717-9386-E6F960088207}"/>
              </a:ext>
            </a:extLst>
          </p:cNvPr>
          <p:cNvCxnSpPr/>
          <p:nvPr/>
        </p:nvCxnSpPr>
        <p:spPr>
          <a:xfrm>
            <a:off x="4800600" y="549275"/>
            <a:ext cx="5327650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>
            <a:extLst>
              <a:ext uri="{FF2B5EF4-FFF2-40B4-BE49-F238E27FC236}">
                <a16:creationId xmlns:a16="http://schemas.microsoft.com/office/drawing/2014/main" id="{D917A96D-1AE8-4F0E-88FF-580D75C61EA9}"/>
              </a:ext>
            </a:extLst>
          </p:cNvPr>
          <p:cNvSpPr txBox="1">
            <a:spLocks/>
          </p:cNvSpPr>
          <p:nvPr/>
        </p:nvSpPr>
        <p:spPr>
          <a:xfrm>
            <a:off x="1847850" y="692150"/>
            <a:ext cx="295275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7414" name="Picture 2">
            <a:extLst>
              <a:ext uri="{FF2B5EF4-FFF2-40B4-BE49-F238E27FC236}">
                <a16:creationId xmlns:a16="http://schemas.microsoft.com/office/drawing/2014/main" id="{7246437A-4442-4A43-949C-DDB52C552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688" y="476250"/>
            <a:ext cx="455612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막힌 원호 31">
            <a:extLst>
              <a:ext uri="{FF2B5EF4-FFF2-40B4-BE49-F238E27FC236}">
                <a16:creationId xmlns:a16="http://schemas.microsoft.com/office/drawing/2014/main" id="{732539E1-FDD4-485D-89D3-E09F2DBCD854}"/>
              </a:ext>
            </a:extLst>
          </p:cNvPr>
          <p:cNvSpPr/>
          <p:nvPr/>
        </p:nvSpPr>
        <p:spPr>
          <a:xfrm flipV="1">
            <a:off x="946150" y="-576263"/>
            <a:ext cx="1181100" cy="11668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36A2B51C-1A2E-4199-BFE8-B3492F2D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19DCBCA-48E6-4368-9801-8616438D1BA3}"/>
              </a:ext>
            </a:extLst>
          </p:cNvPr>
          <p:cNvSpPr/>
          <p:nvPr/>
        </p:nvSpPr>
        <p:spPr>
          <a:xfrm>
            <a:off x="5375275" y="549275"/>
            <a:ext cx="5113338" cy="3381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5113" indent="-265113" algn="r">
              <a:defRPr/>
            </a:pPr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7419" name="그림 12">
            <a:extLst>
              <a:ext uri="{FF2B5EF4-FFF2-40B4-BE49-F238E27FC236}">
                <a16:creationId xmlns:a16="http://schemas.microsoft.com/office/drawing/2014/main" id="{3164AAEB-8632-4D9F-8B96-574606E53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9301" y="125413"/>
            <a:ext cx="868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사각형: 둥근 모서리 26">
            <a:extLst>
              <a:ext uri="{FF2B5EF4-FFF2-40B4-BE49-F238E27FC236}">
                <a16:creationId xmlns:a16="http://schemas.microsoft.com/office/drawing/2014/main" id="{859F20A3-6F2F-44B0-9777-B436A7AE15A1}"/>
              </a:ext>
            </a:extLst>
          </p:cNvPr>
          <p:cNvSpPr/>
          <p:nvPr/>
        </p:nvSpPr>
        <p:spPr>
          <a:xfrm>
            <a:off x="1970089" y="6445250"/>
            <a:ext cx="8251825" cy="3683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  <p:sp>
        <p:nvSpPr>
          <p:cNvPr id="17421" name="TextBox 12">
            <a:extLst>
              <a:ext uri="{FF2B5EF4-FFF2-40B4-BE49-F238E27FC236}">
                <a16:creationId xmlns:a16="http://schemas.microsoft.com/office/drawing/2014/main" id="{4F9C5F76-DF14-44E3-81FF-5CDE25A85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1101" y="692150"/>
            <a:ext cx="2112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/>
              <a:t>기흥</a:t>
            </a:r>
            <a:r>
              <a:rPr lang="en-US" altLang="ko-KR"/>
              <a:t>&amp;</a:t>
            </a:r>
            <a:r>
              <a:rPr lang="ko-KR" altLang="en-US"/>
              <a:t>주영</a:t>
            </a:r>
            <a:r>
              <a:rPr lang="en-US" altLang="ko-KR"/>
              <a:t>&amp;</a:t>
            </a:r>
            <a:r>
              <a:rPr lang="ko-KR" altLang="en-US"/>
              <a:t>유빈</a:t>
            </a:r>
          </a:p>
        </p:txBody>
      </p:sp>
      <p:pic>
        <p:nvPicPr>
          <p:cNvPr id="3074" name="Picture 2" descr="이미지">
            <a:extLst>
              <a:ext uri="{FF2B5EF4-FFF2-40B4-BE49-F238E27FC236}">
                <a16:creationId xmlns:a16="http://schemas.microsoft.com/office/drawing/2014/main" id="{A22EB960-2AFD-4941-A48D-ED304082F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511" y="1495219"/>
            <a:ext cx="6827104" cy="440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302</ep:Words>
  <ep:PresentationFormat>와이드스크린</ep:PresentationFormat>
  <ep:Paragraphs>37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2023-11-10T10:15:50.000</dcterms:created>
  <dc:creator>win</dc:creator>
  <cp:lastModifiedBy>ewqds</cp:lastModifiedBy>
  <dcterms:modified xsi:type="dcterms:W3CDTF">2023-11-10T11:53:13.371</dcterms:modified>
  <cp:revision>12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