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5" r:id="rId3"/>
    <p:sldId id="376" r:id="rId4"/>
    <p:sldId id="353" r:id="rId5"/>
    <p:sldId id="336" r:id="rId6"/>
    <p:sldId id="33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9CA32-3700-4A3F-A1F9-1E770749E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1283E-A71D-4E24-86F5-A56F2B74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8A0ED-0D53-487E-B386-58910967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E562C-F809-4F51-B55A-C0914B9E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67845-4F97-4FC5-86DC-326AC716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7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5168-F12D-46C5-BC4A-4041564B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164F4-C197-48BD-A2FF-F2C150BFF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3D50D-226E-44FB-ADFB-12EA8493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EF9AA-5F1E-42AD-B368-FDB5DCE4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24676-1A38-495D-8277-CEA29D7C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174775-8910-48C4-B1FC-44C0A3F77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9B527-8D6A-40F3-BCDC-08B72E7B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F5F28-3F7D-4BE7-B905-257727D8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8AD95-F623-4398-89C9-11B6B999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ED7EA-19D1-4088-A169-AF79F47D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7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A7394-ECEF-4F35-A265-C0A74B9E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A058E-3EDB-4A40-866A-E0626893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340FC-3879-4904-9E39-7AE5CDC3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656CD-DFA7-497A-A6DF-201C5B57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23610-BF88-4F39-9467-CBC523E7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7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25F1-58BB-46BC-9168-AB7B91FF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0071D-D5A3-4A57-9656-5685A251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0827F-947C-41F1-BD0C-6A3173E7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D1B1-FFB7-4CA8-A018-A0D88278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3E43A-8A65-4095-90F4-5889D31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1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5DD9-F4B9-4DF6-9337-48DCE2B2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E9C66-3416-4D45-96AA-67667C608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8F50E-F30F-42C3-BD10-43E5D774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BCEA5-5A96-4FBE-9BAB-BD80667E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BA8C6-5294-434C-A9D4-5029C5B9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D396B-35DD-4FBF-9CE0-C1F4F082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5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0A7A0-5C75-4161-859F-2B500E8C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BBE6F-0976-46A8-A758-B99BF69F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5DA96-CE71-444E-AB80-AE22BB4C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89329-F989-4DD8-9905-CD722A60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3F15A-ED8C-409C-8255-C4E39F16C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FD4E1-92F1-476C-B821-1670166E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5698BA-042F-4172-8ED3-333D2AA0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E15CE-C98D-4C06-9E4B-437F003A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8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6C363-9B01-47FC-AA24-0909822C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B3A7C4-CF80-48E7-96B8-D6D64EC5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5480AB-558E-4C06-A918-96C1BCF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63E23-C8C9-4564-B25B-9A4939AF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6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B9DBF-4B1F-41D3-91B6-61B7CB7B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5B581C-E2AD-4F7A-98F4-BCCBBBCE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EE18F1-4F11-4621-9DBF-3BC34359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2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CA3F3-2194-4B4F-BA92-0107FB5B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01CF6-503E-4CCA-9792-6087592A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4EE6F-0C63-4BC9-B49A-D3C02098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6EE16-9B0A-432C-A47E-BDD61072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A839D-1D41-4024-980F-8646C1D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8EC21-1EDD-42AD-9B3F-37CF7747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9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503D7-3A5C-4DB3-926B-DB5E5315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C2C57F-7D31-4BD8-9632-9E34B7FBC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77132-F36F-42EF-825A-E4DF701C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3DEBC-840E-4249-8521-E6D5E13C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E22CD-8BC8-4C96-B9D3-A57C187D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7D8A6-BB79-403C-B473-08D43E35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7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4A461-479C-435F-B2B8-27A82E79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8D6F7-D07B-4BB9-976E-662EDA4B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238D1-C7F5-42B3-800E-4C83776E7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F214B-9C57-4935-ADDB-A915F2C95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CC97F-109F-4998-B83A-9567DDA2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1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66CD2E-28E0-4C75-8769-44C67BDA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19472"/>
              </p:ext>
            </p:extLst>
          </p:nvPr>
        </p:nvGraphicFramePr>
        <p:xfrm>
          <a:off x="2222005" y="2385"/>
          <a:ext cx="8128000" cy="685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618">
                  <a:extLst>
                    <a:ext uri="{9D8B030D-6E8A-4147-A177-3AD203B41FA5}">
                      <a16:colId xmlns:a16="http://schemas.microsoft.com/office/drawing/2014/main" val="3582013527"/>
                    </a:ext>
                  </a:extLst>
                </a:gridCol>
                <a:gridCol w="5837382">
                  <a:extLst>
                    <a:ext uri="{9D8B030D-6E8A-4147-A177-3AD203B41FA5}">
                      <a16:colId xmlns:a16="http://schemas.microsoft.com/office/drawing/2014/main" val="1862046866"/>
                    </a:ext>
                  </a:extLst>
                </a:gridCol>
              </a:tblGrid>
              <a:tr h="669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산출물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63591"/>
                  </a:ext>
                </a:extLst>
              </a:tr>
              <a:tr h="3348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상황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시장 및 기술 동향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14812"/>
                  </a:ext>
                </a:extLst>
              </a:tr>
              <a:tr h="334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인터뷰 결과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05891"/>
                  </a:ext>
                </a:extLst>
              </a:tr>
              <a:tr h="669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요구사항 정의서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088090"/>
                  </a:ext>
                </a:extLst>
              </a:tr>
              <a:tr h="3348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서비스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구성도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시스템 구성도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57744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흐름도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흐름도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9432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UI/UX 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정의서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16711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기능 처리도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70083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 구성도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23508"/>
                  </a:ext>
                </a:extLst>
              </a:tr>
              <a:tr h="2700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설계서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01728"/>
                  </a:ext>
                </a:extLst>
              </a:tr>
              <a:tr h="174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시연 영상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526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알고리즘 명세서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4575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알고리즘 설명서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834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(DB)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정의서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188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79155"/>
                  </a:ext>
                </a:extLst>
              </a:tr>
              <a:tr h="669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97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25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87A8EC-EABD-4B85-A969-4340D31F0D30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BF4177-1370-40B7-9CE4-2A729ECD3B6E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CF24877-50B3-496D-8014-8E60C73DB4C2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3CD77A33-BCA0-431E-98BD-2A670BA496F8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808288" cy="2968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인터뷰결과서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9222" name="Picture 2">
            <a:extLst>
              <a:ext uri="{FF2B5EF4-FFF2-40B4-BE49-F238E27FC236}">
                <a16:creationId xmlns:a16="http://schemas.microsoft.com/office/drawing/2014/main" id="{222964DA-5BA2-49E8-B6C2-74D32BB4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28642A20-1869-450C-90DE-7C8C6E7BB734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248F156-B124-4C25-A256-24D55DD0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E2DAC0-2F7B-4B50-839E-52A48D59F498}"/>
              </a:ext>
            </a:extLst>
          </p:cNvPr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>
              <a:defRPr/>
            </a:pPr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44F874-CE48-4B41-A40E-7B9F0E7B42F1}"/>
              </a:ext>
            </a:extLst>
          </p:cNvPr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>
              <a:defRPr/>
            </a:pPr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228" name="그림 12">
            <a:extLst>
              <a:ext uri="{FF2B5EF4-FFF2-40B4-BE49-F238E27FC236}">
                <a16:creationId xmlns:a16="http://schemas.microsoft.com/office/drawing/2014/main" id="{8ABE2AAB-C5AF-4F88-A9CB-89FDE176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사각형: 둥근 모서리 26">
            <a:extLst>
              <a:ext uri="{FF2B5EF4-FFF2-40B4-BE49-F238E27FC236}">
                <a16:creationId xmlns:a16="http://schemas.microsoft.com/office/drawing/2014/main" id="{BA62CA34-1A65-408B-AA9D-C1671B48727D}"/>
              </a:ext>
            </a:extLst>
          </p:cNvPr>
          <p:cNvSpPr/>
          <p:nvPr/>
        </p:nvSpPr>
        <p:spPr>
          <a:xfrm>
            <a:off x="1970089" y="6445250"/>
            <a:ext cx="8251825" cy="3683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  <p:sp>
        <p:nvSpPr>
          <p:cNvPr id="9230" name="TextBox 14">
            <a:extLst>
              <a:ext uri="{FF2B5EF4-FFF2-40B4-BE49-F238E27FC236}">
                <a16:creationId xmlns:a16="http://schemas.microsoft.com/office/drawing/2014/main" id="{41BE0DF8-0339-4D50-80A2-BE0717495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692150"/>
            <a:ext cx="139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/>
              <a:t>기흥</a:t>
            </a:r>
            <a:r>
              <a:rPr lang="en-US" altLang="ko-KR"/>
              <a:t>&amp;</a:t>
            </a:r>
            <a:r>
              <a:rPr lang="ko-KR" altLang="en-US"/>
              <a:t>지혜</a:t>
            </a: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9467392A-E41F-485E-989D-01802A24EAAA}"/>
              </a:ext>
            </a:extLst>
          </p:cNvPr>
          <p:cNvSpPr/>
          <p:nvPr/>
        </p:nvSpPr>
        <p:spPr>
          <a:xfrm>
            <a:off x="1774217" y="1625846"/>
            <a:ext cx="4114800" cy="3817446"/>
          </a:xfrm>
          <a:prstGeom prst="rightArrowCallout">
            <a:avLst>
              <a:gd name="adj1" fmla="val 53866"/>
              <a:gd name="adj2" fmla="val 50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외출 시 이동하려는 장소에 수유실이 있는가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있다면 어디에 있는가</a:t>
            </a:r>
          </a:p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밖에서 수유 시 불편한 점은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불편한 점이 있다면 어떤 것이 불편했는가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1A7BAD-AFDD-4F6D-92CB-7890B7660783}"/>
              </a:ext>
            </a:extLst>
          </p:cNvPr>
          <p:cNvSpPr/>
          <p:nvPr/>
        </p:nvSpPr>
        <p:spPr>
          <a:xfrm>
            <a:off x="6572464" y="11645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수유실이 거의 없어서 집에서 모유를 짜서 챙겨 나가요 수유실이 음식점이나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커피숍에도 생겼으면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좋겠네용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8488D28-CC2D-4B96-A45C-B45507AC37FC}"/>
              </a:ext>
            </a:extLst>
          </p:cNvPr>
          <p:cNvSpPr/>
          <p:nvPr/>
        </p:nvSpPr>
        <p:spPr>
          <a:xfrm>
            <a:off x="6572464" y="24230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주로 백화점 수유실을 많이 가요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32B8B9-E08E-4BED-AF25-9398354D6FE0}"/>
              </a:ext>
            </a:extLst>
          </p:cNvPr>
          <p:cNvSpPr/>
          <p:nvPr/>
        </p:nvSpPr>
        <p:spPr>
          <a:xfrm>
            <a:off x="6572464" y="36815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밖에선 수유하려고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백화점을갈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 없어서 분유를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들고다녀요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E95C91-70C8-43A5-9523-A7A7E8A1606B}"/>
              </a:ext>
            </a:extLst>
          </p:cNvPr>
          <p:cNvSpPr/>
          <p:nvPr/>
        </p:nvSpPr>
        <p:spPr>
          <a:xfrm>
            <a:off x="6572464" y="49400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키즈카페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백화점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돌잔치 결혼식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7E3E20-F86C-43CB-8016-4395AE5A58A9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225CF2-BE34-46CC-A417-445693C15DFA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D3A86-CACC-4D9C-B0D1-0AB1FA82442F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2685CB9C-4E8B-4B91-814A-9FCC6D2FADA7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ko-KR" altLang="en-US" sz="10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1270" name="Picture 2">
            <a:extLst>
              <a:ext uri="{FF2B5EF4-FFF2-40B4-BE49-F238E27FC236}">
                <a16:creationId xmlns:a16="http://schemas.microsoft.com/office/drawing/2014/main" id="{480E82FE-9875-47FA-84F5-3C87F1E3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AF3C0AAF-29B1-49AC-86D9-C7C60584090D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278" name="그림 15">
            <a:extLst>
              <a:ext uri="{FF2B5EF4-FFF2-40B4-BE49-F238E27FC236}">
                <a16:creationId xmlns:a16="http://schemas.microsoft.com/office/drawing/2014/main" id="{B743D00F-76E8-4B99-A26E-EF044F568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TextBox 15">
            <a:extLst>
              <a:ext uri="{FF2B5EF4-FFF2-40B4-BE49-F238E27FC236}">
                <a16:creationId xmlns:a16="http://schemas.microsoft.com/office/drawing/2014/main" id="{5E0BA72D-AFFB-4A64-B0DE-A9AB55B0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692150"/>
            <a:ext cx="139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dirty="0"/>
              <a:t>기흥</a:t>
            </a:r>
            <a:r>
              <a:rPr lang="en-US" altLang="ko-KR" dirty="0"/>
              <a:t>&amp;</a:t>
            </a:r>
            <a:r>
              <a:rPr lang="ko-KR" altLang="en-US" dirty="0"/>
              <a:t>주영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74CC314-2763-4EB9-830E-750B093E1072}"/>
              </a:ext>
            </a:extLst>
          </p:cNvPr>
          <p:cNvGrpSpPr/>
          <p:nvPr/>
        </p:nvGrpSpPr>
        <p:grpSpPr>
          <a:xfrm>
            <a:off x="229304" y="1327913"/>
            <a:ext cx="8012020" cy="5141192"/>
            <a:chOff x="1776475" y="1220271"/>
            <a:chExt cx="8176417" cy="5401665"/>
          </a:xfrm>
        </p:grpSpPr>
        <p:pic>
          <p:nvPicPr>
            <p:cNvPr id="1028" name="Picture 4" descr="이미지">
              <a:extLst>
                <a:ext uri="{FF2B5EF4-FFF2-40B4-BE49-F238E27FC236}">
                  <a16:creationId xmlns:a16="http://schemas.microsoft.com/office/drawing/2014/main" id="{88D04D6C-5984-440F-8205-A6DC3B66D5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475" y="1850997"/>
              <a:ext cx="1245533" cy="2661081"/>
            </a:xfrm>
            <a:prstGeom prst="roundRect">
              <a:avLst>
                <a:gd name="adj" fmla="val 14051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A25365F-D83D-4730-9F7E-18802AA0A25E}"/>
                </a:ext>
              </a:extLst>
            </p:cNvPr>
            <p:cNvSpPr/>
            <p:nvPr/>
          </p:nvSpPr>
          <p:spPr>
            <a:xfrm>
              <a:off x="1776477" y="1220271"/>
              <a:ext cx="1245532" cy="3756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user</a:t>
              </a:r>
              <a:endParaRPr lang="ko-KR" altLang="en-US" b="1" spc="6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4F2E06B-999A-43D0-AD55-3EEF48D4CE09}"/>
                </a:ext>
              </a:extLst>
            </p:cNvPr>
            <p:cNvSpPr/>
            <p:nvPr/>
          </p:nvSpPr>
          <p:spPr>
            <a:xfrm>
              <a:off x="4840992" y="1220271"/>
              <a:ext cx="1245532" cy="3756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front</a:t>
              </a:r>
              <a:endParaRPr lang="ko-KR" altLang="en-US" b="1" spc="6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EBA6F49-4BC3-4B56-BEFA-DE883A9790DE}"/>
                </a:ext>
              </a:extLst>
            </p:cNvPr>
            <p:cNvSpPr/>
            <p:nvPr/>
          </p:nvSpPr>
          <p:spPr>
            <a:xfrm>
              <a:off x="4945310" y="6265863"/>
              <a:ext cx="874058" cy="3560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back</a:t>
              </a:r>
              <a:endParaRPr lang="ko-KR" altLang="en-US" b="1" spc="6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A77F59-F4D8-46FF-AAFB-1BBF0CE0BDF3}"/>
                </a:ext>
              </a:extLst>
            </p:cNvPr>
            <p:cNvGrpSpPr/>
            <p:nvPr/>
          </p:nvGrpSpPr>
          <p:grpSpPr>
            <a:xfrm>
              <a:off x="7740228" y="1220271"/>
              <a:ext cx="2212664" cy="3070376"/>
              <a:chOff x="8891832" y="1657350"/>
              <a:chExt cx="3071323" cy="3679116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B3791A09-0993-40CC-9BF4-91B028D238D4}"/>
                  </a:ext>
                </a:extLst>
              </p:cNvPr>
              <p:cNvSpPr/>
              <p:nvPr/>
            </p:nvSpPr>
            <p:spPr>
              <a:xfrm>
                <a:off x="9507467" y="1657350"/>
                <a:ext cx="1726725" cy="457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spc="60" dirty="0" err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Ai&amp;Data</a:t>
                </a:r>
                <a:endParaRPr lang="ko-KR" altLang="en-US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599FB15-AC5A-4728-9BBE-241F2B79F87D}"/>
                  </a:ext>
                </a:extLst>
              </p:cNvPr>
              <p:cNvGrpSpPr/>
              <p:nvPr/>
            </p:nvGrpSpPr>
            <p:grpSpPr>
              <a:xfrm>
                <a:off x="8891832" y="2298706"/>
                <a:ext cx="3071323" cy="2433998"/>
                <a:chOff x="8891832" y="2298706"/>
                <a:chExt cx="3071323" cy="2433998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CC12D27C-DA96-4123-A73E-B98EB933EA81}"/>
                    </a:ext>
                  </a:extLst>
                </p:cNvPr>
                <p:cNvSpPr/>
                <p:nvPr/>
              </p:nvSpPr>
              <p:spPr>
                <a:xfrm>
                  <a:off x="8891832" y="2298706"/>
                  <a:ext cx="3071323" cy="243399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032" name="Picture 8" descr="What is Sklearn? | Domino Data Science Dictionary">
                  <a:extLst>
                    <a:ext uri="{FF2B5EF4-FFF2-40B4-BE49-F238E27FC236}">
                      <a16:creationId xmlns:a16="http://schemas.microsoft.com/office/drawing/2014/main" id="{E66AAECA-9839-4217-87EA-03ACD5083A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00662" y="2513767"/>
                  <a:ext cx="2416908" cy="9667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Seaborn - 데이터를 시각화하는 17가지 방법 - 밥먹는 개발자">
                  <a:extLst>
                    <a:ext uri="{FF2B5EF4-FFF2-40B4-BE49-F238E27FC236}">
                      <a16:creationId xmlns:a16="http://schemas.microsoft.com/office/drawing/2014/main" id="{A0A57856-38AF-429F-9022-AF30E98D23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99265" y="3480530"/>
                  <a:ext cx="1071563" cy="10715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 descr="Python: KoNLPy">
                  <a:extLst>
                    <a:ext uri="{FF2B5EF4-FFF2-40B4-BE49-F238E27FC236}">
                      <a16:creationId xmlns:a16="http://schemas.microsoft.com/office/drawing/2014/main" id="{D9B87277-95C4-4AB8-A53F-98DA2BF5D6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07664" y="3480530"/>
                  <a:ext cx="1344244" cy="10668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B78CBE85-6903-4451-9886-132F51AE865E}"/>
                  </a:ext>
                </a:extLst>
              </p:cNvPr>
              <p:cNvSpPr/>
              <p:nvPr/>
            </p:nvSpPr>
            <p:spPr>
              <a:xfrm>
                <a:off x="9229394" y="4879266"/>
                <a:ext cx="2556541" cy="4572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60" dirty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수유실 추천 서비스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E9102F0-FB56-4C02-AC89-E6FC73A56E7B}"/>
                </a:ext>
              </a:extLst>
            </p:cNvPr>
            <p:cNvGrpSpPr/>
            <p:nvPr/>
          </p:nvGrpSpPr>
          <p:grpSpPr>
            <a:xfrm>
              <a:off x="4378143" y="1986371"/>
              <a:ext cx="2056806" cy="1999880"/>
              <a:chOff x="3163027" y="1817688"/>
              <a:chExt cx="3071323" cy="2433998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3D4B713D-96B3-487B-8CF2-30003261060C}"/>
                  </a:ext>
                </a:extLst>
              </p:cNvPr>
              <p:cNvSpPr/>
              <p:nvPr/>
            </p:nvSpPr>
            <p:spPr>
              <a:xfrm>
                <a:off x="3163027" y="1817688"/>
                <a:ext cx="3071323" cy="24339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38" name="Picture 14" descr="React Native] 시작하기 전에">
                <a:extLst>
                  <a:ext uri="{FF2B5EF4-FFF2-40B4-BE49-F238E27FC236}">
                    <a16:creationId xmlns:a16="http://schemas.microsoft.com/office/drawing/2014/main" id="{7C92408F-C2A6-4D6D-9079-B627EB6FE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44"/>
              <a:stretch/>
            </p:blipFill>
            <p:spPr bwMode="auto">
              <a:xfrm>
                <a:off x="3375510" y="2298706"/>
                <a:ext cx="1315064" cy="1055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File:Google Maps Logo 2020.svg - Wikipedia">
                <a:extLst>
                  <a:ext uri="{FF2B5EF4-FFF2-40B4-BE49-F238E27FC236}">
                    <a16:creationId xmlns:a16="http://schemas.microsoft.com/office/drawing/2014/main" id="{413C839F-010B-4D49-8ED9-4FC6CF8DF3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3751" y="2357316"/>
                <a:ext cx="1128713" cy="101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706BD3E1-EBFB-486A-8258-AF30C75FD49E}"/>
                  </a:ext>
                </a:extLst>
              </p:cNvPr>
              <p:cNvSpPr/>
              <p:nvPr/>
            </p:nvSpPr>
            <p:spPr>
              <a:xfrm>
                <a:off x="3580668" y="3515705"/>
                <a:ext cx="2219812" cy="4572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spc="60" dirty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Geolocation</a:t>
                </a:r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0F00C93-F0A1-4600-BE0E-B6BF94ACB3AB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54" y="2805980"/>
              <a:ext cx="9752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700E87C-E0E5-4573-AF8A-7A3950263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9763" y="3286985"/>
              <a:ext cx="10359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39839-2974-4E73-B31E-A244737FFE16}"/>
                </a:ext>
              </a:extLst>
            </p:cNvPr>
            <p:cNvSpPr txBox="1"/>
            <p:nvPr/>
          </p:nvSpPr>
          <p:spPr>
            <a:xfrm>
              <a:off x="3093045" y="2365423"/>
              <a:ext cx="1277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① 위도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경도 데이터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380710-8561-4682-9DD7-400B8FB56722}"/>
                </a:ext>
              </a:extLst>
            </p:cNvPr>
            <p:cNvSpPr txBox="1"/>
            <p:nvPr/>
          </p:nvSpPr>
          <p:spPr>
            <a:xfrm>
              <a:off x="3164002" y="3340357"/>
              <a:ext cx="1198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② 추천 수유실 목록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EE23303-CDBC-4789-8EB4-A3B95A189D83}"/>
                </a:ext>
              </a:extLst>
            </p:cNvPr>
            <p:cNvCxnSpPr>
              <a:cxnSpLocks/>
            </p:cNvCxnSpPr>
            <p:nvPr/>
          </p:nvCxnSpPr>
          <p:spPr>
            <a:xfrm>
              <a:off x="6644602" y="3033205"/>
              <a:ext cx="9752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6F0176-B489-43CA-9CCA-B72BC8022738}"/>
                </a:ext>
              </a:extLst>
            </p:cNvPr>
            <p:cNvSpPr txBox="1"/>
            <p:nvPr/>
          </p:nvSpPr>
          <p:spPr>
            <a:xfrm>
              <a:off x="6442967" y="2569993"/>
              <a:ext cx="128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 ③ 위도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경도 데이터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EEC60B8-1BE2-4380-A205-6DBBCD5A1B8C}"/>
                </a:ext>
              </a:extLst>
            </p:cNvPr>
            <p:cNvGrpSpPr/>
            <p:nvPr/>
          </p:nvGrpSpPr>
          <p:grpSpPr>
            <a:xfrm>
              <a:off x="4672709" y="4290647"/>
              <a:ext cx="1443374" cy="1895630"/>
              <a:chOff x="9638323" y="2330591"/>
              <a:chExt cx="2219812" cy="2433998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A3991C64-E554-48DF-A00B-C20A9F19441B}"/>
                  </a:ext>
                </a:extLst>
              </p:cNvPr>
              <p:cNvSpPr/>
              <p:nvPr/>
            </p:nvSpPr>
            <p:spPr>
              <a:xfrm>
                <a:off x="9638323" y="2330591"/>
                <a:ext cx="2219812" cy="24339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1D9FEAD-EF46-4698-A9FE-D1F3F645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58414" y="2565935"/>
                <a:ext cx="1670315" cy="715849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27A6A5E-DD92-41E3-82BD-EFACF182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47855" y="3476008"/>
                <a:ext cx="1163663" cy="948688"/>
              </a:xfrm>
              <a:prstGeom prst="rect">
                <a:avLst/>
              </a:prstGeom>
            </p:spPr>
          </p:pic>
        </p:grp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E0C4F99-FB5D-48C2-863A-36B5FFE2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205" y="4143734"/>
              <a:ext cx="1729512" cy="109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E7A3C09-62D9-4371-880A-D0140850F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9191" y="4290647"/>
              <a:ext cx="1774523" cy="11326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B6E08D-6E61-42D7-8F1E-76599F24879B}"/>
                </a:ext>
              </a:extLst>
            </p:cNvPr>
            <p:cNvSpPr txBox="1"/>
            <p:nvPr/>
          </p:nvSpPr>
          <p:spPr>
            <a:xfrm>
              <a:off x="6235802" y="4129699"/>
              <a:ext cx="1226590" cy="485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④ 수유실 리뷰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평점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B66D28-2CD5-433A-BB57-ACF839028C20}"/>
                </a:ext>
              </a:extLst>
            </p:cNvPr>
            <p:cNvSpPr txBox="1"/>
            <p:nvPr/>
          </p:nvSpPr>
          <p:spPr>
            <a:xfrm>
              <a:off x="7147304" y="4934281"/>
              <a:ext cx="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⑤ 수유실 추천 목록</a:t>
              </a:r>
            </a:p>
          </p:txBody>
        </p:sp>
        <p:cxnSp>
          <p:nvCxnSpPr>
            <p:cNvPr id="11291" name="연결선: 구부러짐 11290">
              <a:extLst>
                <a:ext uri="{FF2B5EF4-FFF2-40B4-BE49-F238E27FC236}">
                  <a16:creationId xmlns:a16="http://schemas.microsoft.com/office/drawing/2014/main" id="{D77A2609-CBA0-4CE6-A1F1-CAA60AC18462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0800000">
              <a:off x="4416591" y="3855394"/>
              <a:ext cx="256118" cy="138306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A3C643D-3B80-4B4D-88B7-9186EB1A1FB3}"/>
                </a:ext>
              </a:extLst>
            </p:cNvPr>
            <p:cNvSpPr txBox="1"/>
            <p:nvPr/>
          </p:nvSpPr>
          <p:spPr>
            <a:xfrm>
              <a:off x="2950547" y="4646781"/>
              <a:ext cx="160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⑥ 추천 수유실 목록 및 상세 정보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6F07F62-C627-4657-831D-2F337A00D4CB}"/>
              </a:ext>
            </a:extLst>
          </p:cNvPr>
          <p:cNvSpPr txBox="1"/>
          <p:nvPr/>
        </p:nvSpPr>
        <p:spPr>
          <a:xfrm>
            <a:off x="8318639" y="1153680"/>
            <a:ext cx="3467557" cy="52629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>
                <a:highlight>
                  <a:srgbClr val="00FF00"/>
                </a:highlight>
              </a:rPr>
              <a:t>Front-end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기본 데이터 요청 </a:t>
            </a:r>
            <a:r>
              <a:rPr lang="en-US" altLang="ko-KR" sz="1200" dirty="0"/>
              <a:t>: </a:t>
            </a:r>
            <a:r>
              <a:rPr lang="ko-KR" altLang="en-US" sz="1200" dirty="0"/>
              <a:t>현재 좌표를 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 </a:t>
            </a:r>
            <a:r>
              <a:rPr lang="ko-KR" altLang="en-US" sz="1200" dirty="0"/>
              <a:t>요청하여 처리된 수유실 데이터 반환 </a:t>
            </a:r>
            <a:r>
              <a:rPr lang="ko-KR" altLang="en-US" sz="1200" dirty="0" err="1"/>
              <a:t>요청상세</a:t>
            </a:r>
            <a:endParaRPr lang="en-US" altLang="ko-KR" sz="12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 데이터 요청 </a:t>
            </a:r>
            <a:r>
              <a:rPr lang="en-US" altLang="ko-KR" sz="1200" dirty="0"/>
              <a:t>: </a:t>
            </a:r>
            <a:r>
              <a:rPr lang="ko-KR" altLang="en-US" sz="1200" dirty="0"/>
              <a:t>특정 수유실 데이터 제공 요청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상세 데이터 전달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요구한 데이터 화면에 제공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리뷰 데이터 기록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서버측에</a:t>
            </a:r>
            <a:r>
              <a:rPr lang="ko-KR" altLang="en-US" sz="1200" dirty="0"/>
              <a:t> 평점</a:t>
            </a:r>
            <a:r>
              <a:rPr lang="en-US" altLang="ko-KR" sz="1200" dirty="0"/>
              <a:t>, </a:t>
            </a:r>
            <a:r>
              <a:rPr lang="ko-KR" altLang="en-US" sz="1200" dirty="0"/>
              <a:t>리뷰 파라미터를 제출과 오류코드 반환</a:t>
            </a:r>
            <a:endParaRPr lang="en-US" altLang="ko-KR" sz="1200" dirty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dirty="0">
                <a:highlight>
                  <a:srgbClr val="FFFF00"/>
                </a:highlight>
              </a:rPr>
              <a:t>Back-end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서버 구축 </a:t>
            </a:r>
            <a:r>
              <a:rPr lang="en-US" altLang="ko-KR" sz="1200" dirty="0"/>
              <a:t>: DB </a:t>
            </a:r>
            <a:r>
              <a:rPr lang="ko-KR" altLang="en-US" sz="1200" dirty="0"/>
              <a:t>와 요청을 처리하고 파일을 저장하는 웹서버 구축</a:t>
            </a:r>
            <a:endParaRPr lang="en-US" altLang="ko-KR" sz="12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제공 </a:t>
            </a:r>
            <a:r>
              <a:rPr lang="en-US" altLang="ko-KR" sz="1200" dirty="0"/>
              <a:t>: Front-end </a:t>
            </a:r>
            <a:r>
              <a:rPr lang="ko-KR" altLang="en-US" sz="1200" dirty="0"/>
              <a:t>에서 요청한 데이터를 </a:t>
            </a:r>
            <a:r>
              <a:rPr lang="en-US" altLang="ko-KR" sz="1200" dirty="0"/>
              <a:t>DB</a:t>
            </a:r>
            <a:r>
              <a:rPr lang="ko-KR" altLang="en-US" sz="1200" dirty="0"/>
              <a:t>를 참고 하여 </a:t>
            </a:r>
            <a:r>
              <a:rPr lang="ko-KR" altLang="en-US" sz="1200" dirty="0" err="1"/>
              <a:t>가공후</a:t>
            </a:r>
            <a:r>
              <a:rPr lang="ko-KR" altLang="en-US" sz="1200" dirty="0"/>
              <a:t> 제공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DB </a:t>
            </a:r>
            <a:r>
              <a:rPr lang="ko-KR" altLang="en-US" sz="1200" dirty="0"/>
              <a:t>적재 </a:t>
            </a:r>
            <a:r>
              <a:rPr lang="en-US" altLang="ko-KR" sz="1200" dirty="0"/>
              <a:t>: </a:t>
            </a:r>
            <a:r>
              <a:rPr lang="ko-KR" altLang="en-US" sz="1200" dirty="0"/>
              <a:t>빠른 통신을 위해 </a:t>
            </a:r>
            <a:r>
              <a:rPr lang="en-US" altLang="ko-KR" sz="1200" dirty="0"/>
              <a:t>DB </a:t>
            </a:r>
            <a:r>
              <a:rPr lang="ko-KR" altLang="en-US" sz="1200" dirty="0"/>
              <a:t>에 데이터 가공 및 적재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파일 관리 </a:t>
            </a:r>
            <a:r>
              <a:rPr lang="en-US" altLang="ko-KR" sz="1200" dirty="0"/>
              <a:t>: Ai/Data </a:t>
            </a:r>
            <a:r>
              <a:rPr lang="ko-KR" altLang="en-US" sz="1200" dirty="0"/>
              <a:t>팀 제공하는 데이터 처리 파일을 서버에 저장</a:t>
            </a:r>
            <a:endParaRPr lang="en-US" altLang="ko-KR" sz="1200" dirty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dirty="0">
                <a:highlight>
                  <a:srgbClr val="FF0000"/>
                </a:highlight>
              </a:rPr>
              <a:t>Ai/Data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알고리즘 적용 </a:t>
            </a:r>
            <a:r>
              <a:rPr lang="en-US" altLang="ko-KR" sz="1200" dirty="0"/>
              <a:t>: </a:t>
            </a:r>
            <a:r>
              <a:rPr lang="ko-KR" altLang="en-US" sz="1200" dirty="0"/>
              <a:t>제공받은 데이터를 기반으로 </a:t>
            </a:r>
            <a:r>
              <a:rPr lang="en-US" altLang="ko-KR" sz="1200" dirty="0" err="1"/>
              <a:t>kNN</a:t>
            </a:r>
            <a:r>
              <a:rPr lang="en-US" altLang="ko-KR" sz="1200" dirty="0"/>
              <a:t> </a:t>
            </a:r>
            <a:r>
              <a:rPr lang="ko-KR" altLang="en-US" sz="1200" dirty="0"/>
              <a:t>알고리즘을 통해 인근 수유실 추천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차 결과 재가공 </a:t>
            </a:r>
            <a:r>
              <a:rPr lang="en-US" altLang="ko-KR" sz="1200" dirty="0"/>
              <a:t>: </a:t>
            </a:r>
            <a:r>
              <a:rPr lang="ko-KR" altLang="en-US" sz="1200" dirty="0"/>
              <a:t>추천된 수유실에 대한 리뷰 및 평점 데이터 요청 후 처리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최종 분석 및 출력 </a:t>
            </a:r>
            <a:r>
              <a:rPr lang="en-US" altLang="ko-KR" sz="1200" dirty="0"/>
              <a:t>: </a:t>
            </a:r>
            <a:r>
              <a:rPr lang="ko-KR" altLang="en-US" sz="1200" dirty="0"/>
              <a:t>감성 분석을 통한 최종 추천 수유실 선별 후 제공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자료 관리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백엔드에</a:t>
            </a:r>
            <a:r>
              <a:rPr lang="ko-KR" altLang="en-US" sz="1200" dirty="0"/>
              <a:t> 적재되어 있는 추가 정보 재가공</a:t>
            </a:r>
          </a:p>
        </p:txBody>
      </p:sp>
    </p:spTree>
    <p:extLst>
      <p:ext uri="{BB962C8B-B14F-4D97-AF65-F5344CB8AC3E}">
        <p14:creationId xmlns:p14="http://schemas.microsoft.com/office/powerpoint/2010/main" val="30129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0A29AA-6F1D-468C-A107-34EF20E92401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D0AB060-1342-4A3E-BA31-0BA416E6208D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F58BBD2-3334-4717-9386-E6F960088207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D917A96D-1AE8-4F0E-88FF-580D75C61EA9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7246437A-4442-4A43-949C-DDB52C55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732539E1-FDD4-485D-89D3-E09F2DBCD854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36A2B51C-1A2E-4199-BFE8-B3492F2D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9DCBCA-48E6-4368-9801-8616438D1BA3}"/>
              </a:ext>
            </a:extLst>
          </p:cNvPr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>
              <a:defRPr/>
            </a:pPr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419" name="그림 12">
            <a:extLst>
              <a:ext uri="{FF2B5EF4-FFF2-40B4-BE49-F238E27FC236}">
                <a16:creationId xmlns:a16="http://schemas.microsoft.com/office/drawing/2014/main" id="{3164AAEB-8632-4D9F-8B96-574606E53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사각형: 둥근 모서리 26">
            <a:extLst>
              <a:ext uri="{FF2B5EF4-FFF2-40B4-BE49-F238E27FC236}">
                <a16:creationId xmlns:a16="http://schemas.microsoft.com/office/drawing/2014/main" id="{859F20A3-6F2F-44B0-9777-B436A7AE15A1}"/>
              </a:ext>
            </a:extLst>
          </p:cNvPr>
          <p:cNvSpPr/>
          <p:nvPr/>
        </p:nvSpPr>
        <p:spPr>
          <a:xfrm>
            <a:off x="1970089" y="6445250"/>
            <a:ext cx="8251825" cy="3683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  <p:sp>
        <p:nvSpPr>
          <p:cNvPr id="17421" name="TextBox 12">
            <a:extLst>
              <a:ext uri="{FF2B5EF4-FFF2-40B4-BE49-F238E27FC236}">
                <a16:creationId xmlns:a16="http://schemas.microsoft.com/office/drawing/2014/main" id="{4F9C5F76-DF14-44E3-81FF-5CDE25A85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1" y="692150"/>
            <a:ext cx="211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/>
              <a:t>기흥</a:t>
            </a:r>
            <a:r>
              <a:rPr lang="en-US" altLang="ko-KR"/>
              <a:t>&amp;</a:t>
            </a:r>
            <a:r>
              <a:rPr lang="ko-KR" altLang="en-US"/>
              <a:t>주영</a:t>
            </a:r>
            <a:r>
              <a:rPr lang="en-US" altLang="ko-KR"/>
              <a:t>&amp;</a:t>
            </a:r>
            <a:r>
              <a:rPr lang="ko-KR" altLang="en-US"/>
              <a:t>유빈</a:t>
            </a:r>
          </a:p>
        </p:txBody>
      </p:sp>
      <p:pic>
        <p:nvPicPr>
          <p:cNvPr id="3074" name="Picture 2" descr="이미지">
            <a:extLst>
              <a:ext uri="{FF2B5EF4-FFF2-40B4-BE49-F238E27FC236}">
                <a16:creationId xmlns:a16="http://schemas.microsoft.com/office/drawing/2014/main" id="{A22EB960-2AFD-4941-A48D-ED304082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11" y="1495219"/>
            <a:ext cx="6827104" cy="4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848F14-6312-40B3-AB29-E8F39EC4E187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EFBEE2D-8162-42AD-AC56-F86F16B5DDED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2B38C3-FA1B-4B86-BD64-68A1B88F812F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CCF9E10F-4DB2-4912-9447-3F57C5E8BF12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알고리즘 명세서 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8438" name="Picture 2">
            <a:extLst>
              <a:ext uri="{FF2B5EF4-FFF2-40B4-BE49-F238E27FC236}">
                <a16:creationId xmlns:a16="http://schemas.microsoft.com/office/drawing/2014/main" id="{1136BE22-3FF3-47FB-8D19-02C54B95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55D00B66-9C6B-46B8-8112-F6B57BFE3582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A8D4147-03B4-4145-A105-8AF1117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1DE7D03-2822-449F-A136-E1E578200657}"/>
              </a:ext>
            </a:extLst>
          </p:cNvPr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>
              <a:defRPr/>
            </a:pPr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FF7CE7-98F0-4B91-B877-539900F02CBD}"/>
              </a:ext>
            </a:extLst>
          </p:cNvPr>
          <p:cNvSpPr/>
          <p:nvPr/>
        </p:nvSpPr>
        <p:spPr>
          <a:xfrm>
            <a:off x="174625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9C18C9-BEC8-41CA-9630-7463AC5F3F26}"/>
              </a:ext>
            </a:extLst>
          </p:cNvPr>
          <p:cNvSpPr/>
          <p:nvPr/>
        </p:nvSpPr>
        <p:spPr>
          <a:xfrm>
            <a:off x="6096001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6" name="image7.png" title="이미지">
            <a:extLst>
              <a:ext uri="{FF2B5EF4-FFF2-40B4-BE49-F238E27FC236}">
                <a16:creationId xmlns:a16="http://schemas.microsoft.com/office/drawing/2014/main" id="{5AFD2928-B5E1-46CF-82C0-20CF46DEAB7B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165350" y="1547814"/>
            <a:ext cx="3454400" cy="4257675"/>
          </a:xfrm>
          <a:prstGeom prst="rect">
            <a:avLst/>
          </a:prstGeom>
          <a:noFill/>
        </p:spPr>
      </p:pic>
      <p:pic>
        <p:nvPicPr>
          <p:cNvPr id="27" name="image8.png" title="이미지">
            <a:extLst>
              <a:ext uri="{FF2B5EF4-FFF2-40B4-BE49-F238E27FC236}">
                <a16:creationId xmlns:a16="http://schemas.microsoft.com/office/drawing/2014/main" id="{6559693B-847B-4B67-9739-AED8723B32E6}"/>
              </a:ext>
            </a:extLst>
          </p:cNvPr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6192838" y="1601789"/>
            <a:ext cx="4006850" cy="3914775"/>
          </a:xfrm>
          <a:prstGeom prst="rect">
            <a:avLst/>
          </a:prstGeom>
          <a:noFill/>
        </p:spPr>
      </p:pic>
      <p:pic>
        <p:nvPicPr>
          <p:cNvPr id="18446" name="그림 14">
            <a:extLst>
              <a:ext uri="{FF2B5EF4-FFF2-40B4-BE49-F238E27FC236}">
                <a16:creationId xmlns:a16="http://schemas.microsoft.com/office/drawing/2014/main" id="{B80C6E06-F9C9-472E-A31A-0CAA74C46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사각형: 둥근 모서리 26">
            <a:extLst>
              <a:ext uri="{FF2B5EF4-FFF2-40B4-BE49-F238E27FC236}">
                <a16:creationId xmlns:a16="http://schemas.microsoft.com/office/drawing/2014/main" id="{3B8ADAF7-711E-447A-B8E6-D7BE49CF4A86}"/>
              </a:ext>
            </a:extLst>
          </p:cNvPr>
          <p:cNvSpPr/>
          <p:nvPr/>
        </p:nvSpPr>
        <p:spPr>
          <a:xfrm>
            <a:off x="1970089" y="6445250"/>
            <a:ext cx="8251825" cy="3683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  <p:sp>
        <p:nvSpPr>
          <p:cNvPr id="18448" name="TextBox 16">
            <a:extLst>
              <a:ext uri="{FF2B5EF4-FFF2-40B4-BE49-F238E27FC236}">
                <a16:creationId xmlns:a16="http://schemas.microsoft.com/office/drawing/2014/main" id="{C7A149DA-19D2-4F3D-B0E9-19A9C69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692150"/>
            <a:ext cx="139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/>
              <a:t>기흥</a:t>
            </a:r>
            <a:r>
              <a:rPr lang="en-US" altLang="ko-KR"/>
              <a:t>&amp;</a:t>
            </a:r>
            <a:r>
              <a:rPr lang="ko-KR" altLang="en-US"/>
              <a:t>유빈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2F13B9-023D-4B3D-91D4-6894293B2BAF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E26C40-C8A0-442C-87D3-85277514F0FA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5A11A2-15D8-4CE3-A0C4-10DD6ACF0E6F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5C4EAE3F-355B-4620-A88A-8153E1B44E8E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9CD73711-290B-4343-A205-4AA755FB6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B13CD25A-5CF2-4272-98F6-5218B886BDF9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AA3F43CB-AEA1-4626-BC62-E4EC61C7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47F7AD-6548-42BF-AB72-A5A32EB7B7FE}"/>
              </a:ext>
            </a:extLst>
          </p:cNvPr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>
              <a:defRPr/>
            </a:pPr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1E8BD3-44FA-410C-A23A-AAF8617CF4AE}"/>
              </a:ext>
            </a:extLst>
          </p:cNvPr>
          <p:cNvSpPr/>
          <p:nvPr/>
        </p:nvSpPr>
        <p:spPr>
          <a:xfrm>
            <a:off x="1746251" y="1473200"/>
            <a:ext cx="8740775" cy="25733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CB5492-E68E-41F8-BA64-FA8086FBF666}"/>
              </a:ext>
            </a:extLst>
          </p:cNvPr>
          <p:cNvSpPr/>
          <p:nvPr/>
        </p:nvSpPr>
        <p:spPr>
          <a:xfrm>
            <a:off x="1758951" y="4283076"/>
            <a:ext cx="8728075" cy="1903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9" name="image9.png" title="이미지">
            <a:extLst>
              <a:ext uri="{FF2B5EF4-FFF2-40B4-BE49-F238E27FC236}">
                <a16:creationId xmlns:a16="http://schemas.microsoft.com/office/drawing/2014/main" id="{49518BF1-69F1-40FC-B4B0-2BCA4393892E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1792288" y="4419601"/>
            <a:ext cx="4303712" cy="1673225"/>
          </a:xfrm>
          <a:prstGeom prst="rect">
            <a:avLst/>
          </a:prstGeom>
          <a:noFill/>
        </p:spPr>
      </p:pic>
      <p:pic>
        <p:nvPicPr>
          <p:cNvPr id="23" name="image12.png" title="이미지">
            <a:extLst>
              <a:ext uri="{FF2B5EF4-FFF2-40B4-BE49-F238E27FC236}">
                <a16:creationId xmlns:a16="http://schemas.microsoft.com/office/drawing/2014/main" id="{3680B4DB-FD10-4703-B479-DFD763DE8B96}"/>
              </a:ext>
            </a:extLst>
          </p:cNvPr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6142039" y="4446589"/>
            <a:ext cx="4130675" cy="1646237"/>
          </a:xfrm>
          <a:prstGeom prst="rect">
            <a:avLst/>
          </a:prstGeom>
          <a:noFill/>
        </p:spPr>
      </p:pic>
      <p:pic>
        <p:nvPicPr>
          <p:cNvPr id="24" name="image10.png" title="이미지">
            <a:extLst>
              <a:ext uri="{FF2B5EF4-FFF2-40B4-BE49-F238E27FC236}">
                <a16:creationId xmlns:a16="http://schemas.microsoft.com/office/drawing/2014/main" id="{234A8984-B847-4F68-B34E-FEEACA19519C}"/>
              </a:ext>
            </a:extLst>
          </p:cNvPr>
          <p:cNvPicPr preferRelativeResize="0"/>
          <p:nvPr/>
        </p:nvPicPr>
        <p:blipFill>
          <a:blip r:embed="rId5" cstate="print"/>
          <a:stretch>
            <a:fillRect/>
          </a:stretch>
        </p:blipFill>
        <p:spPr>
          <a:xfrm>
            <a:off x="1878014" y="1541464"/>
            <a:ext cx="8321675" cy="2319337"/>
          </a:xfrm>
          <a:prstGeom prst="rect">
            <a:avLst/>
          </a:prstGeom>
          <a:noFill/>
        </p:spPr>
      </p:pic>
      <p:pic>
        <p:nvPicPr>
          <p:cNvPr id="19471" name="그림 15">
            <a:extLst>
              <a:ext uri="{FF2B5EF4-FFF2-40B4-BE49-F238E27FC236}">
                <a16:creationId xmlns:a16="http://schemas.microsoft.com/office/drawing/2014/main" id="{1F344971-2D9E-409A-92E1-C39F750E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사각형: 둥근 모서리 26">
            <a:extLst>
              <a:ext uri="{FF2B5EF4-FFF2-40B4-BE49-F238E27FC236}">
                <a16:creationId xmlns:a16="http://schemas.microsoft.com/office/drawing/2014/main" id="{4F3E2E92-6880-4255-A796-65BFB993986E}"/>
              </a:ext>
            </a:extLst>
          </p:cNvPr>
          <p:cNvSpPr/>
          <p:nvPr/>
        </p:nvSpPr>
        <p:spPr>
          <a:xfrm>
            <a:off x="1970089" y="6445250"/>
            <a:ext cx="8251825" cy="3683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  <p:sp>
        <p:nvSpPr>
          <p:cNvPr id="19473" name="TextBox 28">
            <a:extLst>
              <a:ext uri="{FF2B5EF4-FFF2-40B4-BE49-F238E27FC236}">
                <a16:creationId xmlns:a16="http://schemas.microsoft.com/office/drawing/2014/main" id="{C4ADD840-D9D3-45D6-BF41-B14904B6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692150"/>
            <a:ext cx="139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/>
              <a:t>기흥</a:t>
            </a:r>
            <a:r>
              <a:rPr lang="en-US" altLang="ko-KR"/>
              <a:t>&amp;</a:t>
            </a:r>
            <a:r>
              <a:rPr lang="ko-KR" altLang="en-US"/>
              <a:t>유빈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418</Words>
  <Application>Microsoft Office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</dc:creator>
  <cp:lastModifiedBy>win</cp:lastModifiedBy>
  <cp:revision>11</cp:revision>
  <dcterms:created xsi:type="dcterms:W3CDTF">2023-11-10T10:15:50Z</dcterms:created>
  <dcterms:modified xsi:type="dcterms:W3CDTF">2023-11-10T11:48:56Z</dcterms:modified>
</cp:coreProperties>
</file>