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Josefin Sans Thin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g0jgf7vSK2Nv3ZhdIT3Ib+gs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CDF930-7E0B-4A23-B0E0-6E7F08268DA8}">
  <a:tblStyle styleId="{3ACDF930-7E0B-4A23-B0E0-6E7F08268D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Thin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JosefinSansThin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9" Type="http://schemas.openxmlformats.org/officeDocument/2006/relationships/font" Target="fonts/JosefinSansThin-bold.fntdata"/><Relationship Id="rId18" Type="http://schemas.openxmlformats.org/officeDocument/2006/relationships/font" Target="fonts/JosefinSans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0" Type="http://schemas.openxmlformats.org/officeDocument/2006/relationships/image" Target="../media/image25.png"/><Relationship Id="rId9" Type="http://schemas.openxmlformats.org/officeDocument/2006/relationships/image" Target="../media/image22.jp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3484333" y="-2757144"/>
            <a:ext cx="3917842" cy="14824279"/>
            <a:chOff x="0" y="0"/>
            <a:chExt cx="5223789" cy="19765705"/>
          </a:xfrm>
        </p:grpSpPr>
        <p:sp>
          <p:nvSpPr>
            <p:cNvPr id="85" name="Google Shape;85;p1"/>
            <p:cNvSpPr/>
            <p:nvPr/>
          </p:nvSpPr>
          <p:spPr>
            <a:xfrm rot="5400000">
              <a:off x="0" y="7270957"/>
              <a:ext cx="5223789" cy="5223789"/>
            </a:xfrm>
            <a:custGeom>
              <a:rect b="b" l="l" r="r" t="t"/>
              <a:pathLst>
                <a:path extrusionOk="0" h="5223789" w="5223789">
                  <a:moveTo>
                    <a:pt x="0" y="0"/>
                  </a:moveTo>
                  <a:lnTo>
                    <a:pt x="5223789" y="0"/>
                  </a:lnTo>
                  <a:lnTo>
                    <a:pt x="5223789" y="5223790"/>
                  </a:lnTo>
                  <a:lnTo>
                    <a:pt x="0" y="52237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 rot="5400000">
              <a:off x="0" y="3635479"/>
              <a:ext cx="5223789" cy="5223789"/>
            </a:xfrm>
            <a:custGeom>
              <a:rect b="b" l="l" r="r" t="t"/>
              <a:pathLst>
                <a:path extrusionOk="0" h="5223789" w="5223789">
                  <a:moveTo>
                    <a:pt x="0" y="0"/>
                  </a:moveTo>
                  <a:lnTo>
                    <a:pt x="5223789" y="0"/>
                  </a:lnTo>
                  <a:lnTo>
                    <a:pt x="5223789" y="5223789"/>
                  </a:lnTo>
                  <a:lnTo>
                    <a:pt x="0" y="52237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" name="Google Shape;87;p1"/>
            <p:cNvSpPr/>
            <p:nvPr/>
          </p:nvSpPr>
          <p:spPr>
            <a:xfrm rot="5400000">
              <a:off x="0" y="0"/>
              <a:ext cx="5223789" cy="5223789"/>
            </a:xfrm>
            <a:custGeom>
              <a:rect b="b" l="l" r="r" t="t"/>
              <a:pathLst>
                <a:path extrusionOk="0" h="5223789" w="5223789">
                  <a:moveTo>
                    <a:pt x="0" y="0"/>
                  </a:moveTo>
                  <a:lnTo>
                    <a:pt x="5223789" y="0"/>
                  </a:lnTo>
                  <a:lnTo>
                    <a:pt x="5223789" y="5223789"/>
                  </a:lnTo>
                  <a:lnTo>
                    <a:pt x="0" y="52237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" name="Google Shape;88;p1"/>
            <p:cNvSpPr/>
            <p:nvPr/>
          </p:nvSpPr>
          <p:spPr>
            <a:xfrm rot="5400000">
              <a:off x="0" y="14541916"/>
              <a:ext cx="5223789" cy="5223789"/>
            </a:xfrm>
            <a:custGeom>
              <a:rect b="b" l="l" r="r" t="t"/>
              <a:pathLst>
                <a:path extrusionOk="0" h="5223789" w="5223789">
                  <a:moveTo>
                    <a:pt x="0" y="0"/>
                  </a:moveTo>
                  <a:lnTo>
                    <a:pt x="5223789" y="0"/>
                  </a:lnTo>
                  <a:lnTo>
                    <a:pt x="5223789" y="5223789"/>
                  </a:lnTo>
                  <a:lnTo>
                    <a:pt x="0" y="52237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" name="Google Shape;89;p1"/>
            <p:cNvSpPr/>
            <p:nvPr/>
          </p:nvSpPr>
          <p:spPr>
            <a:xfrm rot="5400000">
              <a:off x="0" y="10906437"/>
              <a:ext cx="5223789" cy="5223789"/>
            </a:xfrm>
            <a:custGeom>
              <a:rect b="b" l="l" r="r" t="t"/>
              <a:pathLst>
                <a:path extrusionOk="0" h="5223789" w="5223789">
                  <a:moveTo>
                    <a:pt x="0" y="0"/>
                  </a:moveTo>
                  <a:lnTo>
                    <a:pt x="5223789" y="0"/>
                  </a:lnTo>
                  <a:lnTo>
                    <a:pt x="5223789" y="5223790"/>
                  </a:lnTo>
                  <a:lnTo>
                    <a:pt x="0" y="52237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0" name="Google Shape;90;p1"/>
          <p:cNvSpPr/>
          <p:nvPr/>
        </p:nvSpPr>
        <p:spPr>
          <a:xfrm>
            <a:off x="0" y="9994866"/>
            <a:ext cx="18438095" cy="300372"/>
          </a:xfrm>
          <a:custGeom>
            <a:rect b="b" l="l" r="r" t="t"/>
            <a:pathLst>
              <a:path extrusionOk="0" h="300372" w="18438095">
                <a:moveTo>
                  <a:pt x="0" y="0"/>
                </a:moveTo>
                <a:lnTo>
                  <a:pt x="18438095" y="0"/>
                </a:lnTo>
                <a:lnTo>
                  <a:pt x="18438095" y="300372"/>
                </a:lnTo>
                <a:lnTo>
                  <a:pt x="0" y="300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728" l="0" r="0" t="-729"/>
            </a:stretch>
          </a:blipFill>
          <a:ln>
            <a:noFill/>
          </a:ln>
        </p:spPr>
      </p:sp>
      <p:grpSp>
        <p:nvGrpSpPr>
          <p:cNvPr id="91" name="Google Shape;91;p1"/>
          <p:cNvGrpSpPr/>
          <p:nvPr/>
        </p:nvGrpSpPr>
        <p:grpSpPr>
          <a:xfrm>
            <a:off x="866149" y="3247361"/>
            <a:ext cx="14662830" cy="3800155"/>
            <a:chOff x="0" y="-9525"/>
            <a:chExt cx="19550440" cy="5066872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147316" y="-9525"/>
              <a:ext cx="13179641" cy="555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00" u="none" cap="none" strike="noStrike">
                  <a:solidFill>
                    <a:srgbClr val="6D5FD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[실증적 SW 개발 프로젝트]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849047"/>
              <a:ext cx="11183920" cy="28572"/>
            </a:xfrm>
            <a:custGeom>
              <a:rect b="b" l="l" r="r" t="t"/>
              <a:pathLst>
                <a:path extrusionOk="0" h="28572" w="11183920">
                  <a:moveTo>
                    <a:pt x="0" y="0"/>
                  </a:moveTo>
                  <a:lnTo>
                    <a:pt x="11183920" y="0"/>
                  </a:lnTo>
                  <a:lnTo>
                    <a:pt x="11183920" y="28572"/>
                  </a:lnTo>
                  <a:lnTo>
                    <a:pt x="0" y="285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-16643" l="0" r="0" t="-16643"/>
              </a:stretch>
            </a:blipFill>
            <a:ln>
              <a:noFill/>
            </a:ln>
          </p:spPr>
        </p:sp>
        <p:sp>
          <p:nvSpPr>
            <p:cNvPr id="94" name="Google Shape;94;p1"/>
            <p:cNvSpPr/>
            <p:nvPr/>
          </p:nvSpPr>
          <p:spPr>
            <a:xfrm>
              <a:off x="0" y="4221904"/>
              <a:ext cx="11183920" cy="28572"/>
            </a:xfrm>
            <a:custGeom>
              <a:rect b="b" l="l" r="r" t="t"/>
              <a:pathLst>
                <a:path extrusionOk="0" h="28572" w="11183920">
                  <a:moveTo>
                    <a:pt x="0" y="0"/>
                  </a:moveTo>
                  <a:lnTo>
                    <a:pt x="11183920" y="0"/>
                  </a:lnTo>
                  <a:lnTo>
                    <a:pt x="11183920" y="28572"/>
                  </a:lnTo>
                  <a:lnTo>
                    <a:pt x="0" y="285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-16643" l="0" r="0" t="-16643"/>
              </a:stretch>
            </a:blipFill>
            <a:ln>
              <a:noFill/>
            </a:ln>
          </p:spPr>
        </p:sp>
        <p:sp>
          <p:nvSpPr>
            <p:cNvPr id="95" name="Google Shape;95;p1"/>
            <p:cNvSpPr txBox="1"/>
            <p:nvPr/>
          </p:nvSpPr>
          <p:spPr>
            <a:xfrm>
              <a:off x="147316" y="1151679"/>
              <a:ext cx="19403124" cy="2803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뉴스 등 방송 콘텐츠 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실시간 자막 변환 기술 개발[6주차]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482992" y="4510294"/>
              <a:ext cx="17730940" cy="492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팀장: 박성준(2144055) | 팀원_1: 김기흥(2143678) | 팀원_2: 하은지(2143864)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147316" y="4527122"/>
              <a:ext cx="1616816" cy="530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6D5FD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AICC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3371429" y="2391069"/>
            <a:ext cx="14423809" cy="7471455"/>
          </a:xfrm>
          <a:custGeom>
            <a:rect b="b" l="l" r="r" t="t"/>
            <a:pathLst>
              <a:path extrusionOk="0" h="7471455" w="14423809">
                <a:moveTo>
                  <a:pt x="0" y="0"/>
                </a:moveTo>
                <a:lnTo>
                  <a:pt x="14423809" y="0"/>
                </a:lnTo>
                <a:lnTo>
                  <a:pt x="14423809" y="7471455"/>
                </a:lnTo>
                <a:lnTo>
                  <a:pt x="0" y="7471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" l="0" r="0" t="-14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0" y="0"/>
            <a:ext cx="2893763" cy="10285714"/>
          </a:xfrm>
          <a:custGeom>
            <a:rect b="b" l="l" r="r" t="t"/>
            <a:pathLst>
              <a:path extrusionOk="0" h="10285714" w="2893763">
                <a:moveTo>
                  <a:pt x="0" y="0"/>
                </a:moveTo>
                <a:lnTo>
                  <a:pt x="2893763" y="0"/>
                </a:lnTo>
                <a:lnTo>
                  <a:pt x="2893763" y="10285714"/>
                </a:lnTo>
                <a:lnTo>
                  <a:pt x="0" y="102857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" r="-24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514859" y="846873"/>
            <a:ext cx="428694" cy="21429"/>
          </a:xfrm>
          <a:custGeom>
            <a:rect b="b" l="l" r="r" t="t"/>
            <a:pathLst>
              <a:path extrusionOk="0" h="21429" w="428694">
                <a:moveTo>
                  <a:pt x="0" y="0"/>
                </a:moveTo>
                <a:lnTo>
                  <a:pt x="428694" y="0"/>
                </a:lnTo>
                <a:lnTo>
                  <a:pt x="428694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5233" l="0" r="0" t="-15233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3763613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3628571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7" name="Google Shape;107;p2"/>
          <p:cNvPicPr preferRelativeResize="0"/>
          <p:nvPr/>
        </p:nvPicPr>
        <p:blipFill rotWithShape="1">
          <a:blip r:embed="rId8">
            <a:alphaModFix/>
          </a:blip>
          <a:srcRect b="43357" l="0" r="0" t="0"/>
          <a:stretch/>
        </p:blipFill>
        <p:spPr>
          <a:xfrm>
            <a:off x="6075683" y="3870992"/>
            <a:ext cx="8586862" cy="552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929535" y="8352897"/>
            <a:ext cx="3042701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0" u="none" cap="none" strike="noStrike">
                <a:solidFill>
                  <a:srgbClr val="EDEDED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01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06299" y="1061021"/>
            <a:ext cx="3385476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뉴스 등 방송 콘텐츠 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실시간 자막 변환 기술 개발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06299" y="1580281"/>
            <a:ext cx="2943106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AICC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3720011" y="892261"/>
            <a:ext cx="1329820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Collection Process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3672392" y="1271149"/>
            <a:ext cx="16586951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 복호화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864118" y="3052324"/>
            <a:ext cx="7707069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7373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① Youtube 미국 방송사 채널 뉴스 영상 링크 수집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3371429" y="2461774"/>
            <a:ext cx="14423809" cy="7471455"/>
          </a:xfrm>
          <a:custGeom>
            <a:rect b="b" l="l" r="r" t="t"/>
            <a:pathLst>
              <a:path extrusionOk="0" h="7471455" w="14423809">
                <a:moveTo>
                  <a:pt x="0" y="0"/>
                </a:moveTo>
                <a:lnTo>
                  <a:pt x="14423809" y="0"/>
                </a:lnTo>
                <a:lnTo>
                  <a:pt x="14423809" y="7471455"/>
                </a:lnTo>
                <a:lnTo>
                  <a:pt x="0" y="7471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" l="0" r="0" t="-14"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0" y="0"/>
            <a:ext cx="2893763" cy="10285714"/>
          </a:xfrm>
          <a:custGeom>
            <a:rect b="b" l="l" r="r" t="t"/>
            <a:pathLst>
              <a:path extrusionOk="0" h="10285714" w="2893763">
                <a:moveTo>
                  <a:pt x="0" y="0"/>
                </a:moveTo>
                <a:lnTo>
                  <a:pt x="2893763" y="0"/>
                </a:lnTo>
                <a:lnTo>
                  <a:pt x="2893763" y="10285714"/>
                </a:lnTo>
                <a:lnTo>
                  <a:pt x="0" y="102857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" r="-24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514859" y="846873"/>
            <a:ext cx="428694" cy="21429"/>
          </a:xfrm>
          <a:custGeom>
            <a:rect b="b" l="l" r="r" t="t"/>
            <a:pathLst>
              <a:path extrusionOk="0" h="21429" w="428694">
                <a:moveTo>
                  <a:pt x="0" y="0"/>
                </a:moveTo>
                <a:lnTo>
                  <a:pt x="428694" y="0"/>
                </a:lnTo>
                <a:lnTo>
                  <a:pt x="428694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5233" l="0" r="0" t="-15233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3763613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3628571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>
            <a:off x="5347012" y="3777567"/>
            <a:ext cx="10472643" cy="5781491"/>
          </a:xfrm>
          <a:custGeom>
            <a:rect b="b" l="l" r="r" t="t"/>
            <a:pathLst>
              <a:path extrusionOk="0" h="5781491" w="10472643">
                <a:moveTo>
                  <a:pt x="0" y="0"/>
                </a:moveTo>
                <a:lnTo>
                  <a:pt x="10472643" y="0"/>
                </a:lnTo>
                <a:lnTo>
                  <a:pt x="10472643" y="5781491"/>
                </a:lnTo>
                <a:lnTo>
                  <a:pt x="0" y="5781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-1587"/>
            </a:stretch>
          </a:blipFill>
          <a:ln>
            <a:noFill/>
          </a:ln>
        </p:spPr>
      </p:sp>
      <p:sp>
        <p:nvSpPr>
          <p:cNvPr id="124" name="Google Shape;124;p3"/>
          <p:cNvSpPr txBox="1"/>
          <p:nvPr/>
        </p:nvSpPr>
        <p:spPr>
          <a:xfrm>
            <a:off x="929535" y="8352897"/>
            <a:ext cx="3042701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0" u="none" cap="none" strike="noStrike">
                <a:solidFill>
                  <a:srgbClr val="EDEDED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02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06299" y="1061021"/>
            <a:ext cx="3385476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뉴스 등 방송 콘텐츠 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실시간 자막 변환 기술 개발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606299" y="1580281"/>
            <a:ext cx="2943106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AICC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720011" y="892261"/>
            <a:ext cx="1329820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Collection Process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672392" y="1271149"/>
            <a:ext cx="16586951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 복호화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3864118" y="3052324"/>
            <a:ext cx="1652219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7373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② 수집된 링크를 OSS Library / Shell Script를 사용하여 비디오(mp4)와 자막(vtt) 다운로드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3371429" y="2461774"/>
            <a:ext cx="14423809" cy="7471455"/>
          </a:xfrm>
          <a:custGeom>
            <a:rect b="b" l="l" r="r" t="t"/>
            <a:pathLst>
              <a:path extrusionOk="0" h="7471455" w="14423809">
                <a:moveTo>
                  <a:pt x="0" y="0"/>
                </a:moveTo>
                <a:lnTo>
                  <a:pt x="14423809" y="0"/>
                </a:lnTo>
                <a:lnTo>
                  <a:pt x="14423809" y="7471455"/>
                </a:lnTo>
                <a:lnTo>
                  <a:pt x="0" y="7471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" l="0" r="0" t="-14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0" y="0"/>
            <a:ext cx="2893763" cy="10285714"/>
          </a:xfrm>
          <a:custGeom>
            <a:rect b="b" l="l" r="r" t="t"/>
            <a:pathLst>
              <a:path extrusionOk="0" h="10285714" w="2893763">
                <a:moveTo>
                  <a:pt x="0" y="0"/>
                </a:moveTo>
                <a:lnTo>
                  <a:pt x="2893763" y="0"/>
                </a:lnTo>
                <a:lnTo>
                  <a:pt x="2893763" y="10285714"/>
                </a:lnTo>
                <a:lnTo>
                  <a:pt x="0" y="102857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" r="-24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514859" y="846873"/>
            <a:ext cx="428694" cy="21429"/>
          </a:xfrm>
          <a:custGeom>
            <a:rect b="b" l="l" r="r" t="t"/>
            <a:pathLst>
              <a:path extrusionOk="0" h="21429" w="428694">
                <a:moveTo>
                  <a:pt x="0" y="0"/>
                </a:moveTo>
                <a:lnTo>
                  <a:pt x="428694" y="0"/>
                </a:lnTo>
                <a:lnTo>
                  <a:pt x="428694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5233" l="0" r="0" t="-15233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3763613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>
            <a:off x="3628571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9" name="Google Shape;13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8999" y="4021041"/>
            <a:ext cx="10808670" cy="515100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6433189" y="4021041"/>
            <a:ext cx="4150144" cy="3928444"/>
          </a:xfrm>
          <a:custGeom>
            <a:rect b="b" l="l" r="r" t="t"/>
            <a:pathLst>
              <a:path extrusionOk="0" h="3928444" w="4150144">
                <a:moveTo>
                  <a:pt x="0" y="0"/>
                </a:moveTo>
                <a:lnTo>
                  <a:pt x="4150145" y="0"/>
                </a:lnTo>
                <a:lnTo>
                  <a:pt x="4150145" y="3928444"/>
                </a:lnTo>
                <a:lnTo>
                  <a:pt x="0" y="39284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-21036" r="-21035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6433189" y="7882687"/>
            <a:ext cx="3743165" cy="1375613"/>
          </a:xfrm>
          <a:custGeom>
            <a:rect b="b" l="l" r="r" t="t"/>
            <a:pathLst>
              <a:path extrusionOk="0" h="1375613" w="3743165">
                <a:moveTo>
                  <a:pt x="0" y="0"/>
                </a:moveTo>
                <a:lnTo>
                  <a:pt x="3743165" y="0"/>
                </a:lnTo>
                <a:lnTo>
                  <a:pt x="3743165" y="1375613"/>
                </a:lnTo>
                <a:lnTo>
                  <a:pt x="0" y="1375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 txBox="1"/>
          <p:nvPr/>
        </p:nvSpPr>
        <p:spPr>
          <a:xfrm>
            <a:off x="929535" y="8352897"/>
            <a:ext cx="3042701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0" u="none" cap="none" strike="noStrike">
                <a:solidFill>
                  <a:srgbClr val="EDEDED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03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606299" y="1061021"/>
            <a:ext cx="3385476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뉴스 등 방송 콘텐츠 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실시간 자막 변환 기술 개발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606299" y="1580281"/>
            <a:ext cx="2943106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AICC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3720011" y="892261"/>
            <a:ext cx="1329820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Collection Process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3672392" y="1271149"/>
            <a:ext cx="16586951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 복호화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3864118" y="3052324"/>
            <a:ext cx="1652219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7373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② 수집된 링크를 OSS Library / Shell Script를 사용하여 비디오(mp4)와 자막(vtt) 다운로드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11106562" y="5928113"/>
            <a:ext cx="2985623" cy="1097217"/>
          </a:xfrm>
          <a:custGeom>
            <a:rect b="b" l="l" r="r" t="t"/>
            <a:pathLst>
              <a:path extrusionOk="0" h="1097217" w="2985623">
                <a:moveTo>
                  <a:pt x="0" y="0"/>
                </a:moveTo>
                <a:lnTo>
                  <a:pt x="2985623" y="0"/>
                </a:lnTo>
                <a:lnTo>
                  <a:pt x="2985623" y="1097217"/>
                </a:lnTo>
                <a:lnTo>
                  <a:pt x="0" y="10972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0" y="0"/>
            <a:ext cx="2893763" cy="10285714"/>
          </a:xfrm>
          <a:custGeom>
            <a:rect b="b" l="l" r="r" t="t"/>
            <a:pathLst>
              <a:path extrusionOk="0" h="10285714" w="2893763">
                <a:moveTo>
                  <a:pt x="0" y="0"/>
                </a:moveTo>
                <a:lnTo>
                  <a:pt x="2893763" y="0"/>
                </a:lnTo>
                <a:lnTo>
                  <a:pt x="2893763" y="10285714"/>
                </a:lnTo>
                <a:lnTo>
                  <a:pt x="0" y="102857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" r="-24" t="0"/>
            </a:stretch>
          </a:blipFill>
          <a:ln>
            <a:noFill/>
          </a:ln>
        </p:spPr>
      </p:sp>
      <p:sp>
        <p:nvSpPr>
          <p:cNvPr id="154" name="Google Shape;154;p5"/>
          <p:cNvSpPr/>
          <p:nvPr/>
        </p:nvSpPr>
        <p:spPr>
          <a:xfrm>
            <a:off x="514859" y="846873"/>
            <a:ext cx="428694" cy="21429"/>
          </a:xfrm>
          <a:custGeom>
            <a:rect b="b" l="l" r="r" t="t"/>
            <a:pathLst>
              <a:path extrusionOk="0" h="21429" w="428694">
                <a:moveTo>
                  <a:pt x="0" y="0"/>
                </a:moveTo>
                <a:lnTo>
                  <a:pt x="428694" y="0"/>
                </a:lnTo>
                <a:lnTo>
                  <a:pt x="428694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5233" l="0" r="0" t="-15233"/>
            </a:stretch>
          </a:blip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>
            <a:off x="3371429" y="2391069"/>
            <a:ext cx="14423809" cy="7471455"/>
          </a:xfrm>
          <a:custGeom>
            <a:rect b="b" l="l" r="r" t="t"/>
            <a:pathLst>
              <a:path extrusionOk="0" h="7471455" w="14423809">
                <a:moveTo>
                  <a:pt x="0" y="0"/>
                </a:moveTo>
                <a:lnTo>
                  <a:pt x="14423809" y="0"/>
                </a:lnTo>
                <a:lnTo>
                  <a:pt x="14423809" y="7471455"/>
                </a:lnTo>
                <a:lnTo>
                  <a:pt x="0" y="7471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4" l="0" r="0" t="-14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3763613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>
            <a:off x="3628571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 txBox="1"/>
          <p:nvPr/>
        </p:nvSpPr>
        <p:spPr>
          <a:xfrm>
            <a:off x="929535" y="8352897"/>
            <a:ext cx="3042701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0" u="none" cap="none" strike="noStrike">
                <a:solidFill>
                  <a:srgbClr val="EDEDED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04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606299" y="1061021"/>
            <a:ext cx="3385476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뉴스 등 방송 콘텐츠 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실시간 자막 변환 기술 개발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606299" y="1580281"/>
            <a:ext cx="2943106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AICC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3720011" y="892261"/>
            <a:ext cx="1329820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Collection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3672392" y="1271149"/>
            <a:ext cx="4370373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 수집 </a:t>
            </a:r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3984397" y="4257123"/>
            <a:ext cx="13197872" cy="4354536"/>
            <a:chOff x="0" y="-9525"/>
            <a:chExt cx="17597164" cy="5806048"/>
          </a:xfrm>
        </p:grpSpPr>
        <p:sp>
          <p:nvSpPr>
            <p:cNvPr id="164" name="Google Shape;164;p5"/>
            <p:cNvSpPr/>
            <p:nvPr/>
          </p:nvSpPr>
          <p:spPr>
            <a:xfrm>
              <a:off x="8595168" y="878415"/>
              <a:ext cx="9001996" cy="4918108"/>
            </a:xfrm>
            <a:custGeom>
              <a:rect b="b" l="l" r="r" t="t"/>
              <a:pathLst>
                <a:path extrusionOk="0" h="4918108" w="9001996">
                  <a:moveTo>
                    <a:pt x="0" y="0"/>
                  </a:moveTo>
                  <a:lnTo>
                    <a:pt x="9001997" y="0"/>
                  </a:lnTo>
                  <a:lnTo>
                    <a:pt x="9001997" y="4918108"/>
                  </a:lnTo>
                  <a:lnTo>
                    <a:pt x="0" y="49181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-7733" r="-26855" t="0"/>
              </a:stretch>
            </a:blipFill>
            <a:ln>
              <a:noFill/>
            </a:ln>
          </p:spPr>
        </p:sp>
        <p:sp>
          <p:nvSpPr>
            <p:cNvPr id="165" name="Google Shape;165;p5"/>
            <p:cNvSpPr/>
            <p:nvPr/>
          </p:nvSpPr>
          <p:spPr>
            <a:xfrm>
              <a:off x="0" y="878415"/>
              <a:ext cx="8052924" cy="4889251"/>
            </a:xfrm>
            <a:custGeom>
              <a:rect b="b" l="l" r="r" t="t"/>
              <a:pathLst>
                <a:path extrusionOk="0" h="4889251" w="8052924">
                  <a:moveTo>
                    <a:pt x="0" y="0"/>
                  </a:moveTo>
                  <a:lnTo>
                    <a:pt x="8052924" y="0"/>
                  </a:lnTo>
                  <a:lnTo>
                    <a:pt x="8052924" y="4889251"/>
                  </a:lnTo>
                  <a:lnTo>
                    <a:pt x="0" y="488925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-4915" r="-22134" t="0"/>
              </a:stretch>
            </a:blipFill>
            <a:ln>
              <a:noFill/>
            </a:ln>
          </p:spPr>
        </p:sp>
        <p:sp>
          <p:nvSpPr>
            <p:cNvPr id="166" name="Google Shape;166;p5"/>
            <p:cNvSpPr txBox="1"/>
            <p:nvPr/>
          </p:nvSpPr>
          <p:spPr>
            <a:xfrm>
              <a:off x="0" y="-9525"/>
              <a:ext cx="5694545" cy="54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6D5FD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[Data Set - ABC News] 135개</a:t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8566618" y="-9525"/>
              <a:ext cx="6991819" cy="54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6D5FD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[Data Set - CNN News] 307개</a:t>
              </a:r>
              <a:endParaRPr/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3864118" y="3052324"/>
            <a:ext cx="1652219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b="0" i="0" lang="en-US" sz="2799" u="none" cap="none" strike="noStrike">
                <a:solidFill>
                  <a:srgbClr val="37373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Data set 442개 Download(완)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0" y="0"/>
            <a:ext cx="2893763" cy="10285714"/>
          </a:xfrm>
          <a:custGeom>
            <a:rect b="b" l="l" r="r" t="t"/>
            <a:pathLst>
              <a:path extrusionOk="0" h="10285714" w="2893763">
                <a:moveTo>
                  <a:pt x="0" y="0"/>
                </a:moveTo>
                <a:lnTo>
                  <a:pt x="2893763" y="0"/>
                </a:lnTo>
                <a:lnTo>
                  <a:pt x="2893763" y="10285714"/>
                </a:lnTo>
                <a:lnTo>
                  <a:pt x="0" y="102857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" r="-24" t="0"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514859" y="846873"/>
            <a:ext cx="428694" cy="21429"/>
          </a:xfrm>
          <a:custGeom>
            <a:rect b="b" l="l" r="r" t="t"/>
            <a:pathLst>
              <a:path extrusionOk="0" h="21429" w="428694">
                <a:moveTo>
                  <a:pt x="0" y="0"/>
                </a:moveTo>
                <a:lnTo>
                  <a:pt x="428694" y="0"/>
                </a:lnTo>
                <a:lnTo>
                  <a:pt x="428694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5233" l="0" r="0" t="-15233"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3763613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6"/>
          <p:cNvSpPr/>
          <p:nvPr/>
        </p:nvSpPr>
        <p:spPr>
          <a:xfrm>
            <a:off x="3628571" y="375811"/>
            <a:ext cx="201010" cy="201010"/>
          </a:xfrm>
          <a:custGeom>
            <a:rect b="b" l="l" r="r" t="t"/>
            <a:pathLst>
              <a:path extrusionOk="0" h="201010" w="201010">
                <a:moveTo>
                  <a:pt x="0" y="0"/>
                </a:moveTo>
                <a:lnTo>
                  <a:pt x="201010" y="0"/>
                </a:lnTo>
                <a:lnTo>
                  <a:pt x="201010" y="201010"/>
                </a:lnTo>
                <a:lnTo>
                  <a:pt x="0" y="201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177" name="Google Shape;177;p6"/>
          <p:cNvGraphicFramePr/>
          <p:nvPr/>
        </p:nvGraphicFramePr>
        <p:xfrm>
          <a:off x="3243304" y="2623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{3ACDF930-7E0B-4A23-B0E0-6E7F08268DA8}</a:tableStyleId>
              </a:tblPr>
              <a:tblGrid>
                <a:gridCol w="1580250"/>
                <a:gridCol w="4282075"/>
                <a:gridCol w="4374500"/>
                <a:gridCol w="4516775"/>
              </a:tblGrid>
              <a:tr h="161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금주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활동계획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48284" lvl="1" marL="496571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AutoNum type="arabicPeriod"/>
                      </a:pPr>
                      <a:r>
                        <a:rPr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Audio Separation (Noise Cancellation | RAW → Speech + other Noise) </a:t>
                      </a:r>
                      <a:endParaRPr sz="1100" u="none" cap="none" strike="noStrike"/>
                    </a:p>
                    <a:p>
                      <a:pPr indent="-248284" lvl="1" marL="496571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AutoNum type="arabicPeriod"/>
                      </a:pPr>
                      <a:r>
                        <a:rPr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Solution 및 SOTA Model Evaluation Metric 분석 (WER 등) 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5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팀장 (박성준)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 1 (김기흥)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 2 (하은지)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4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금주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개인별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활동계획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-205105" lvl="1" marL="410213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AWS, Watson AI 등 상용 Solution Evaluation 결과 도출</a:t>
                      </a:r>
                      <a:endParaRPr sz="1100" u="none" cap="none" strike="noStrike"/>
                    </a:p>
                    <a:p>
                      <a:pPr indent="-273475" lvl="2" marL="820425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Char char="⚬"/>
                      </a:pPr>
                      <a:r>
                        <a:rPr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RAW data</a:t>
                      </a:r>
                      <a:endParaRPr/>
                    </a:p>
                    <a:p>
                      <a:pPr indent="-273475" lvl="2" marL="820425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Char char="⚬"/>
                      </a:pPr>
                      <a:r>
                        <a:rPr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Preprocessing Data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05105" lvl="1" marL="410213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STT 관련 SOTA Paper/Model Metric 분석(WER)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31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-205105" lvl="1" marL="410213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[Data Preprossing] Audio separation</a:t>
                      </a:r>
                      <a:endParaRPr/>
                    </a:p>
                    <a:p>
                      <a:pPr indent="-273475" lvl="2" marL="820425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AutoNum type="alphaLcPeriod"/>
                      </a:pPr>
                      <a:r>
                        <a:rPr lang="en-US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전처리 전·후 상용 Solution의 성능 비교 위함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차주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활동계획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08121" lvl="1" marL="416243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Helvetica Neue"/>
                        <a:buAutoNum type="arabicPeriod"/>
                      </a:pPr>
                      <a:r>
                        <a:rPr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STT 엔진 구현</a:t>
                      </a:r>
                      <a:endParaRPr sz="1100" u="none" cap="none" strike="noStrike"/>
                    </a:p>
                    <a:p>
                      <a:pPr indent="-208121" lvl="1" marL="416243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Helvetica Neue"/>
                        <a:buAutoNum type="arabicPeriod"/>
                      </a:pPr>
                      <a:r>
                        <a:rPr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STT 엔진 최적화(구현과 일부 병행) </a:t>
                      </a:r>
                      <a:endParaRPr/>
                    </a:p>
                    <a:p>
                      <a:pPr indent="-208121" lvl="1" marL="416243" marR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Helvetica Neue"/>
                        <a:buAutoNum type="arabicPeriod"/>
                      </a:pPr>
                      <a:r>
                        <a:rPr lang="en-US" sz="2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STT Engine Baseline Code 구성 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78" name="Google Shape;178;p6"/>
          <p:cNvSpPr txBox="1"/>
          <p:nvPr/>
        </p:nvSpPr>
        <p:spPr>
          <a:xfrm>
            <a:off x="606299" y="1061021"/>
            <a:ext cx="3385476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뉴스 등 방송 콘텐츠 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실시간 자막 변환 기술 개발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606299" y="1580281"/>
            <a:ext cx="2943106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EDEDE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AICC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3720011" y="892261"/>
            <a:ext cx="319072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 plan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3672392" y="1271149"/>
            <a:ext cx="3238344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활동 계획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929535" y="8352897"/>
            <a:ext cx="2985741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0" u="none" cap="none" strike="noStrike">
                <a:solidFill>
                  <a:srgbClr val="EDEDED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 rot="5400000">
            <a:off x="12852446" y="2696074"/>
            <a:ext cx="3917842" cy="3917842"/>
          </a:xfrm>
          <a:custGeom>
            <a:rect b="b" l="l" r="r" t="t"/>
            <a:pathLst>
              <a:path extrusionOk="0" h="3917842" w="3917842">
                <a:moveTo>
                  <a:pt x="0" y="0"/>
                </a:moveTo>
                <a:lnTo>
                  <a:pt x="3917842" y="0"/>
                </a:lnTo>
                <a:lnTo>
                  <a:pt x="3917842" y="3917842"/>
                </a:lnTo>
                <a:lnTo>
                  <a:pt x="0" y="3917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7"/>
          <p:cNvSpPr/>
          <p:nvPr/>
        </p:nvSpPr>
        <p:spPr>
          <a:xfrm rot="5400000">
            <a:off x="12852446" y="-30535"/>
            <a:ext cx="3917842" cy="3917842"/>
          </a:xfrm>
          <a:custGeom>
            <a:rect b="b" l="l" r="r" t="t"/>
            <a:pathLst>
              <a:path extrusionOk="0" h="3917842" w="3917842">
                <a:moveTo>
                  <a:pt x="0" y="0"/>
                </a:moveTo>
                <a:lnTo>
                  <a:pt x="3917842" y="0"/>
                </a:lnTo>
                <a:lnTo>
                  <a:pt x="3917842" y="3917842"/>
                </a:lnTo>
                <a:lnTo>
                  <a:pt x="0" y="3917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7"/>
          <p:cNvSpPr/>
          <p:nvPr/>
        </p:nvSpPr>
        <p:spPr>
          <a:xfrm rot="5400000">
            <a:off x="12852446" y="-2757144"/>
            <a:ext cx="3917842" cy="3917842"/>
          </a:xfrm>
          <a:custGeom>
            <a:rect b="b" l="l" r="r" t="t"/>
            <a:pathLst>
              <a:path extrusionOk="0" h="3917842" w="3917842">
                <a:moveTo>
                  <a:pt x="0" y="0"/>
                </a:moveTo>
                <a:lnTo>
                  <a:pt x="3917842" y="0"/>
                </a:lnTo>
                <a:lnTo>
                  <a:pt x="3917842" y="3917842"/>
                </a:lnTo>
                <a:lnTo>
                  <a:pt x="0" y="3917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7"/>
          <p:cNvSpPr/>
          <p:nvPr/>
        </p:nvSpPr>
        <p:spPr>
          <a:xfrm rot="5400000">
            <a:off x="12852446" y="8149293"/>
            <a:ext cx="3917842" cy="3917842"/>
          </a:xfrm>
          <a:custGeom>
            <a:rect b="b" l="l" r="r" t="t"/>
            <a:pathLst>
              <a:path extrusionOk="0" h="3917842" w="3917842">
                <a:moveTo>
                  <a:pt x="0" y="0"/>
                </a:moveTo>
                <a:lnTo>
                  <a:pt x="3917842" y="0"/>
                </a:lnTo>
                <a:lnTo>
                  <a:pt x="3917842" y="3917842"/>
                </a:lnTo>
                <a:lnTo>
                  <a:pt x="0" y="3917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7"/>
          <p:cNvSpPr/>
          <p:nvPr/>
        </p:nvSpPr>
        <p:spPr>
          <a:xfrm rot="5400000">
            <a:off x="12852446" y="5422684"/>
            <a:ext cx="3917842" cy="3917842"/>
          </a:xfrm>
          <a:custGeom>
            <a:rect b="b" l="l" r="r" t="t"/>
            <a:pathLst>
              <a:path extrusionOk="0" h="3917842" w="3917842">
                <a:moveTo>
                  <a:pt x="0" y="0"/>
                </a:moveTo>
                <a:lnTo>
                  <a:pt x="3917842" y="0"/>
                </a:lnTo>
                <a:lnTo>
                  <a:pt x="3917842" y="3917842"/>
                </a:lnTo>
                <a:lnTo>
                  <a:pt x="0" y="3917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7"/>
          <p:cNvSpPr/>
          <p:nvPr/>
        </p:nvSpPr>
        <p:spPr>
          <a:xfrm>
            <a:off x="0" y="9994866"/>
            <a:ext cx="18438095" cy="300372"/>
          </a:xfrm>
          <a:custGeom>
            <a:rect b="b" l="l" r="r" t="t"/>
            <a:pathLst>
              <a:path extrusionOk="0" h="300372" w="18438095">
                <a:moveTo>
                  <a:pt x="0" y="0"/>
                </a:moveTo>
                <a:lnTo>
                  <a:pt x="18438095" y="0"/>
                </a:lnTo>
                <a:lnTo>
                  <a:pt x="18438095" y="300372"/>
                </a:lnTo>
                <a:lnTo>
                  <a:pt x="0" y="300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728" l="0" r="0" t="-729"/>
            </a:stretch>
          </a:blipFill>
          <a:ln>
            <a:noFill/>
          </a:ln>
        </p:spPr>
      </p:sp>
      <p:sp>
        <p:nvSpPr>
          <p:cNvPr id="193" name="Google Shape;193;p7"/>
          <p:cNvSpPr txBox="1"/>
          <p:nvPr/>
        </p:nvSpPr>
        <p:spPr>
          <a:xfrm>
            <a:off x="1356410" y="3265823"/>
            <a:ext cx="9610598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6D5F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AICC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1245923" y="3891290"/>
            <a:ext cx="8387940" cy="21429"/>
          </a:xfrm>
          <a:custGeom>
            <a:rect b="b" l="l" r="r" t="t"/>
            <a:pathLst>
              <a:path extrusionOk="0" h="21429" w="8387940">
                <a:moveTo>
                  <a:pt x="0" y="0"/>
                </a:moveTo>
                <a:lnTo>
                  <a:pt x="8387940" y="0"/>
                </a:lnTo>
                <a:lnTo>
                  <a:pt x="8387940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16643" l="0" r="0" t="-16643"/>
            </a:stretch>
          </a:blipFill>
          <a:ln>
            <a:noFill/>
          </a:ln>
        </p:spPr>
      </p:sp>
      <p:sp>
        <p:nvSpPr>
          <p:cNvPr id="195" name="Google Shape;195;p7"/>
          <p:cNvSpPr/>
          <p:nvPr/>
        </p:nvSpPr>
        <p:spPr>
          <a:xfrm>
            <a:off x="1245923" y="6420933"/>
            <a:ext cx="8387940" cy="21429"/>
          </a:xfrm>
          <a:custGeom>
            <a:rect b="b" l="l" r="r" t="t"/>
            <a:pathLst>
              <a:path extrusionOk="0" h="21429" w="8387940">
                <a:moveTo>
                  <a:pt x="0" y="0"/>
                </a:moveTo>
                <a:lnTo>
                  <a:pt x="8387940" y="0"/>
                </a:lnTo>
                <a:lnTo>
                  <a:pt x="8387940" y="21429"/>
                </a:lnTo>
                <a:lnTo>
                  <a:pt x="0" y="2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16643" l="0" r="0" t="-16643"/>
            </a:stretch>
          </a:blipFill>
          <a:ln>
            <a:noFill/>
          </a:ln>
        </p:spPr>
      </p:sp>
      <p:sp>
        <p:nvSpPr>
          <p:cNvPr id="196" name="Google Shape;196;p7"/>
          <p:cNvSpPr txBox="1"/>
          <p:nvPr/>
        </p:nvSpPr>
        <p:spPr>
          <a:xfrm>
            <a:off x="1289744" y="4616753"/>
            <a:ext cx="14552343" cy="1157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337363" y="6624494"/>
            <a:ext cx="1329820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김기흥 | 박성준 | 하은지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