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708" autoAdjust="0"/>
  </p:normalViewPr>
  <p:slideViewPr>
    <p:cSldViewPr snapToGrid="0">
      <p:cViewPr varScale="1">
        <p:scale>
          <a:sx n="98" d="100"/>
          <a:sy n="98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49A6A-6C29-4E9A-9A70-564C921807A0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0CC75-BA06-46B5-8F50-ABF162BE9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3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CC75-BA06-46B5-8F50-ABF162BE9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CC75-BA06-46B5-8F50-ABF162BE9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9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3D1-9B2E-4C6C-A12A-C95F5D150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6AC7C-EAA8-4AE9-9C98-7FE2F865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61F9-D440-4AED-8119-A7EC2B14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43B3-FFC0-4264-A1AC-94261A9F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5E57-8C8D-4A5F-8E2F-A1A741DC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115D-5E1D-4CF4-9681-DB69C747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AC35-FF35-4E01-AEA3-14D0F36EC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B68F-A0F5-4EB9-8AA8-DE8104E9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C316-715E-40F3-B507-86484AF3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31F6-F816-4BCF-81D5-5D20436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DF0E-E8C1-46CA-8BC0-9A07AC8E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D4F9-C40B-4C50-B2E1-73C45BAD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1AD18-509A-450E-85ED-ED79198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C63C-4F1C-4ADC-A753-EC1BE2CE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7BB7-0044-41D0-9D3C-16D9F71D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609B-C3E7-4519-88D0-493B647D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279A-8919-42CD-9A7A-8257C212A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5E28-DE91-48DA-BF03-514ED154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E87D-7A06-45B4-ABF5-C5CEA36C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E0E0E-13A6-4C35-BA04-F13EF12E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4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6A05-46F7-432E-8EA6-9EF2D36D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100D-7D75-45C5-90C9-43C3E0F99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74656-9BD8-4677-B88A-E5938526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2EAA6-943F-4C81-A17F-F2C1EAAD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5E22-CF66-4F05-9EF6-F1C993F3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F8C-24A0-41EC-BDB8-AFAB3232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665F-AD6B-4135-8CE8-268B390A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7A0F4-0E0F-46EE-8DEF-A2A660F3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C3B33-14F6-436F-80A1-6743D394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05D93-A3D8-437F-A284-EA3663F6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C799A-B3E6-42F0-B928-27655445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2020-4B31-497F-9BA1-5D3F4FC1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ECC92-E2DC-42BA-9B56-F86F34496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8F2D7-E7A4-4720-AB7B-E108D60E2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56EBD-EDD2-4E5E-BADB-0E6E5D7D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4085C-36B9-4695-A41A-AADE2FC2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8770A-D0EA-4EC3-8AD8-097B5199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AE74A-A0B8-4480-B11D-CB973A07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9F30-DE1E-4871-9EFA-F5EB17AA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48D1-C410-4252-91AF-2D6750CC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EDDB-5FD9-4F50-9FF3-C84B8BD6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53CB3-A66D-4328-A329-AB8A81DE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72B0B-A4DE-4223-B7D4-53E5D223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13B35-BAAC-490D-A289-D9BF0E80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1101C-47F6-4E96-ACFA-E3B4A22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C60D-D68E-450D-BF8A-E02879A7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34A5-4C80-47E2-8BA4-3A1E42F28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D6F6-F504-49CF-A6CA-E5B8CC15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C1F56-73BB-46A7-AC5B-7E1B7A551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4BF9-D1F3-4C35-A5EE-5AE186E2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F0605-86A2-4E7A-A1E2-7B8E3A40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B96B-6F1F-42AC-A1DF-4EDBAA38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AF6C-FFF7-4CDF-9C52-9F54AD99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E3AE9-744A-4AFE-951C-E617575C6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47E3C-BB1A-4120-9102-80884898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1F57-28C9-4B62-9809-F77FB05D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8FAE7-936B-4712-8E6E-E162547D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7EE5-CE0B-4CAC-9033-0B28BC14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80818-8DDF-4D05-983C-3D8BC422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2137-42EC-42C7-9783-EF0F5EB6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9BD2-5FE1-46D1-B464-21AADF670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99B56-D4E3-4E32-9A85-573D94257B1A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A4E4-94DE-4DBC-9DAE-C567AF92E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28ED-1337-4FCB-B9BD-2ECC9AE7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B81E-A446-47CD-BCF1-2F416DCD1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08DA-7FDD-4E09-9168-7CD5FF40E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from a thick Nb</a:t>
            </a:r>
            <a:r>
              <a:rPr lang="en-US" baseline="-25000" dirty="0"/>
              <a:t>3</a:t>
            </a:r>
            <a:r>
              <a:rPr lang="en-US" dirty="0"/>
              <a:t>Cl</a:t>
            </a:r>
            <a:r>
              <a:rPr lang="en-US" baseline="-25000" dirty="0"/>
              <a:t>8 </a:t>
            </a:r>
            <a:r>
              <a:rPr lang="en-US" dirty="0"/>
              <a:t>sample  for multi-slice ptychography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8417-EA6F-427B-AB12-E667BE1C0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97954"/>
          </a:xfrm>
        </p:spPr>
        <p:txBody>
          <a:bodyPr/>
          <a:lstStyle/>
          <a:p>
            <a:r>
              <a:rPr lang="en-US" dirty="0"/>
              <a:t>Zhen Chen</a:t>
            </a:r>
          </a:p>
          <a:p>
            <a:r>
              <a:rPr lang="en-US" dirty="0"/>
              <a:t>5/6/2018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9358F-7395-4FD3-93D5-D2603602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66" y="5994812"/>
            <a:ext cx="6912634" cy="8631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536A513-1DD3-4BD2-B4B3-E1EC95257346}"/>
              </a:ext>
            </a:extLst>
          </p:cNvPr>
          <p:cNvGrpSpPr/>
          <p:nvPr/>
        </p:nvGrpSpPr>
        <p:grpSpPr>
          <a:xfrm>
            <a:off x="274251" y="5792638"/>
            <a:ext cx="5238028" cy="1066800"/>
            <a:chOff x="274251" y="5792638"/>
            <a:chExt cx="5238028" cy="10668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B3B269-2CC4-4C55-B8F8-66C848EDA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251" y="5792638"/>
              <a:ext cx="1114425" cy="1066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7D63AE-5A37-44F0-93AF-8AF3136E4D10}"/>
                </a:ext>
              </a:extLst>
            </p:cNvPr>
            <p:cNvSpPr txBox="1"/>
            <p:nvPr/>
          </p:nvSpPr>
          <p:spPr>
            <a:xfrm>
              <a:off x="1388676" y="5970657"/>
              <a:ext cx="41236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Cornell University</a:t>
              </a:r>
            </a:p>
            <a:p>
              <a:r>
                <a:rPr lang="en-US" sz="1600" dirty="0"/>
                <a:t>School of Applied and Engineering of Physics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41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4E9585F-9912-44B8-A44F-A0310951CB6F}"/>
              </a:ext>
            </a:extLst>
          </p:cNvPr>
          <p:cNvGrpSpPr/>
          <p:nvPr/>
        </p:nvGrpSpPr>
        <p:grpSpPr>
          <a:xfrm>
            <a:off x="8636558" y="4666518"/>
            <a:ext cx="2867167" cy="2038876"/>
            <a:chOff x="9228504" y="4368314"/>
            <a:chExt cx="2867167" cy="203887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A5A19C-FC49-497E-BA99-59A56FFB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504" y="4452988"/>
              <a:ext cx="1957752" cy="191424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00B293-D144-4DE6-AC78-44B92E5E3E6E}"/>
                </a:ext>
              </a:extLst>
            </p:cNvPr>
            <p:cNvCxnSpPr>
              <a:cxnSpLocks/>
            </p:cNvCxnSpPr>
            <p:nvPr/>
          </p:nvCxnSpPr>
          <p:spPr>
            <a:xfrm>
              <a:off x="11148592" y="4368314"/>
              <a:ext cx="9314" cy="203887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7CF2E3-EE24-487E-A17B-512E5ACE83C9}"/>
                </a:ext>
              </a:extLst>
            </p:cNvPr>
            <p:cNvSpPr/>
            <p:nvPr/>
          </p:nvSpPr>
          <p:spPr>
            <a:xfrm>
              <a:off x="11082252" y="5326805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13.375 Å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12A72B9-7187-4515-B20B-00933F5C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96" y="4305525"/>
            <a:ext cx="2390154" cy="236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EDD53-9456-4F2E-B25A-1EBFD59A29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7" t="41633" r="48777" b="45055"/>
          <a:stretch/>
        </p:blipFill>
        <p:spPr>
          <a:xfrm>
            <a:off x="453250" y="4432471"/>
            <a:ext cx="2205089" cy="21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E2E7E-8C3D-4E12-815B-760F3790BAE0}"/>
              </a:ext>
            </a:extLst>
          </p:cNvPr>
          <p:cNvSpPr txBox="1"/>
          <p:nvPr/>
        </p:nvSpPr>
        <p:spPr>
          <a:xfrm>
            <a:off x="575848" y="887922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Annular dark-field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597D-AF5F-44DF-B415-CA8209C494E7}"/>
              </a:ext>
            </a:extLst>
          </p:cNvPr>
          <p:cNvSpPr txBox="1"/>
          <p:nvPr/>
        </p:nvSpPr>
        <p:spPr>
          <a:xfrm>
            <a:off x="492788" y="3844231"/>
            <a:ext cx="238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position average diffraction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3567-7A43-4B55-907C-255A868CC3EE}"/>
              </a:ext>
            </a:extLst>
          </p:cNvPr>
          <p:cNvSpPr txBox="1"/>
          <p:nvPr/>
        </p:nvSpPr>
        <p:spPr>
          <a:xfrm>
            <a:off x="4128348" y="949012"/>
            <a:ext cx="8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1BAA5-6B9E-4281-AF88-71A8DD6EF3A0}"/>
              </a:ext>
            </a:extLst>
          </p:cNvPr>
          <p:cNvSpPr txBox="1"/>
          <p:nvPr/>
        </p:nvSpPr>
        <p:spPr>
          <a:xfrm>
            <a:off x="6838352" y="4088715"/>
            <a:ext cx="32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model of this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FAE8D-9698-49D8-AD21-7F4C0CE943E8}"/>
              </a:ext>
            </a:extLst>
          </p:cNvPr>
          <p:cNvSpPr txBox="1"/>
          <p:nvPr/>
        </p:nvSpPr>
        <p:spPr>
          <a:xfrm>
            <a:off x="5163789" y="656577"/>
            <a:ext cx="169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ptychography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6C1A1-BEE9-4A11-87E8-6AA76C99EF31}"/>
              </a:ext>
            </a:extLst>
          </p:cNvPr>
          <p:cNvSpPr txBox="1"/>
          <p:nvPr/>
        </p:nvSpPr>
        <p:spPr>
          <a:xfrm>
            <a:off x="3101590" y="3938363"/>
            <a:ext cx="258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from ptychography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AA0CE-144C-4679-B7E5-4B416278014D}"/>
              </a:ext>
            </a:extLst>
          </p:cNvPr>
          <p:cNvSpPr txBox="1"/>
          <p:nvPr/>
        </p:nvSpPr>
        <p:spPr>
          <a:xfrm>
            <a:off x="202365" y="221990"/>
            <a:ext cx="693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Single-slice Ptychography: Thickness limited resolution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CF4CE3-FF3B-4618-BA40-712F2ECA09CD}"/>
              </a:ext>
            </a:extLst>
          </p:cNvPr>
          <p:cNvGrpSpPr/>
          <p:nvPr/>
        </p:nvGrpSpPr>
        <p:grpSpPr>
          <a:xfrm>
            <a:off x="5846152" y="4391404"/>
            <a:ext cx="3069040" cy="2222158"/>
            <a:chOff x="6096000" y="4362864"/>
            <a:chExt cx="3069040" cy="22221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672F81A-2A7E-47C5-940E-BDD55E0AE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362864"/>
              <a:ext cx="2707346" cy="2222158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F89BC-2221-4D15-A82B-4D82EAF01745}"/>
                </a:ext>
              </a:extLst>
            </p:cNvPr>
            <p:cNvCxnSpPr/>
            <p:nvPr/>
          </p:nvCxnSpPr>
          <p:spPr>
            <a:xfrm flipH="1">
              <a:off x="7850711" y="5071479"/>
              <a:ext cx="558297" cy="15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EBE582-5FDA-49B9-AFE5-94A16274C2CA}"/>
                </a:ext>
              </a:extLst>
            </p:cNvPr>
            <p:cNvCxnSpPr/>
            <p:nvPr/>
          </p:nvCxnSpPr>
          <p:spPr>
            <a:xfrm flipH="1">
              <a:off x="7850711" y="5157179"/>
              <a:ext cx="558297" cy="26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01409A-3EA7-484C-AC88-1CD2CE0FB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645" y="4870588"/>
              <a:ext cx="2433" cy="18791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98CC2B0-0E69-4907-8EC8-10E95BE49C74}"/>
                </a:ext>
              </a:extLst>
            </p:cNvPr>
            <p:cNvCxnSpPr>
              <a:cxnSpLocks/>
            </p:cNvCxnSpPr>
            <p:nvPr/>
          </p:nvCxnSpPr>
          <p:spPr>
            <a:xfrm>
              <a:off x="8377645" y="5171608"/>
              <a:ext cx="0" cy="17951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A7242C4-8CC9-46EA-8254-078FEEB6EA3A}"/>
                </a:ext>
              </a:extLst>
            </p:cNvPr>
            <p:cNvSpPr/>
            <p:nvPr/>
          </p:nvSpPr>
          <p:spPr>
            <a:xfrm>
              <a:off x="8377645" y="4949155"/>
              <a:ext cx="7873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0.67Å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B95901-1663-47FA-9097-EDFC52DA3BDF}"/>
              </a:ext>
            </a:extLst>
          </p:cNvPr>
          <p:cNvSpPr txBox="1"/>
          <p:nvPr/>
        </p:nvSpPr>
        <p:spPr>
          <a:xfrm>
            <a:off x="8521494" y="2074888"/>
            <a:ext cx="3477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 of this sample is ~4 nm. The basic structure can be resolved from single-slice ptychography, but the 0.67 Å </a:t>
            </a:r>
            <a:r>
              <a:rPr lang="en-US" dirty="0" err="1"/>
              <a:t>Nb-Nb</a:t>
            </a:r>
            <a:r>
              <a:rPr lang="en-US" dirty="0"/>
              <a:t> dumbbell cannot be resolved.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B7BBC9-77C0-4AFA-9851-B32DCE5FA146}"/>
              </a:ext>
            </a:extLst>
          </p:cNvPr>
          <p:cNvSpPr txBox="1"/>
          <p:nvPr/>
        </p:nvSpPr>
        <p:spPr>
          <a:xfrm>
            <a:off x="5967974" y="6027003"/>
            <a:ext cx="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Nb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869BF5-B9DF-4534-AE6A-1A7BFF919AAC}"/>
              </a:ext>
            </a:extLst>
          </p:cNvPr>
          <p:cNvSpPr txBox="1"/>
          <p:nvPr/>
        </p:nvSpPr>
        <p:spPr>
          <a:xfrm>
            <a:off x="6387151" y="6310952"/>
            <a:ext cx="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CAF550-5D34-4E1C-B97D-A68A19DA1226}"/>
              </a:ext>
            </a:extLst>
          </p:cNvPr>
          <p:cNvSpPr txBox="1"/>
          <p:nvPr/>
        </p:nvSpPr>
        <p:spPr>
          <a:xfrm>
            <a:off x="6615205" y="938794"/>
            <a:ext cx="134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61F2F-0581-4B9C-AFE9-BFF182A8FE63}"/>
              </a:ext>
            </a:extLst>
          </p:cNvPr>
          <p:cNvSpPr/>
          <p:nvPr/>
        </p:nvSpPr>
        <p:spPr>
          <a:xfrm>
            <a:off x="10791869" y="1382839"/>
            <a:ext cx="116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dataset 83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B84CB5-04EF-468A-BAD9-28A4A3DEB6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4" y="1286046"/>
            <a:ext cx="2525597" cy="252559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911852D-E8A4-4631-B2BB-889D62E7D4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25" y="1282324"/>
            <a:ext cx="2523744" cy="25237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8AED0B-EBCD-4566-88E8-0D61BA77E3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03" y="1253241"/>
            <a:ext cx="2523744" cy="25237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BE70E4-636B-4343-BEA8-545E307BB537}"/>
              </a:ext>
            </a:extLst>
          </p:cNvPr>
          <p:cNvSpPr txBox="1"/>
          <p:nvPr/>
        </p:nvSpPr>
        <p:spPr>
          <a:xfrm>
            <a:off x="8479297" y="33645"/>
            <a:ext cx="295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parameters:</a:t>
            </a:r>
          </a:p>
          <a:p>
            <a:r>
              <a:rPr lang="en-US" dirty="0"/>
              <a:t>voltage 120 kV</a:t>
            </a:r>
          </a:p>
          <a:p>
            <a:r>
              <a:rPr lang="en-US" dirty="0"/>
              <a:t>convergence angle 24 </a:t>
            </a:r>
            <a:r>
              <a:rPr lang="en-US" dirty="0" err="1"/>
              <a:t>mrad</a:t>
            </a:r>
            <a:endParaRPr lang="en-US" dirty="0"/>
          </a:p>
          <a:p>
            <a:r>
              <a:rPr lang="en-US" dirty="0"/>
              <a:t>rotation angle 30⁰</a:t>
            </a:r>
          </a:p>
          <a:p>
            <a:r>
              <a:rPr lang="en-US" dirty="0"/>
              <a:t>scan step 0.43 Å</a:t>
            </a:r>
          </a:p>
        </p:txBody>
      </p:sp>
    </p:spTree>
    <p:extLst>
      <p:ext uri="{BB962C8B-B14F-4D97-AF65-F5344CB8AC3E}">
        <p14:creationId xmlns:p14="http://schemas.microsoft.com/office/powerpoint/2010/main" val="6555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F82E6-50FD-47CF-97B5-C66E05234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59" y="1331611"/>
            <a:ext cx="27432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B834E-AD58-4823-AE34-E56E8631B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75" y="1331611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324E3-98D7-41B0-92BF-6EFFB4D50C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48" t="10224" r="21195" b="60847"/>
          <a:stretch/>
        </p:blipFill>
        <p:spPr>
          <a:xfrm>
            <a:off x="9247147" y="3624571"/>
            <a:ext cx="2593204" cy="2575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A3C41-1C1B-4AFF-80F4-933CF631F09D}"/>
              </a:ext>
            </a:extLst>
          </p:cNvPr>
          <p:cNvSpPr txBox="1"/>
          <p:nvPr/>
        </p:nvSpPr>
        <p:spPr>
          <a:xfrm>
            <a:off x="401216" y="261257"/>
            <a:ext cx="523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ePIE</a:t>
            </a:r>
            <a:r>
              <a:rPr lang="en-US" sz="2400" dirty="0"/>
              <a:t> from a thicker sample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D9FE6-FBE4-4D70-AADE-5C950CB00990}"/>
              </a:ext>
            </a:extLst>
          </p:cNvPr>
          <p:cNvSpPr txBox="1"/>
          <p:nvPr/>
        </p:nvSpPr>
        <p:spPr>
          <a:xfrm>
            <a:off x="8416212" y="147078"/>
            <a:ext cx="37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semi-convergence angle </a:t>
            </a:r>
            <a:r>
              <a:rPr lang="el-GR" dirty="0"/>
              <a:t>α</a:t>
            </a:r>
            <a:r>
              <a:rPr lang="en-US" dirty="0"/>
              <a:t>=24 </a:t>
            </a:r>
            <a:r>
              <a:rPr lang="en-US" dirty="0" err="1"/>
              <a:t>mrad</a:t>
            </a:r>
            <a:r>
              <a:rPr lang="en-US" dirty="0"/>
              <a:t>, electron energy 120 keV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CE1DD-7A65-4EE2-B51E-86F22471C049}"/>
              </a:ext>
            </a:extLst>
          </p:cNvPr>
          <p:cNvSpPr txBox="1"/>
          <p:nvPr/>
        </p:nvSpPr>
        <p:spPr>
          <a:xfrm>
            <a:off x="533291" y="936976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Annular dark-field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333EB-D239-48A8-961D-F65B1C98E9B7}"/>
              </a:ext>
            </a:extLst>
          </p:cNvPr>
          <p:cNvSpPr txBox="1"/>
          <p:nvPr/>
        </p:nvSpPr>
        <p:spPr>
          <a:xfrm>
            <a:off x="9733259" y="6199820"/>
            <a:ext cx="238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position average diffraction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91A39-C6E5-44A9-ADC6-0200EFFE9734}"/>
              </a:ext>
            </a:extLst>
          </p:cNvPr>
          <p:cNvSpPr txBox="1"/>
          <p:nvPr/>
        </p:nvSpPr>
        <p:spPr>
          <a:xfrm>
            <a:off x="4309741" y="926713"/>
            <a:ext cx="81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E5CD0-5E99-4B03-BC6A-38D59C3ACE6B}"/>
              </a:ext>
            </a:extLst>
          </p:cNvPr>
          <p:cNvSpPr txBox="1"/>
          <p:nvPr/>
        </p:nvSpPr>
        <p:spPr>
          <a:xfrm>
            <a:off x="6939470" y="959563"/>
            <a:ext cx="124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D3B98-C076-4F9B-8FD6-2070679E24D2}"/>
              </a:ext>
            </a:extLst>
          </p:cNvPr>
          <p:cNvSpPr txBox="1"/>
          <p:nvPr/>
        </p:nvSpPr>
        <p:spPr>
          <a:xfrm>
            <a:off x="4864308" y="554665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slice ptychography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5470E-6C25-483C-8833-C89DE71B43FF}"/>
              </a:ext>
            </a:extLst>
          </p:cNvPr>
          <p:cNvSpPr txBox="1"/>
          <p:nvPr/>
        </p:nvSpPr>
        <p:spPr>
          <a:xfrm>
            <a:off x="8820175" y="2208990"/>
            <a:ext cx="1844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 of this sample is ~16 nm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69AA9F-EDD6-4E9D-9F97-0BB986B3F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49" y="1311063"/>
            <a:ext cx="2772480" cy="27792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AF23E7-0147-45A9-B81F-C67740EF61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1544" y="4698962"/>
            <a:ext cx="1590180" cy="3693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B342612-BC44-4E1E-B999-697E6B552D5A}"/>
              </a:ext>
            </a:extLst>
          </p:cNvPr>
          <p:cNvSpPr txBox="1"/>
          <p:nvPr/>
        </p:nvSpPr>
        <p:spPr>
          <a:xfrm>
            <a:off x="351649" y="4246128"/>
            <a:ext cx="756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Thickness limit for a resolution 0.67 Å (using the equation below) is ~7nm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AA6952-75E5-421A-B515-BB42EA2DBF72}"/>
              </a:ext>
            </a:extLst>
          </p:cNvPr>
          <p:cNvSpPr/>
          <p:nvPr/>
        </p:nvSpPr>
        <p:spPr>
          <a:xfrm>
            <a:off x="10664931" y="1070408"/>
            <a:ext cx="1167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dataset 17</a:t>
            </a:r>
          </a:p>
        </p:txBody>
      </p:sp>
    </p:spTree>
    <p:extLst>
      <p:ext uri="{BB962C8B-B14F-4D97-AF65-F5344CB8AC3E}">
        <p14:creationId xmlns:p14="http://schemas.microsoft.com/office/powerpoint/2010/main" val="42739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E32F5-C21B-4C15-B129-2BF86777DE04}"/>
              </a:ext>
            </a:extLst>
          </p:cNvPr>
          <p:cNvSpPr txBox="1"/>
          <p:nvPr/>
        </p:nvSpPr>
        <p:spPr>
          <a:xfrm>
            <a:off x="1813390" y="1023147"/>
            <a:ext cx="9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00DAF-9AA3-46F5-B7D1-8B5A681CF90C}"/>
              </a:ext>
            </a:extLst>
          </p:cNvPr>
          <p:cNvSpPr txBox="1"/>
          <p:nvPr/>
        </p:nvSpPr>
        <p:spPr>
          <a:xfrm>
            <a:off x="4455114" y="1023147"/>
            <a:ext cx="125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Amplitude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E8EE0-48D2-4013-9A62-45CADEB38495}"/>
              </a:ext>
            </a:extLst>
          </p:cNvPr>
          <p:cNvSpPr txBox="1"/>
          <p:nvPr/>
        </p:nvSpPr>
        <p:spPr>
          <a:xfrm>
            <a:off x="437978" y="354242"/>
            <a:ext cx="762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ePIE</a:t>
            </a:r>
            <a:r>
              <a:rPr lang="en-US" sz="2400" dirty="0"/>
              <a:t> of dataset from a bilayer WS</a:t>
            </a:r>
            <a:r>
              <a:rPr lang="en-US" sz="2400" baseline="-25000" dirty="0"/>
              <a:t>2</a:t>
            </a:r>
            <a:r>
              <a:rPr lang="en-US" sz="2400" dirty="0"/>
              <a:t>/MoSe</a:t>
            </a:r>
            <a:r>
              <a:rPr lang="en-US" sz="2400" baseline="-25000" dirty="0"/>
              <a:t>2 </a:t>
            </a:r>
            <a:r>
              <a:rPr lang="en-US" sz="2400" dirty="0"/>
              <a:t>sample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8A9B7-A7B0-44ED-B860-D2DFAA2E1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85" y="1392479"/>
            <a:ext cx="27432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71C9C5-104E-46B9-986B-E5522E60A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11" y="1392479"/>
            <a:ext cx="27432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191A85-329E-4F19-9EB0-BF74D4718562}"/>
              </a:ext>
            </a:extLst>
          </p:cNvPr>
          <p:cNvSpPr txBox="1"/>
          <p:nvPr/>
        </p:nvSpPr>
        <p:spPr>
          <a:xfrm>
            <a:off x="6696441" y="1030382"/>
            <a:ext cx="295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  <a:p>
            <a:r>
              <a:rPr lang="en-US" dirty="0"/>
              <a:t>voltage 80 kV</a:t>
            </a:r>
          </a:p>
          <a:p>
            <a:r>
              <a:rPr lang="en-US" dirty="0"/>
              <a:t>convergence angle 21.4 </a:t>
            </a:r>
            <a:r>
              <a:rPr lang="en-US" dirty="0" err="1"/>
              <a:t>mrad</a:t>
            </a:r>
            <a:endParaRPr lang="en-US" dirty="0"/>
          </a:p>
          <a:p>
            <a:r>
              <a:rPr lang="en-US" dirty="0"/>
              <a:t>rotation angle 30⁰</a:t>
            </a:r>
          </a:p>
          <a:p>
            <a:r>
              <a:rPr lang="en-US" dirty="0"/>
              <a:t>scan step 0.85 Å</a:t>
            </a:r>
          </a:p>
          <a:p>
            <a:r>
              <a:rPr lang="en-US" dirty="0"/>
              <a:t>defocus ~56 nm</a:t>
            </a:r>
          </a:p>
        </p:txBody>
      </p:sp>
    </p:spTree>
    <p:extLst>
      <p:ext uri="{BB962C8B-B14F-4D97-AF65-F5344CB8AC3E}">
        <p14:creationId xmlns:p14="http://schemas.microsoft.com/office/powerpoint/2010/main" val="222192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189</Words>
  <Application>Microsoft Office PowerPoint</Application>
  <PresentationFormat>Widescreen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from a thick Nb3Cl8 sample  for multi-slice ptychography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a thick sample Nb3Cl8 for multi-slice ptychography</dc:title>
  <dc:creator>Zhen Chen</dc:creator>
  <cp:lastModifiedBy>Zhen Chen</cp:lastModifiedBy>
  <cp:revision>48</cp:revision>
  <dcterms:created xsi:type="dcterms:W3CDTF">2018-05-06T23:09:40Z</dcterms:created>
  <dcterms:modified xsi:type="dcterms:W3CDTF">2018-12-10T03:13:33Z</dcterms:modified>
</cp:coreProperties>
</file>