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7" r:id="rId2"/>
    <p:sldId id="256" r:id="rId3"/>
    <p:sldId id="259" r:id="rId4"/>
    <p:sldId id="279" r:id="rId5"/>
    <p:sldId id="280" r:id="rId6"/>
    <p:sldId id="293" r:id="rId7"/>
    <p:sldId id="295" r:id="rId8"/>
    <p:sldId id="263" r:id="rId9"/>
    <p:sldId id="269" r:id="rId10"/>
    <p:sldId id="283" r:id="rId11"/>
    <p:sldId id="270" r:id="rId12"/>
    <p:sldId id="271" r:id="rId13"/>
    <p:sldId id="286" r:id="rId14"/>
    <p:sldId id="281" r:id="rId15"/>
    <p:sldId id="282" r:id="rId16"/>
    <p:sldId id="272" r:id="rId17"/>
    <p:sldId id="274" r:id="rId18"/>
    <p:sldId id="285" r:id="rId19"/>
    <p:sldId id="292" r:id="rId20"/>
    <p:sldId id="287" r:id="rId21"/>
    <p:sldId id="288" r:id="rId22"/>
    <p:sldId id="289" r:id="rId23"/>
    <p:sldId id="290" r:id="rId24"/>
    <p:sldId id="29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un-Ah Kim"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8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05T22:40:29.760" idx="2">
    <p:pos x="10" y="10"/>
    <p:text>importance of abstracts, figures, table and title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2-05T22:24:36.170" idx="5">
    <p:pos x="10" y="10"/>
    <p:text/>
  </p:cm>
  <p:cm authorId="0" dt="2012-02-05T22:24:46.519" idx="6">
    <p:pos x="106" y="106"/>
    <p:text/>
  </p:cm>
  <p:cm authorId="0" dt="2012-02-05T22:25:45.311" idx="7">
    <p:pos x="202" y="202"/>
    <p:text>text vs figure and table:
text is used to point out simple relationships and describe trends.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2-05T22:46:38.891" idx="8">
    <p:pos x="10" y="10"/>
    <p:text>use fewest figures and tables needed to tell the story</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2-05T13:42:55.980" idx="1">
    <p:pos x="10" y="10"/>
    <p:text>Words: lean and specific
Sentences: SVO, strong verbs, active, postitive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2-05T13:42:55.980" idx="3">
    <p:pos x="10" y="10"/>
    <p:text>Words: lean and specific
Sentences: SVO, strong verbs, active, postitive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2-05T13:42:55.980" idx="4">
    <p:pos x="10" y="10"/>
    <p:text>Words: lean and specific
Sentences: SVO, strong verbs, active, postitive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B1E9A-A29C-FD4D-A517-91884AF06976}" type="datetimeFigureOut">
              <a:rPr lang="en-US" smtClean="0"/>
              <a:t>3/16/12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ECB68-F435-834F-92C9-0CFF38201826}" type="slidenum">
              <a:rPr lang="en-US" smtClean="0"/>
              <a:t>‹#›</a:t>
            </a:fld>
            <a:endParaRPr lang="en-US"/>
          </a:p>
        </p:txBody>
      </p:sp>
    </p:spTree>
    <p:extLst>
      <p:ext uri="{BB962C8B-B14F-4D97-AF65-F5344CB8AC3E}">
        <p14:creationId xmlns:p14="http://schemas.microsoft.com/office/powerpoint/2010/main" val="1939567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body" idx="1"/>
          </p:nvPr>
        </p:nvSpPr>
        <p:spPr>
          <a:xfrm>
            <a:off x="671513" y="1571625"/>
            <a:ext cx="5486400" cy="6172200"/>
          </a:xfrm>
          <a:ln/>
        </p:spPr>
        <p:txBody>
          <a:bodyPr/>
          <a:lstStyle/>
          <a:p>
            <a:pPr marL="285750" indent="-285750">
              <a:buFontTx/>
              <a:buChar char="•"/>
              <a:defRPr/>
            </a:pPr>
            <a:endParaRPr lang="en-US" sz="1400" smtClean="0">
              <a:cs typeface="+mn-cs"/>
            </a:endParaRPr>
          </a:p>
        </p:txBody>
      </p:sp>
      <p:sp>
        <p:nvSpPr>
          <p:cNvPr id="1123331" name="Rectangle 3"/>
          <p:cNvSpPr>
            <a:spLocks noGrp="1" noRot="1" noChangeAspect="1" noChangeArrowheads="1" noTextEdit="1"/>
          </p:cNvSpPr>
          <p:nvPr>
            <p:ph type="sldImg"/>
          </p:nvPr>
        </p:nvSpPr>
        <p:spPr>
          <a:xfrm>
            <a:off x="-1350963" y="-1087438"/>
            <a:ext cx="4568826" cy="3425826"/>
          </a:xfrm>
          <a:ln cap="flat"/>
          <a:extLs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body" idx="1"/>
          </p:nvPr>
        </p:nvSpPr>
        <p:spPr>
          <a:xfrm>
            <a:off x="671513" y="1571625"/>
            <a:ext cx="5486400" cy="6172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pPr marL="285750" indent="-285750">
              <a:buFontTx/>
              <a:buChar char="•"/>
            </a:pPr>
            <a:endParaRPr lang="en-US" sz="1400"/>
          </a:p>
        </p:txBody>
      </p:sp>
      <p:sp>
        <p:nvSpPr>
          <p:cNvPr id="56322" name="Rectangle 3"/>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body" idx="1"/>
          </p:nvPr>
        </p:nvSpPr>
        <p:spPr>
          <a:xfrm>
            <a:off x="671513" y="1571625"/>
            <a:ext cx="5486400" cy="6172200"/>
          </a:xfrm>
          <a:ln/>
        </p:spPr>
        <p:txBody>
          <a:bodyPr/>
          <a:lstStyle/>
          <a:p>
            <a:pPr marL="285750" indent="-285750">
              <a:buFontTx/>
              <a:buChar char="•"/>
              <a:defRPr/>
            </a:pPr>
            <a:endParaRPr lang="en-US" sz="1400" smtClean="0">
              <a:cs typeface="+mn-cs"/>
            </a:endParaRPr>
          </a:p>
        </p:txBody>
      </p:sp>
      <p:sp>
        <p:nvSpPr>
          <p:cNvPr id="1106947" name="Rectangle 3"/>
          <p:cNvSpPr>
            <a:spLocks noGrp="1" noRot="1" noChangeAspect="1" noChangeArrowheads="1" noTextEdit="1"/>
          </p:cNvSpPr>
          <p:nvPr>
            <p:ph type="sldImg"/>
          </p:nvPr>
        </p:nvSpPr>
        <p:spPr>
          <a:xfrm>
            <a:off x="-1350963" y="-1087438"/>
            <a:ext cx="4568826" cy="3425826"/>
          </a:xfrm>
          <a:ln cap="flat"/>
          <a:extLst>
            <a:ext uri="{FAA26D3D-D897-4be2-8F04-BA451C77F1D7}">
              <ma14:placeholderFlag xmlns:ma14="http://schemas.microsoft.com/office/mac/drawingml/2011/main" val="1"/>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body" idx="1"/>
          </p:nvPr>
        </p:nvSpPr>
        <p:spPr>
          <a:xfrm>
            <a:off x="671513" y="1571625"/>
            <a:ext cx="5486400" cy="6172200"/>
          </a:xfrm>
          <a:ln/>
        </p:spPr>
        <p:txBody>
          <a:bodyPr/>
          <a:lstStyle/>
          <a:p>
            <a:pPr marL="285750" indent="-285750">
              <a:buFontTx/>
              <a:buChar char="•"/>
              <a:defRPr/>
            </a:pPr>
            <a:endParaRPr lang="en-US" sz="1400" smtClean="0">
              <a:cs typeface="+mn-cs"/>
            </a:endParaRPr>
          </a:p>
        </p:txBody>
      </p:sp>
      <p:sp>
        <p:nvSpPr>
          <p:cNvPr id="1141763" name="Rectangle 3"/>
          <p:cNvSpPr>
            <a:spLocks noGrp="1" noRot="1" noChangeAspect="1" noChangeArrowheads="1" noTextEdit="1"/>
          </p:cNvSpPr>
          <p:nvPr>
            <p:ph type="sldImg"/>
          </p:nvPr>
        </p:nvSpPr>
        <p:spPr>
          <a:xfrm>
            <a:off x="-1350963" y="-1087438"/>
            <a:ext cx="4568826" cy="3425826"/>
          </a:xfrm>
          <a:ln cap="flat"/>
          <a:extLs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body" idx="1"/>
          </p:nvPr>
        </p:nvSpPr>
        <p:spPr>
          <a:xfrm>
            <a:off x="671513" y="1571625"/>
            <a:ext cx="5486400" cy="6172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pPr marL="285750" indent="-285750">
              <a:buFontTx/>
              <a:buChar char="•"/>
            </a:pPr>
            <a:endParaRPr lang="en-US" sz="1400"/>
          </a:p>
        </p:txBody>
      </p:sp>
      <p:sp>
        <p:nvSpPr>
          <p:cNvPr id="56322" name="Rectangle 3"/>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a:xfrm>
            <a:off x="671513" y="1571625"/>
            <a:ext cx="5486400" cy="6172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pPr marL="285750" indent="-285750">
              <a:buFontTx/>
              <a:buChar char="•"/>
            </a:pPr>
            <a:endParaRPr lang="en-US" sz="1400"/>
          </a:p>
        </p:txBody>
      </p:sp>
      <p:sp>
        <p:nvSpPr>
          <p:cNvPr id="38914" name="Rectangle 3"/>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body" idx="1"/>
          </p:nvPr>
        </p:nvSpPr>
        <p:spPr>
          <a:xfrm>
            <a:off x="671513" y="1571625"/>
            <a:ext cx="5486400" cy="6172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pPr marL="285750" indent="-285750">
              <a:buFontTx/>
              <a:buChar char="•"/>
            </a:pPr>
            <a:endParaRPr lang="en-US" sz="1400"/>
          </a:p>
        </p:txBody>
      </p:sp>
      <p:sp>
        <p:nvSpPr>
          <p:cNvPr id="40962" name="Rectangle 3"/>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body" idx="1"/>
          </p:nvPr>
        </p:nvSpPr>
        <p:spPr>
          <a:xfrm>
            <a:off x="671513" y="1571625"/>
            <a:ext cx="5486400" cy="6172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pPr marL="285750" indent="-285750">
              <a:buFontTx/>
              <a:buChar char="•"/>
            </a:pPr>
            <a:endParaRPr lang="en-US" sz="1400"/>
          </a:p>
        </p:txBody>
      </p:sp>
      <p:sp>
        <p:nvSpPr>
          <p:cNvPr id="56322" name="Rectangle 3"/>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order terms"</a:t>
            </a:r>
          </a:p>
          <a:p>
            <a:endParaRPr lang="en-US" dirty="0" smtClean="0"/>
          </a:p>
          <a:p>
            <a:r>
              <a:rPr lang="en-US" dirty="0" smtClean="0"/>
              <a:t>Higher order when expanding in what variable?</a:t>
            </a:r>
          </a:p>
          <a:p>
            <a:endParaRPr lang="en-US" dirty="0" smtClean="0"/>
          </a:p>
          <a:p>
            <a:r>
              <a:rPr lang="en-US" dirty="0" smtClean="0"/>
              <a:t>\The approximation gives excellent agreement with experiment."</a:t>
            </a:r>
          </a:p>
          <a:p>
            <a:endParaRPr lang="en-US" dirty="0" smtClean="0"/>
          </a:p>
          <a:p>
            <a:r>
              <a:rPr lang="en-US" dirty="0" smtClean="0"/>
              <a:t>Which predicted quantity agrees with which measured one?</a:t>
            </a:r>
          </a:p>
          <a:p>
            <a:endParaRPr lang="en-US" dirty="0" smtClean="0"/>
          </a:p>
          <a:p>
            <a:r>
              <a:rPr lang="en-US" dirty="0" smtClean="0"/>
              <a:t>\degenerate"</a:t>
            </a:r>
          </a:p>
          <a:p>
            <a:endParaRPr lang="en-US" dirty="0" smtClean="0"/>
          </a:p>
          <a:p>
            <a:r>
              <a:rPr lang="en-US" dirty="0" smtClean="0"/>
              <a:t>Degenerate with respect to which Hamiltonian?</a:t>
            </a:r>
          </a:p>
          <a:p>
            <a:endParaRPr lang="en-US" dirty="0" smtClean="0"/>
          </a:p>
          <a:p>
            <a:r>
              <a:rPr lang="en-US" dirty="0" smtClean="0"/>
              <a:t>\evidence of nonlinear behavior at the phase boundary"</a:t>
            </a:r>
          </a:p>
          <a:p>
            <a:endParaRPr lang="en-US" dirty="0" smtClean="0"/>
          </a:p>
          <a:p>
            <a:r>
              <a:rPr lang="en-US" dirty="0" smtClean="0"/>
              <a:t>What is nonlinear as a function of what?</a:t>
            </a:r>
          </a:p>
          <a:p>
            <a:endParaRPr lang="en-US" dirty="0" smtClean="0"/>
          </a:p>
          <a:p>
            <a:r>
              <a:rPr lang="en-US" dirty="0" smtClean="0"/>
              <a:t>\The X is symmetrical."</a:t>
            </a:r>
          </a:p>
          <a:p>
            <a:endParaRPr lang="en-US" dirty="0" smtClean="0"/>
          </a:p>
          <a:p>
            <a:r>
              <a:rPr lang="en-US" dirty="0" smtClean="0"/>
              <a:t>What about the X is invariant under what symmetry operations?</a:t>
            </a:r>
            <a:endParaRPr lang="en-US" dirty="0"/>
          </a:p>
        </p:txBody>
      </p:sp>
      <p:sp>
        <p:nvSpPr>
          <p:cNvPr id="4" name="Slide Number Placeholder 3"/>
          <p:cNvSpPr>
            <a:spLocks noGrp="1"/>
          </p:cNvSpPr>
          <p:nvPr>
            <p:ph type="sldNum" sz="quarter" idx="10"/>
          </p:nvPr>
        </p:nvSpPr>
        <p:spPr/>
        <p:txBody>
          <a:bodyPr/>
          <a:lstStyle/>
          <a:p>
            <a:fld id="{ED1ECB68-F435-834F-92C9-0CFF38201826}" type="slidenum">
              <a:rPr lang="en-US" smtClean="0"/>
              <a:t>14</a:t>
            </a:fld>
            <a:endParaRPr lang="en-US"/>
          </a:p>
        </p:txBody>
      </p:sp>
    </p:spTree>
    <p:extLst>
      <p:ext uri="{BB962C8B-B14F-4D97-AF65-F5344CB8AC3E}">
        <p14:creationId xmlns:p14="http://schemas.microsoft.com/office/powerpoint/2010/main" val="401690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270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D95710-0325-AF44-9EF1-B9D15DB175C7}" type="datetimeFigureOut">
              <a:rPr lang="en-US" smtClean="0"/>
              <a:t>3/16/12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95710-0325-AF44-9EF1-B9D15DB175C7}" type="datetimeFigureOut">
              <a:rPr lang="en-US" smtClean="0"/>
              <a:t>3/16/12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95710-0325-AF44-9EF1-B9D15DB175C7}" type="datetimeFigureOut">
              <a:rPr lang="en-US" smtClean="0"/>
              <a:t>3/16/12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D95710-0325-AF44-9EF1-B9D15DB175C7}" type="datetimeFigureOut">
              <a:rPr lang="en-US" smtClean="0"/>
              <a:t>3/16/12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95710-0325-AF44-9EF1-B9D15DB175C7}" type="datetimeFigureOut">
              <a:rPr lang="en-US" smtClean="0"/>
              <a:t>3/16/12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D95710-0325-AF44-9EF1-B9D15DB175C7}" type="datetimeFigureOut">
              <a:rPr lang="en-US" smtClean="0"/>
              <a:t>3/16/12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D95710-0325-AF44-9EF1-B9D15DB175C7}" type="datetimeFigureOut">
              <a:rPr lang="en-US" smtClean="0"/>
              <a:t>3/16/12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D95710-0325-AF44-9EF1-B9D15DB175C7}" type="datetimeFigureOut">
              <a:rPr lang="en-US" smtClean="0"/>
              <a:t>3/16/12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95710-0325-AF44-9EF1-B9D15DB175C7}" type="datetimeFigureOut">
              <a:rPr lang="en-US" smtClean="0"/>
              <a:t>3/16/12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95710-0325-AF44-9EF1-B9D15DB175C7}" type="datetimeFigureOut">
              <a:rPr lang="en-US" smtClean="0"/>
              <a:t>3/16/12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95710-0325-AF44-9EF1-B9D15DB175C7}" type="datetimeFigureOut">
              <a:rPr lang="en-US" smtClean="0"/>
              <a:t>3/16/12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4A3A3-7359-E54B-B52D-8407EEBB883A}"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95710-0325-AF44-9EF1-B9D15DB175C7}" type="datetimeFigureOut">
              <a:rPr lang="en-US" smtClean="0"/>
              <a:t>3/16/12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4A3A3-7359-E54B-B52D-8407EEBB883A}"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stanford.edu/~kcob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bartleby.com/141/strunk5.html%231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860425"/>
            <a:ext cx="7772400" cy="1470025"/>
          </a:xfrm>
        </p:spPr>
        <p:txBody>
          <a:bodyPr/>
          <a:lstStyle/>
          <a:p>
            <a:pPr eaLnBrk="1" hangingPunct="1"/>
            <a:r>
              <a:rPr lang="en-US" dirty="0">
                <a:latin typeface="Calibri" charset="0"/>
              </a:rPr>
              <a:t>Scientific </a:t>
            </a:r>
            <a:r>
              <a:rPr lang="en-US" dirty="0" smtClean="0">
                <a:latin typeface="Calibri" charset="0"/>
              </a:rPr>
              <a:t>Writing 4:</a:t>
            </a:r>
            <a:br>
              <a:rPr lang="en-US" dirty="0" smtClean="0">
                <a:latin typeface="Calibri" charset="0"/>
              </a:rPr>
            </a:br>
            <a:r>
              <a:rPr lang="en-US" dirty="0" smtClean="0">
                <a:latin typeface="Calibri" charset="0"/>
              </a:rPr>
              <a:t>Before submitting…</a:t>
            </a:r>
            <a:endParaRPr lang="en-US" dirty="0">
              <a:latin typeface="Calibri" charset="0"/>
            </a:endParaRPr>
          </a:p>
        </p:txBody>
      </p:sp>
      <p:sp>
        <p:nvSpPr>
          <p:cNvPr id="3" name="Subtitle 2"/>
          <p:cNvSpPr>
            <a:spLocks noGrp="1"/>
          </p:cNvSpPr>
          <p:nvPr>
            <p:ph type="subTitle" idx="1"/>
          </p:nvPr>
        </p:nvSpPr>
        <p:spPr>
          <a:xfrm>
            <a:off x="1371600" y="2406650"/>
            <a:ext cx="6400800" cy="1752600"/>
          </a:xfrm>
        </p:spPr>
        <p:txBody>
          <a:bodyPr rtlCol="0">
            <a:normAutofit/>
          </a:bodyPr>
          <a:lstStyle/>
          <a:p>
            <a:pPr eaLnBrk="1" fontAlgn="auto" hangingPunct="1">
              <a:spcAft>
                <a:spcPts val="0"/>
              </a:spcAft>
              <a:buFont typeface="Arial" pitchFamily="34" charset="0"/>
              <a:buNone/>
              <a:defRPr/>
            </a:pPr>
            <a:r>
              <a:rPr lang="en-US" dirty="0" smtClean="0">
                <a:ea typeface="+mn-ea"/>
                <a:cs typeface="+mn-cs"/>
              </a:rPr>
              <a:t>Basic Training</a:t>
            </a:r>
          </a:p>
          <a:p>
            <a:pPr eaLnBrk="1" fontAlgn="auto" hangingPunct="1">
              <a:spcAft>
                <a:spcPts val="0"/>
              </a:spcAft>
              <a:buFont typeface="Arial" pitchFamily="34" charset="0"/>
              <a:buNone/>
              <a:defRPr/>
            </a:pPr>
            <a:r>
              <a:rPr lang="en-US" dirty="0" smtClean="0">
                <a:ea typeface="+mn-ea"/>
                <a:cs typeface="+mn-cs"/>
              </a:rPr>
              <a:t>Spring 2012</a:t>
            </a:r>
          </a:p>
          <a:p>
            <a:pPr eaLnBrk="1" fontAlgn="auto" hangingPunct="1">
              <a:spcAft>
                <a:spcPts val="0"/>
              </a:spcAft>
              <a:buFont typeface="Arial" pitchFamily="34" charset="0"/>
              <a:buNone/>
              <a:defRPr/>
            </a:pPr>
            <a:r>
              <a:rPr lang="en-US" dirty="0" smtClean="0">
                <a:ea typeface="+mn-ea"/>
                <a:cs typeface="+mn-cs"/>
              </a:rPr>
              <a:t>Eun-Ah Kim</a:t>
            </a:r>
            <a:endParaRPr lang="en-US" dirty="0">
              <a:ea typeface="+mn-ea"/>
              <a:cs typeface="+mn-cs"/>
            </a:endParaRPr>
          </a:p>
        </p:txBody>
      </p:sp>
      <p:sp>
        <p:nvSpPr>
          <p:cNvPr id="5" name="TextBox 3"/>
          <p:cNvSpPr txBox="1">
            <a:spLocks noChangeArrowheads="1"/>
          </p:cNvSpPr>
          <p:nvPr/>
        </p:nvSpPr>
        <p:spPr bwMode="auto">
          <a:xfrm>
            <a:off x="1830388" y="4213225"/>
            <a:ext cx="66278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t>Thanks to Chris Henley  and others for materials. </a:t>
            </a:r>
          </a:p>
          <a:p>
            <a:pPr eaLnBrk="1" hangingPunct="1"/>
            <a:endParaRPr lang="en-US" sz="1800" dirty="0"/>
          </a:p>
          <a:p>
            <a:pPr eaLnBrk="1" hangingPunct="1"/>
            <a:r>
              <a:rPr lang="en-US" sz="1800" dirty="0"/>
              <a:t>References: </a:t>
            </a:r>
          </a:p>
          <a:p>
            <a:pPr eaLnBrk="1" hangingPunct="1"/>
            <a:r>
              <a:rPr lang="en-US" sz="1800" dirty="0"/>
              <a:t>The science of scientific writing, American Scientist</a:t>
            </a:r>
          </a:p>
          <a:p>
            <a:pPr eaLnBrk="1" hangingPunct="1"/>
            <a:r>
              <a:rPr lang="en-US" sz="1800" u="sng" dirty="0"/>
              <a:t>http://</a:t>
            </a:r>
            <a:r>
              <a:rPr lang="en-US" sz="1800" u="sng" dirty="0" err="1"/>
              <a:t>www.americanscientist.org</a:t>
            </a:r>
            <a:r>
              <a:rPr lang="en-US" sz="1800" u="sng" dirty="0"/>
              <a:t>/issues/num2/the-science-of-scientific-writing/1</a:t>
            </a:r>
            <a:endParaRPr lang="en-US" sz="1800" dirty="0"/>
          </a:p>
          <a:p>
            <a:pPr eaLnBrk="1" hangingPunct="1"/>
            <a:r>
              <a:rPr lang="en-US" sz="1800" dirty="0"/>
              <a:t>Lecture notes from scientific writing course at </a:t>
            </a:r>
            <a:r>
              <a:rPr lang="en-US" sz="1800" dirty="0" err="1"/>
              <a:t>stanford</a:t>
            </a:r>
            <a:r>
              <a:rPr lang="en-US" sz="1800" dirty="0"/>
              <a:t>. </a:t>
            </a:r>
            <a:r>
              <a:rPr lang="en-US" sz="1800" u="sng" dirty="0">
                <a:hlinkClick r:id="rId2"/>
              </a:rPr>
              <a:t>www.stanford.edu/~kcobb</a:t>
            </a:r>
            <a:endParaRPr lang="en-US" sz="1800" dirty="0"/>
          </a:p>
        </p:txBody>
      </p:sp>
    </p:spTree>
    <p:extLst>
      <p:ext uri="{BB962C8B-B14F-4D97-AF65-F5344CB8AC3E}">
        <p14:creationId xmlns:p14="http://schemas.microsoft.com/office/powerpoint/2010/main" val="24839203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3735"/>
            <a:ext cx="8229600" cy="1143000"/>
          </a:xfrm>
        </p:spPr>
        <p:txBody>
          <a:bodyPr/>
          <a:lstStyle/>
          <a:p>
            <a:r>
              <a:rPr lang="en-US" dirty="0" smtClean="0"/>
              <a:t>Words 1-3: Avoid obesity.</a:t>
            </a:r>
            <a:endParaRPr lang="en-US" dirty="0"/>
          </a:p>
        </p:txBody>
      </p:sp>
    </p:spTree>
    <p:extLst>
      <p:ext uri="{BB962C8B-B14F-4D97-AF65-F5344CB8AC3E}">
        <p14:creationId xmlns:p14="http://schemas.microsoft.com/office/powerpoint/2010/main" val="35730437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smtClean="0">
                <a:latin typeface="Arial" charset="0"/>
              </a:rPr>
              <a:t>Concise writing</a:t>
            </a:r>
            <a:endParaRPr lang="en-US" dirty="0">
              <a:latin typeface="Arial" charset="0"/>
            </a:endParaRPr>
          </a:p>
        </p:txBody>
      </p:sp>
      <p:sp>
        <p:nvSpPr>
          <p:cNvPr id="37890" name="Rectangle 3"/>
          <p:cNvSpPr>
            <a:spLocks noGrp="1" noChangeArrowheads="1"/>
          </p:cNvSpPr>
          <p:nvPr>
            <p:ph type="body" idx="1"/>
          </p:nvPr>
        </p:nvSpPr>
        <p:spPr>
          <a:xfrm>
            <a:off x="304800" y="1676400"/>
            <a:ext cx="8208963" cy="4114800"/>
          </a:xfrm>
        </p:spPr>
        <p:txBody>
          <a:bodyPr>
            <a:normAutofit fontScale="92500" lnSpcReduction="10000"/>
          </a:bodyPr>
          <a:lstStyle/>
          <a:p>
            <a:pPr eaLnBrk="1" hangingPunct="1">
              <a:lnSpc>
                <a:spcPct val="90000"/>
              </a:lnSpc>
            </a:pPr>
            <a:r>
              <a:rPr lang="en-US" sz="2800" b="1" i="1">
                <a:latin typeface="Verdana" charset="0"/>
                <a:hlinkClick r:id="rId3"/>
              </a:rPr>
              <a:t>The Elements of Style</a:t>
            </a:r>
            <a:r>
              <a:rPr lang="en-US" sz="2800">
                <a:latin typeface="Verdana" charset="0"/>
              </a:rPr>
              <a:t>, </a:t>
            </a:r>
            <a:r>
              <a:rPr lang="en-US" sz="2800" b="1">
                <a:latin typeface="Verdana" charset="0"/>
              </a:rPr>
              <a:t>William Strunk Jr.</a:t>
            </a:r>
            <a:r>
              <a:rPr lang="en-US" sz="2800">
                <a:latin typeface="Verdana" charset="0"/>
              </a:rPr>
              <a:t> (available online at: </a:t>
            </a:r>
            <a:r>
              <a:rPr lang="en-US" sz="2800" u="sng">
                <a:latin typeface="Verdana" charset="0"/>
              </a:rPr>
              <a:t>http://www.bartleby.com/141/</a:t>
            </a:r>
            <a:r>
              <a:rPr lang="en-US" sz="2800">
                <a:latin typeface="Verdana" charset="0"/>
              </a:rPr>
              <a:t>):</a:t>
            </a:r>
          </a:p>
          <a:p>
            <a:pPr eaLnBrk="1" hangingPunct="1">
              <a:lnSpc>
                <a:spcPct val="90000"/>
              </a:lnSpc>
            </a:pPr>
            <a:r>
              <a:rPr lang="ja-JP" altLang="en-US" sz="2800">
                <a:latin typeface="Verdana" charset="0"/>
              </a:rPr>
              <a:t>“</a:t>
            </a:r>
            <a:r>
              <a:rPr lang="en-US" altLang="ja-JP" sz="2800">
                <a:latin typeface="Verdana" charset="0"/>
              </a:rPr>
              <a:t>Vigorous writing is concise. A sentence should contain no unnecessary words, a paragraph no unnecessary sentences, for the same reason that a drawing should have no unnecessary lines and a machine no unnecessary parts. This requires not that the writer make all his sentences short, or that he avoid all detail and treat his subjects only in outline, but that every word tell.</a:t>
            </a:r>
            <a:r>
              <a:rPr lang="ja-JP" altLang="en-US" sz="2800">
                <a:latin typeface="Verdana" charset="0"/>
              </a:rPr>
              <a:t>”</a:t>
            </a:r>
            <a:r>
              <a:rPr lang="en-US" altLang="ja-JP" sz="2800">
                <a:latin typeface="Verdana" charset="0"/>
              </a:rPr>
              <a:t> </a:t>
            </a:r>
            <a:endParaRPr lang="en-US" sz="2800">
              <a:latin typeface="Verdana" charset="0"/>
            </a:endParaRPr>
          </a:p>
        </p:txBody>
      </p:sp>
    </p:spTree>
    <p:extLst>
      <p:ext uri="{BB962C8B-B14F-4D97-AF65-F5344CB8AC3E}">
        <p14:creationId xmlns:p14="http://schemas.microsoft.com/office/powerpoint/2010/main" val="110775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dirty="0" smtClean="0">
                <a:latin typeface="Arial" charset="0"/>
              </a:rPr>
              <a:t>Parting with words</a:t>
            </a:r>
            <a:endParaRPr lang="en-US" dirty="0">
              <a:latin typeface="Arial" charset="0"/>
            </a:endParaRPr>
          </a:p>
        </p:txBody>
      </p:sp>
      <p:sp>
        <p:nvSpPr>
          <p:cNvPr id="39938" name="Rectangle 3"/>
          <p:cNvSpPr>
            <a:spLocks noGrp="1" noChangeArrowheads="1"/>
          </p:cNvSpPr>
          <p:nvPr>
            <p:ph type="body" idx="1"/>
          </p:nvPr>
        </p:nvSpPr>
        <p:spPr/>
        <p:txBody>
          <a:bodyPr/>
          <a:lstStyle/>
          <a:p>
            <a:pPr eaLnBrk="1" hangingPunct="1">
              <a:lnSpc>
                <a:spcPct val="90000"/>
              </a:lnSpc>
            </a:pPr>
            <a:r>
              <a:rPr lang="ja-JP" altLang="en-US" sz="2800">
                <a:latin typeface="Arial" charset="0"/>
              </a:rPr>
              <a:t>“</a:t>
            </a:r>
            <a:r>
              <a:rPr lang="en-US" altLang="ja-JP" sz="2800">
                <a:latin typeface="Arial" charset="0"/>
              </a:rPr>
              <a:t>The secret of good writing is to strip every sentence to its cleanest components.  Every word that serves no function, every long word that could be a short word, every adverb that carries the same meaning that</a:t>
            </a:r>
            <a:r>
              <a:rPr lang="ja-JP" altLang="en-US" sz="2800">
                <a:latin typeface="Arial" charset="0"/>
              </a:rPr>
              <a:t>’</a:t>
            </a:r>
            <a:r>
              <a:rPr lang="en-US" altLang="ja-JP" sz="2800">
                <a:latin typeface="Arial" charset="0"/>
              </a:rPr>
              <a:t>s already in the verb, every passive construction that leaves the reader unsure of who is doing what—these are the thousand and one adulterants that weaken the strength of a sentence.  And they usually occur in proportion to the education and rank.</a:t>
            </a:r>
            <a:r>
              <a:rPr lang="ja-JP" altLang="en-US" sz="2800">
                <a:latin typeface="Arial" charset="0"/>
              </a:rPr>
              <a:t>”</a:t>
            </a:r>
            <a:endParaRPr lang="en-US" altLang="ja-JP" sz="2800">
              <a:latin typeface="Arial" charset="0"/>
            </a:endParaRPr>
          </a:p>
          <a:p>
            <a:pPr eaLnBrk="1" hangingPunct="1">
              <a:lnSpc>
                <a:spcPct val="90000"/>
              </a:lnSpc>
            </a:pPr>
            <a:r>
              <a:rPr lang="en-US" sz="2800">
                <a:latin typeface="Arial" charset="0"/>
              </a:rPr>
              <a:t>-- </a:t>
            </a:r>
            <a:r>
              <a:rPr lang="en-US" sz="2000">
                <a:latin typeface="Arial" charset="0"/>
              </a:rPr>
              <a:t>William Zinsser in </a:t>
            </a:r>
            <a:r>
              <a:rPr lang="en-US" sz="2000" i="1">
                <a:latin typeface="Arial" charset="0"/>
              </a:rPr>
              <a:t>On Writing Well</a:t>
            </a:r>
            <a:r>
              <a:rPr lang="en-US" sz="2000">
                <a:latin typeface="Arial" charset="0"/>
              </a:rPr>
              <a:t>, 1976</a:t>
            </a:r>
          </a:p>
          <a:p>
            <a:pPr eaLnBrk="1" hangingPunct="1">
              <a:lnSpc>
                <a:spcPct val="90000"/>
              </a:lnSpc>
            </a:pPr>
            <a:endParaRPr lang="en-US" sz="2000">
              <a:latin typeface="Arial" charset="0"/>
            </a:endParaRPr>
          </a:p>
        </p:txBody>
      </p:sp>
    </p:spTree>
    <p:extLst>
      <p:ext uri="{BB962C8B-B14F-4D97-AF65-F5344CB8AC3E}">
        <p14:creationId xmlns:p14="http://schemas.microsoft.com/office/powerpoint/2010/main" val="10734160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dirty="0" smtClean="0">
                <a:latin typeface="Arial" charset="0"/>
              </a:rPr>
              <a:t>Check list </a:t>
            </a:r>
            <a:endParaRPr lang="en-US" dirty="0">
              <a:latin typeface="Arial" charset="0"/>
            </a:endParaRPr>
          </a:p>
        </p:txBody>
      </p:sp>
      <p:sp>
        <p:nvSpPr>
          <p:cNvPr id="65539" name="Rectangle 3"/>
          <p:cNvSpPr>
            <a:spLocks noGrp="1" noChangeArrowheads="1"/>
          </p:cNvSpPr>
          <p:nvPr>
            <p:ph type="body" idx="1"/>
          </p:nvPr>
        </p:nvSpPr>
        <p:spPr>
          <a:xfrm>
            <a:off x="304800" y="1524000"/>
            <a:ext cx="8208963" cy="4114800"/>
          </a:xfrm>
        </p:spPr>
        <p:txBody>
          <a:bodyPr>
            <a:normAutofit fontScale="77500" lnSpcReduction="20000"/>
          </a:bodyPr>
          <a:lstStyle/>
          <a:p>
            <a:pPr eaLnBrk="1" hangingPunct="1">
              <a:lnSpc>
                <a:spcPct val="90000"/>
              </a:lnSpc>
              <a:buFont typeface="Wingdings" charset="0"/>
              <a:buNone/>
            </a:pPr>
            <a:r>
              <a:rPr lang="en-US" sz="2800" u="sng" dirty="0" smtClean="0">
                <a:latin typeface="Arial" charset="0"/>
              </a:rPr>
              <a:t>Words</a:t>
            </a:r>
            <a:r>
              <a:rPr lang="en-US" sz="2800" u="sng" dirty="0">
                <a:latin typeface="Arial" charset="0"/>
              </a:rPr>
              <a:t>:</a:t>
            </a:r>
          </a:p>
          <a:p>
            <a:pPr eaLnBrk="1" hangingPunct="1">
              <a:lnSpc>
                <a:spcPct val="90000"/>
              </a:lnSpc>
              <a:buFontTx/>
              <a:buChar char="•"/>
            </a:pPr>
            <a:r>
              <a:rPr lang="en-US" sz="2800" dirty="0">
                <a:latin typeface="Arial" charset="0"/>
              </a:rPr>
              <a:t>1. Reduce dead weight words and phrases</a:t>
            </a:r>
          </a:p>
          <a:p>
            <a:pPr eaLnBrk="1" hangingPunct="1">
              <a:lnSpc>
                <a:spcPct val="90000"/>
              </a:lnSpc>
              <a:buFontTx/>
              <a:buChar char="•"/>
            </a:pPr>
            <a:r>
              <a:rPr lang="en-US" sz="2800" dirty="0">
                <a:latin typeface="Arial" charset="0"/>
              </a:rPr>
              <a:t>2. Cut, cut, cut; learn to part with your words</a:t>
            </a:r>
          </a:p>
          <a:p>
            <a:pPr eaLnBrk="1" hangingPunct="1">
              <a:lnSpc>
                <a:spcPct val="90000"/>
              </a:lnSpc>
              <a:buFontTx/>
              <a:buChar char="•"/>
            </a:pPr>
            <a:r>
              <a:rPr lang="en-US" sz="2800" dirty="0">
                <a:latin typeface="Arial" charset="0"/>
              </a:rPr>
              <a:t>3. Be specific</a:t>
            </a:r>
          </a:p>
          <a:p>
            <a:pPr eaLnBrk="1" hangingPunct="1">
              <a:lnSpc>
                <a:spcPct val="90000"/>
              </a:lnSpc>
              <a:buFontTx/>
              <a:buNone/>
            </a:pPr>
            <a:r>
              <a:rPr lang="en-US" sz="2800" u="sng" dirty="0">
                <a:latin typeface="Arial" charset="0"/>
              </a:rPr>
              <a:t>Sentences:</a:t>
            </a:r>
          </a:p>
          <a:p>
            <a:pPr>
              <a:lnSpc>
                <a:spcPct val="90000"/>
              </a:lnSpc>
              <a:buFontTx/>
              <a:buChar char="•"/>
            </a:pPr>
            <a:r>
              <a:rPr lang="en-US" sz="2800" dirty="0" smtClean="0">
                <a:solidFill>
                  <a:srgbClr val="FFFF00"/>
                </a:solidFill>
                <a:latin typeface="Arial" charset="0"/>
              </a:rPr>
              <a:t>4. </a:t>
            </a:r>
            <a:r>
              <a:rPr lang="en-US" sz="2800" dirty="0">
                <a:solidFill>
                  <a:srgbClr val="FFFF00"/>
                </a:solidFill>
                <a:latin typeface="Arial" charset="0"/>
              </a:rPr>
              <a:t>Keep an eye on “arguments</a:t>
            </a:r>
            <a:r>
              <a:rPr lang="en-US" sz="2800" dirty="0" smtClean="0">
                <a:solidFill>
                  <a:srgbClr val="FFFF00"/>
                </a:solidFill>
                <a:latin typeface="Arial" charset="0"/>
              </a:rPr>
              <a:t>”</a:t>
            </a:r>
            <a:endParaRPr lang="en-US" sz="2800" dirty="0" smtClean="0">
              <a:latin typeface="Arial" charset="0"/>
            </a:endParaRPr>
          </a:p>
          <a:p>
            <a:pPr eaLnBrk="1" hangingPunct="1">
              <a:lnSpc>
                <a:spcPct val="90000"/>
              </a:lnSpc>
              <a:buFontTx/>
              <a:buChar char="•"/>
            </a:pPr>
            <a:r>
              <a:rPr lang="en-US" sz="2800" dirty="0">
                <a:latin typeface="Arial" charset="0"/>
              </a:rPr>
              <a:t>5</a:t>
            </a:r>
            <a:r>
              <a:rPr lang="en-US" sz="2800" dirty="0" smtClean="0">
                <a:latin typeface="Arial" charset="0"/>
              </a:rPr>
              <a:t>. </a:t>
            </a:r>
            <a:r>
              <a:rPr lang="en-US" sz="2800" dirty="0">
                <a:latin typeface="Arial" charset="0"/>
              </a:rPr>
              <a:t>Follow: subject + verb + object </a:t>
            </a:r>
            <a:r>
              <a:rPr lang="en-US" sz="2800" i="1" dirty="0">
                <a:latin typeface="Arial" charset="0"/>
              </a:rPr>
              <a:t>(SVO) </a:t>
            </a:r>
            <a:r>
              <a:rPr lang="en-US" sz="2800" dirty="0" smtClean="0">
                <a:latin typeface="Arial" charset="0"/>
              </a:rPr>
              <a:t>and avoid passive voice</a:t>
            </a:r>
            <a:endParaRPr lang="en-US" sz="2800" dirty="0">
              <a:latin typeface="Arial" charset="0"/>
            </a:endParaRPr>
          </a:p>
          <a:p>
            <a:pPr eaLnBrk="1" hangingPunct="1">
              <a:lnSpc>
                <a:spcPct val="90000"/>
              </a:lnSpc>
              <a:buFontTx/>
              <a:buChar char="•"/>
            </a:pPr>
            <a:r>
              <a:rPr lang="en-US" sz="2800" dirty="0">
                <a:latin typeface="Arial" charset="0"/>
              </a:rPr>
              <a:t>6</a:t>
            </a:r>
            <a:r>
              <a:rPr lang="en-US" sz="2800" dirty="0" smtClean="0">
                <a:latin typeface="Arial" charset="0"/>
              </a:rPr>
              <a:t>. </a:t>
            </a:r>
            <a:r>
              <a:rPr lang="en-US" sz="2800" dirty="0">
                <a:latin typeface="Arial" charset="0"/>
              </a:rPr>
              <a:t>Use strong verbs and avoid turning verbs into nouns </a:t>
            </a:r>
            <a:endParaRPr lang="en-US" sz="2800" dirty="0" smtClean="0">
              <a:latin typeface="Arial" charset="0"/>
            </a:endParaRPr>
          </a:p>
          <a:p>
            <a:pPr eaLnBrk="1" hangingPunct="1">
              <a:lnSpc>
                <a:spcPct val="90000"/>
              </a:lnSpc>
              <a:buFontTx/>
              <a:buChar char="•"/>
            </a:pPr>
            <a:r>
              <a:rPr lang="en-US" sz="2800" dirty="0" smtClean="0">
                <a:latin typeface="Arial" charset="0"/>
              </a:rPr>
              <a:t>7</a:t>
            </a:r>
            <a:r>
              <a:rPr lang="en-US" sz="2800" dirty="0" smtClean="0">
                <a:latin typeface="Arial" charset="0"/>
              </a:rPr>
              <a:t>. </a:t>
            </a:r>
            <a:r>
              <a:rPr lang="en-US" sz="2800" dirty="0">
                <a:latin typeface="Arial" charset="0"/>
              </a:rPr>
              <a:t>Eliminate negatives; use positive constructions </a:t>
            </a:r>
            <a:r>
              <a:rPr lang="en-US" sz="2800" dirty="0" smtClean="0">
                <a:latin typeface="Arial" charset="0"/>
              </a:rPr>
              <a:t>instead</a:t>
            </a:r>
          </a:p>
          <a:p>
            <a:pPr eaLnBrk="1" hangingPunct="1">
              <a:lnSpc>
                <a:spcPct val="90000"/>
              </a:lnSpc>
              <a:buFontTx/>
              <a:buChar char="•"/>
            </a:pPr>
            <a:endParaRPr lang="en-US" sz="2800" dirty="0" smtClean="0">
              <a:latin typeface="Arial" charset="0"/>
            </a:endParaRPr>
          </a:p>
          <a:p>
            <a:pPr marL="0" indent="0" eaLnBrk="1" hangingPunct="1">
              <a:lnSpc>
                <a:spcPct val="90000"/>
              </a:lnSpc>
              <a:buNone/>
            </a:pPr>
            <a:r>
              <a:rPr lang="en-US" sz="2800" u="sng" dirty="0" smtClean="0">
                <a:latin typeface="Arial" charset="0"/>
              </a:rPr>
              <a:t>Equations:</a:t>
            </a:r>
          </a:p>
          <a:p>
            <a:pPr>
              <a:lnSpc>
                <a:spcPct val="90000"/>
              </a:lnSpc>
            </a:pPr>
            <a:r>
              <a:rPr lang="en-US" sz="2800" dirty="0" smtClean="0">
                <a:latin typeface="Arial" charset="0"/>
              </a:rPr>
              <a:t>D. </a:t>
            </a:r>
            <a:r>
              <a:rPr lang="en-US" sz="2800" dirty="0" err="1" smtClean="0">
                <a:latin typeface="Arial" charset="0"/>
              </a:rPr>
              <a:t>Mermin’s</a:t>
            </a:r>
            <a:r>
              <a:rPr lang="en-US" sz="2800" dirty="0">
                <a:latin typeface="Arial" charset="0"/>
              </a:rPr>
              <a:t> </a:t>
            </a:r>
            <a:r>
              <a:rPr lang="en-US" sz="2800" dirty="0" smtClean="0">
                <a:latin typeface="Arial" charset="0"/>
              </a:rPr>
              <a:t>suggestions</a:t>
            </a:r>
            <a:endParaRPr lang="en-US" sz="2800" dirty="0">
              <a:latin typeface="Arial" charset="0"/>
            </a:endParaRPr>
          </a:p>
        </p:txBody>
      </p:sp>
    </p:spTree>
    <p:extLst>
      <p:ext uri="{BB962C8B-B14F-4D97-AF65-F5344CB8AC3E}">
        <p14:creationId xmlns:p14="http://schemas.microsoft.com/office/powerpoint/2010/main" val="3765075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 end="1"/>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2" end="2"/>
                                            </p:txEl>
                                          </p:spTgt>
                                        </p:tgtEl>
                                        <p:attrNameLst>
                                          <p:attrName>ppt_c</p:attrName>
                                        </p:attrNameLst>
                                      </p:cBhvr>
                                      <p:to>
                                        <a:schemeClr val="bg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3" end="3"/>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4" end="4"/>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5" end="5"/>
                                            </p:txEl>
                                          </p:spTgt>
                                        </p:tgtEl>
                                        <p:attrNameLst>
                                          <p:attrName>ppt_c</p:attrName>
                                        </p:attrNameLst>
                                      </p:cBhvr>
                                      <p:to>
                                        <a:schemeClr val="bg1"/>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539">
                                            <p:txEl>
                                              <p:pRg st="6" end="6"/>
                                            </p:txEl>
                                          </p:spTgt>
                                        </p:tgtEl>
                                        <p:attrNameLst>
                                          <p:attrName>style.visibility</p:attrName>
                                        </p:attrNameLst>
                                      </p:cBhvr>
                                      <p:to>
                                        <p:strVal val="visible"/>
                                      </p:to>
                                    </p:set>
                                    <p:anim calcmode="lin" valueType="num">
                                      <p:cBhvr additive="base">
                                        <p:cTn id="43"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553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6" end="6"/>
                                            </p:txEl>
                                          </p:spTgt>
                                        </p:tgtEl>
                                        <p:attrNameLst>
                                          <p:attrName>ppt_c</p:attrName>
                                        </p:attrNameLst>
                                      </p:cBhvr>
                                      <p:to>
                                        <a:schemeClr val="bg1"/>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5539">
                                            <p:txEl>
                                              <p:pRg st="7" end="7"/>
                                            </p:txEl>
                                          </p:spTgt>
                                        </p:tgtEl>
                                        <p:attrNameLst>
                                          <p:attrName>style.visibility</p:attrName>
                                        </p:attrNameLst>
                                      </p:cBhvr>
                                      <p:to>
                                        <p:strVal val="visible"/>
                                      </p:to>
                                    </p:set>
                                    <p:anim calcmode="lin" valueType="num">
                                      <p:cBhvr additive="base">
                                        <p:cTn id="49" dur="500" fill="hold"/>
                                        <p:tgtEl>
                                          <p:spTgt spid="65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553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7" end="7"/>
                                            </p:txEl>
                                          </p:spTgt>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5539">
                                            <p:txEl>
                                              <p:pRg st="8" end="8"/>
                                            </p:txEl>
                                          </p:spTgt>
                                        </p:tgtEl>
                                        <p:attrNameLst>
                                          <p:attrName>style.visibility</p:attrName>
                                        </p:attrNameLst>
                                      </p:cBhvr>
                                      <p:to>
                                        <p:strVal val="visible"/>
                                      </p:to>
                                    </p:set>
                                    <p:anim calcmode="lin" valueType="num">
                                      <p:cBhvr additive="base">
                                        <p:cTn id="55" dur="500" fill="hold"/>
                                        <p:tgtEl>
                                          <p:spTgt spid="65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5539">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8" end="8"/>
                                            </p:txEl>
                                          </p:spTgt>
                                        </p:tgtEl>
                                        <p:attrNameLst>
                                          <p:attrName>ppt_c</p:attrName>
                                        </p:attrNameLst>
                                      </p:cBhvr>
                                      <p:to>
                                        <a:schemeClr val="bg1"/>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539">
                                            <p:txEl>
                                              <p:pRg st="10" end="10"/>
                                            </p:txEl>
                                          </p:spTgt>
                                        </p:tgtEl>
                                        <p:attrNameLst>
                                          <p:attrName>style.visibility</p:attrName>
                                        </p:attrNameLst>
                                      </p:cBhvr>
                                      <p:to>
                                        <p:strVal val="visible"/>
                                      </p:to>
                                    </p:set>
                                    <p:anim calcmode="lin" valueType="num">
                                      <p:cBhvr additive="base">
                                        <p:cTn id="61" dur="500" fill="hold"/>
                                        <p:tgtEl>
                                          <p:spTgt spid="6553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5539">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0" end="10"/>
                                            </p:txEl>
                                          </p:spTgt>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5539">
                                            <p:txEl>
                                              <p:pRg st="11" end="11"/>
                                            </p:txEl>
                                          </p:spTgt>
                                        </p:tgtEl>
                                        <p:attrNameLst>
                                          <p:attrName>style.visibility</p:attrName>
                                        </p:attrNameLst>
                                      </p:cBhvr>
                                      <p:to>
                                        <p:strVal val="visible"/>
                                      </p:to>
                                    </p:set>
                                    <p:anim calcmode="lin" valueType="num">
                                      <p:cBhvr additive="base">
                                        <p:cTn id="67" dur="500" fill="hold"/>
                                        <p:tgtEl>
                                          <p:spTgt spid="65539">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5539">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Words that take multiple “arguments”</a:t>
            </a:r>
            <a:endParaRPr lang="en-US" dirty="0"/>
          </a:p>
        </p:txBody>
      </p:sp>
      <p:sp>
        <p:nvSpPr>
          <p:cNvPr id="3" name="Content Placeholder 2"/>
          <p:cNvSpPr>
            <a:spLocks noGrp="1"/>
          </p:cNvSpPr>
          <p:nvPr>
            <p:ph idx="1"/>
          </p:nvPr>
        </p:nvSpPr>
        <p:spPr>
          <a:xfrm>
            <a:off x="457200" y="1600201"/>
            <a:ext cx="8229600" cy="2185610"/>
          </a:xfrm>
        </p:spPr>
        <p:txBody>
          <a:bodyPr/>
          <a:lstStyle/>
          <a:p>
            <a:r>
              <a:rPr lang="en-US" dirty="0"/>
              <a:t>many words </a:t>
            </a:r>
            <a:r>
              <a:rPr lang="en-US" dirty="0" smtClean="0"/>
              <a:t>common in scientific </a:t>
            </a:r>
            <a:r>
              <a:rPr lang="en-US" dirty="0"/>
              <a:t>writing denote relations between two ideas, but (in English) carry no grammar rule that </a:t>
            </a:r>
            <a:r>
              <a:rPr lang="en-US" dirty="0" smtClean="0"/>
              <a:t>forces you </a:t>
            </a:r>
            <a:r>
              <a:rPr lang="en-US" dirty="0"/>
              <a:t>to specify both </a:t>
            </a:r>
            <a:r>
              <a:rPr lang="en-US" dirty="0" smtClean="0"/>
              <a:t>ideas. </a:t>
            </a:r>
          </a:p>
          <a:p>
            <a:endParaRPr lang="en-US" dirty="0" smtClean="0"/>
          </a:p>
          <a:p>
            <a:endParaRPr lang="en-US" dirty="0"/>
          </a:p>
        </p:txBody>
      </p:sp>
      <p:sp>
        <p:nvSpPr>
          <p:cNvPr id="5" name="TextBox 4"/>
          <p:cNvSpPr txBox="1"/>
          <p:nvPr/>
        </p:nvSpPr>
        <p:spPr>
          <a:xfrm>
            <a:off x="955524" y="3655717"/>
            <a:ext cx="6997804" cy="3139321"/>
          </a:xfrm>
          <a:prstGeom prst="rect">
            <a:avLst/>
          </a:prstGeom>
          <a:noFill/>
        </p:spPr>
        <p:txBody>
          <a:bodyPr wrap="none" rtlCol="0">
            <a:spAutoFit/>
          </a:bodyPr>
          <a:lstStyle/>
          <a:p>
            <a:r>
              <a:rPr lang="en-US" sz="2000" dirty="0" smtClean="0"/>
              <a:t>“higher </a:t>
            </a:r>
            <a:r>
              <a:rPr lang="en-US" sz="2000" dirty="0"/>
              <a:t>order </a:t>
            </a:r>
            <a:r>
              <a:rPr lang="en-US" sz="2000" dirty="0" smtClean="0"/>
              <a:t>terms”</a:t>
            </a:r>
            <a:endParaRPr lang="en-US" sz="2000" dirty="0"/>
          </a:p>
          <a:p>
            <a:endParaRPr lang="en-US" sz="2000" dirty="0"/>
          </a:p>
          <a:p>
            <a:r>
              <a:rPr lang="en-US" sz="2000" dirty="0" smtClean="0"/>
              <a:t>“The </a:t>
            </a:r>
            <a:r>
              <a:rPr lang="en-US" sz="2000" dirty="0"/>
              <a:t>approximation gives excellent agreement with experiment</a:t>
            </a:r>
            <a:r>
              <a:rPr lang="en-US" sz="2000" dirty="0" smtClean="0"/>
              <a:t>.”</a:t>
            </a:r>
            <a:endParaRPr lang="en-US" sz="2000" dirty="0"/>
          </a:p>
          <a:p>
            <a:endParaRPr lang="en-US" sz="2000" dirty="0"/>
          </a:p>
          <a:p>
            <a:r>
              <a:rPr lang="en-US" sz="2000" dirty="0" smtClean="0"/>
              <a:t>“degenerate”</a:t>
            </a:r>
            <a:endParaRPr lang="en-US" sz="2000" dirty="0"/>
          </a:p>
          <a:p>
            <a:endParaRPr lang="en-US" sz="2000" dirty="0"/>
          </a:p>
          <a:p>
            <a:r>
              <a:rPr lang="en-US" sz="2000" dirty="0" smtClean="0"/>
              <a:t>“</a:t>
            </a:r>
            <a:r>
              <a:rPr lang="en-US" sz="2000" dirty="0" smtClean="0"/>
              <a:t>evidence </a:t>
            </a:r>
            <a:r>
              <a:rPr lang="en-US" sz="2000" dirty="0"/>
              <a:t>of nonlinear behavior at the phase </a:t>
            </a:r>
            <a:r>
              <a:rPr lang="en-US" sz="2000" dirty="0" smtClean="0"/>
              <a:t>boundary”</a:t>
            </a:r>
            <a:endParaRPr lang="en-US" sz="2000" dirty="0"/>
          </a:p>
          <a:p>
            <a:endParaRPr lang="en-US" sz="2000" dirty="0"/>
          </a:p>
          <a:p>
            <a:r>
              <a:rPr lang="en-US" sz="2000" dirty="0" smtClean="0"/>
              <a:t>“</a:t>
            </a:r>
            <a:r>
              <a:rPr lang="en-US" sz="2000" dirty="0" smtClean="0"/>
              <a:t>The </a:t>
            </a:r>
            <a:r>
              <a:rPr lang="en-US" sz="2000" dirty="0"/>
              <a:t>X is symmetrical</a:t>
            </a:r>
            <a:r>
              <a:rPr lang="en-US" sz="2000" dirty="0" smtClean="0"/>
              <a:t>.”</a:t>
            </a:r>
            <a:endParaRPr lang="en-US" sz="2000" dirty="0"/>
          </a:p>
          <a:p>
            <a:endParaRPr lang="en-US" dirty="0"/>
          </a:p>
        </p:txBody>
      </p:sp>
    </p:spTree>
    <p:extLst>
      <p:ext uri="{BB962C8B-B14F-4D97-AF65-F5344CB8AC3E}">
        <p14:creationId xmlns:p14="http://schemas.microsoft.com/office/powerpoint/2010/main" val="18882183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sentences</a:t>
            </a:r>
            <a:endParaRPr lang="en-US" dirty="0"/>
          </a:p>
        </p:txBody>
      </p:sp>
      <p:sp>
        <p:nvSpPr>
          <p:cNvPr id="3" name="Content Placeholder 2"/>
          <p:cNvSpPr>
            <a:spLocks noGrp="1"/>
          </p:cNvSpPr>
          <p:nvPr>
            <p:ph idx="1"/>
          </p:nvPr>
        </p:nvSpPr>
        <p:spPr/>
        <p:txBody>
          <a:bodyPr>
            <a:normAutofit lnSpcReduction="10000"/>
          </a:bodyPr>
          <a:lstStyle/>
          <a:p>
            <a:r>
              <a:rPr lang="en-US" dirty="0" smtClean="0"/>
              <a:t>Use of “Also </a:t>
            </a:r>
            <a:r>
              <a:rPr lang="en-US" dirty="0" smtClean="0"/>
              <a:t>…</a:t>
            </a:r>
            <a:r>
              <a:rPr lang="en-US" dirty="0" smtClean="0"/>
              <a:t>” at the beginning of a sentence makes the relation that sentence and the previous one ambiguous. </a:t>
            </a:r>
          </a:p>
          <a:p>
            <a:r>
              <a:rPr lang="en-US" dirty="0" smtClean="0"/>
              <a:t>Alternatives: </a:t>
            </a:r>
          </a:p>
          <a:p>
            <a:pPr lvl="1"/>
            <a:r>
              <a:rPr lang="en-US" dirty="0" smtClean="0"/>
              <a:t>because</a:t>
            </a:r>
          </a:p>
          <a:p>
            <a:pPr lvl="1"/>
            <a:r>
              <a:rPr lang="en-US" dirty="0" smtClean="0"/>
              <a:t>Consequently</a:t>
            </a:r>
          </a:p>
          <a:p>
            <a:pPr lvl="1"/>
            <a:r>
              <a:rPr lang="en-US" dirty="0" smtClean="0"/>
              <a:t>On the other hand,</a:t>
            </a:r>
          </a:p>
          <a:p>
            <a:pPr lvl="1"/>
            <a:r>
              <a:rPr lang="en-US" dirty="0" smtClean="0"/>
              <a:t>However</a:t>
            </a:r>
          </a:p>
          <a:p>
            <a:pPr lvl="1"/>
            <a:r>
              <a:rPr lang="en-US" dirty="0" smtClean="0"/>
              <a:t>For example,</a:t>
            </a:r>
            <a:endParaRPr lang="en-US" dirty="0"/>
          </a:p>
        </p:txBody>
      </p:sp>
    </p:spTree>
    <p:extLst>
      <p:ext uri="{BB962C8B-B14F-4D97-AF65-F5344CB8AC3E}">
        <p14:creationId xmlns:p14="http://schemas.microsoft.com/office/powerpoint/2010/main" val="36753054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passive voice</a:t>
            </a:r>
            <a:endParaRPr lang="en-US" dirty="0"/>
          </a:p>
        </p:txBody>
      </p:sp>
      <p:sp>
        <p:nvSpPr>
          <p:cNvPr id="5" name="Rectangle 3"/>
          <p:cNvSpPr txBox="1">
            <a:spLocks noChangeArrowheads="1"/>
          </p:cNvSpPr>
          <p:nvPr/>
        </p:nvSpPr>
        <p:spPr>
          <a:xfrm>
            <a:off x="328613" y="1941513"/>
            <a:ext cx="8208962"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800" dirty="0" smtClean="0"/>
              <a:t>How do you recognize the passive voice?</a:t>
            </a:r>
          </a:p>
          <a:p>
            <a:pPr lvl="1">
              <a:lnSpc>
                <a:spcPct val="90000"/>
              </a:lnSpc>
              <a:defRPr/>
            </a:pPr>
            <a:r>
              <a:rPr lang="en-US" sz="2400" dirty="0" smtClean="0"/>
              <a:t>Object-Verb-Subject</a:t>
            </a:r>
            <a:endParaRPr lang="en-US" dirty="0"/>
          </a:p>
          <a:p>
            <a:pPr lvl="1">
              <a:lnSpc>
                <a:spcPct val="90000"/>
              </a:lnSpc>
              <a:defRPr/>
            </a:pPr>
            <a:r>
              <a:rPr lang="en-US" sz="2800" dirty="0" smtClean="0"/>
              <a:t>Object-Verb  	</a:t>
            </a:r>
            <a:r>
              <a:rPr lang="en-US" sz="2800" dirty="0" smtClean="0">
                <a:latin typeface="Verdana" charset="0"/>
              </a:rPr>
              <a:t>	</a:t>
            </a:r>
            <a:endParaRPr lang="en-US" sz="2800" dirty="0" smtClean="0"/>
          </a:p>
          <a:p>
            <a:pPr>
              <a:lnSpc>
                <a:spcPct val="90000"/>
              </a:lnSpc>
              <a:defRPr/>
            </a:pPr>
            <a:r>
              <a:rPr lang="en-US" sz="2800" dirty="0" smtClean="0"/>
              <a:t>Turning into active voice.</a:t>
            </a:r>
          </a:p>
          <a:p>
            <a:pPr lvl="1">
              <a:lnSpc>
                <a:spcPct val="90000"/>
              </a:lnSpc>
              <a:defRPr/>
            </a:pPr>
            <a:r>
              <a:rPr lang="en-US" sz="2400" dirty="0" smtClean="0"/>
              <a:t>Ask who does what to whom.</a:t>
            </a:r>
          </a:p>
        </p:txBody>
      </p:sp>
    </p:spTree>
    <p:extLst>
      <p:ext uri="{BB962C8B-B14F-4D97-AF65-F5344CB8AC3E}">
        <p14:creationId xmlns:p14="http://schemas.microsoft.com/office/powerpoint/2010/main" val="2814863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0" end="0"/>
                                            </p:txEl>
                                          </p:spTgt>
                                        </p:tgtEl>
                                        <p:attrNameLst>
                                          <p:attrName>style.visibility</p:attrName>
                                        </p:attrNameLst>
                                      </p:cBhvr>
                                      <p:to>
                                        <p:strVal val="hidden"/>
                                      </p:to>
                                    </p:set>
                                  </p:sub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1" end="1"/>
                                            </p:txEl>
                                          </p:spTgt>
                                        </p:tgtEl>
                                        <p:attrNameLst>
                                          <p:attrName>style.visibility</p:attrName>
                                        </p:attrNameLst>
                                      </p:cBhvr>
                                      <p:to>
                                        <p:strVal val="hidden"/>
                                      </p:to>
                                    </p:set>
                                  </p:sub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3" end="3"/>
                                            </p:txEl>
                                          </p:spTgt>
                                        </p:tgtEl>
                                        <p:attrNameLst>
                                          <p:attrName>style.visibility</p:attrName>
                                        </p:attrNameLst>
                                      </p:cBhvr>
                                      <p:to>
                                        <p:strVal val="hidden"/>
                                      </p:to>
                                    </p:set>
                                  </p:subTnLst>
                                </p:cTn>
                              </p:par>
                              <p:par>
                                <p:cTn id="23" presetID="2" presetClass="entr" presetSubtype="8"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eaLnBrk="1" hangingPunct="1">
              <a:defRPr/>
            </a:pPr>
            <a:r>
              <a:rPr lang="en-US" dirty="0" smtClean="0">
                <a:cs typeface="+mj-cs"/>
              </a:rPr>
              <a:t>Passive -&gt; active </a:t>
            </a:r>
          </a:p>
        </p:txBody>
      </p:sp>
      <p:sp>
        <p:nvSpPr>
          <p:cNvPr id="641027" name="Rectangle 3"/>
          <p:cNvSpPr>
            <a:spLocks noGrp="1" noChangeArrowheads="1"/>
          </p:cNvSpPr>
          <p:nvPr>
            <p:ph type="body" idx="1"/>
          </p:nvPr>
        </p:nvSpPr>
        <p:spPr>
          <a:xfrm>
            <a:off x="228600" y="1676400"/>
            <a:ext cx="8208963" cy="4114800"/>
          </a:xfrm>
        </p:spPr>
        <p:txBody>
          <a:bodyPr/>
          <a:lstStyle/>
          <a:p>
            <a:pPr eaLnBrk="1" hangingPunct="1">
              <a:buFontTx/>
              <a:buNone/>
              <a:defRPr/>
            </a:pPr>
            <a:r>
              <a:rPr lang="en-US" dirty="0" smtClean="0">
                <a:cs typeface="+mn-cs"/>
              </a:rPr>
              <a:t>Examples…</a:t>
            </a:r>
          </a:p>
          <a:p>
            <a:pPr eaLnBrk="1" hangingPunct="1">
              <a:buFontTx/>
              <a:buNone/>
              <a:defRPr/>
            </a:pPr>
            <a:r>
              <a:rPr lang="en-US" dirty="0" smtClean="0">
                <a:cs typeface="+mn-cs"/>
              </a:rPr>
              <a:t>Passive:</a:t>
            </a:r>
          </a:p>
          <a:p>
            <a:pPr eaLnBrk="1" hangingPunct="1">
              <a:buFontTx/>
              <a:buNone/>
              <a:defRPr/>
            </a:pPr>
            <a:r>
              <a:rPr lang="en-US" dirty="0" smtClean="0">
                <a:cs typeface="Times New Roman" charset="0"/>
              </a:rPr>
              <a:t>	The </a:t>
            </a:r>
            <a:r>
              <a:rPr lang="en-US" dirty="0" smtClean="0">
                <a:solidFill>
                  <a:srgbClr val="FFFF00"/>
                </a:solidFill>
                <a:cs typeface="Times New Roman" charset="0"/>
              </a:rPr>
              <a:t>life-time </a:t>
            </a:r>
            <a:r>
              <a:rPr lang="en-US" dirty="0" smtClean="0">
                <a:cs typeface="Times New Roman" charset="0"/>
              </a:rPr>
              <a:t>is largely </a:t>
            </a:r>
            <a:r>
              <a:rPr lang="en-US" dirty="0" smtClean="0">
                <a:solidFill>
                  <a:srgbClr val="FFFF00"/>
                </a:solidFill>
                <a:cs typeface="Times New Roman" charset="0"/>
              </a:rPr>
              <a:t>determined</a:t>
            </a:r>
            <a:r>
              <a:rPr lang="en-US" dirty="0" smtClean="0">
                <a:cs typeface="Times New Roman" charset="0"/>
              </a:rPr>
              <a:t> by the </a:t>
            </a:r>
            <a:r>
              <a:rPr lang="en-US" dirty="0" smtClean="0">
                <a:solidFill>
                  <a:srgbClr val="FFFF00"/>
                </a:solidFill>
                <a:cs typeface="Times New Roman" charset="0"/>
              </a:rPr>
              <a:t>width of the peak</a:t>
            </a:r>
            <a:r>
              <a:rPr lang="en-US" dirty="0" smtClean="0">
                <a:cs typeface="Times New Roman" charset="0"/>
              </a:rPr>
              <a:t>.</a:t>
            </a:r>
          </a:p>
          <a:p>
            <a:pPr eaLnBrk="1" hangingPunct="1">
              <a:buFontTx/>
              <a:buNone/>
              <a:defRPr/>
            </a:pPr>
            <a:endParaRPr lang="en-US" dirty="0" smtClean="0">
              <a:cs typeface="Times New Roman" charset="0"/>
            </a:endParaRPr>
          </a:p>
        </p:txBody>
      </p:sp>
      <p:grpSp>
        <p:nvGrpSpPr>
          <p:cNvPr id="138258" name="Group 6"/>
          <p:cNvGrpSpPr>
            <a:grpSpLocks/>
          </p:cNvGrpSpPr>
          <p:nvPr/>
        </p:nvGrpSpPr>
        <p:grpSpPr bwMode="auto">
          <a:xfrm>
            <a:off x="2895600" y="1900303"/>
            <a:ext cx="3048000" cy="1143000"/>
            <a:chOff x="2160" y="1344"/>
            <a:chExt cx="1920" cy="720"/>
          </a:xfrm>
        </p:grpSpPr>
        <p:sp>
          <p:nvSpPr>
            <p:cNvPr id="641031" name="Line 7"/>
            <p:cNvSpPr>
              <a:spLocks noChangeShapeType="1"/>
            </p:cNvSpPr>
            <p:nvPr/>
          </p:nvSpPr>
          <p:spPr bwMode="auto">
            <a:xfrm flipH="1">
              <a:off x="2160" y="1632"/>
              <a:ext cx="1008" cy="43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41032" name="Text Box 8"/>
            <p:cNvSpPr txBox="1">
              <a:spLocks noChangeArrowheads="1"/>
            </p:cNvSpPr>
            <p:nvPr/>
          </p:nvSpPr>
          <p:spPr bwMode="auto">
            <a:xfrm>
              <a:off x="3168" y="1344"/>
              <a:ext cx="912" cy="296"/>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solidFill>
                    <a:schemeClr val="hlink"/>
                  </a:solidFill>
                  <a:cs typeface="+mn-cs"/>
                </a:rPr>
                <a:t>Object</a:t>
              </a:r>
            </a:p>
          </p:txBody>
        </p:sp>
      </p:grpSp>
      <p:grpSp>
        <p:nvGrpSpPr>
          <p:cNvPr id="138254" name="Group 14"/>
          <p:cNvGrpSpPr>
            <a:grpSpLocks/>
          </p:cNvGrpSpPr>
          <p:nvPr/>
        </p:nvGrpSpPr>
        <p:grpSpPr bwMode="auto">
          <a:xfrm>
            <a:off x="5619750" y="3424239"/>
            <a:ext cx="1771650" cy="1112838"/>
            <a:chOff x="1344" y="2544"/>
            <a:chExt cx="1008" cy="747"/>
          </a:xfrm>
        </p:grpSpPr>
        <p:sp>
          <p:nvSpPr>
            <p:cNvPr id="641039" name="Line 15"/>
            <p:cNvSpPr>
              <a:spLocks noChangeShapeType="1"/>
            </p:cNvSpPr>
            <p:nvPr/>
          </p:nvSpPr>
          <p:spPr bwMode="auto">
            <a:xfrm flipH="1" flipV="1">
              <a:off x="1344" y="2544"/>
              <a:ext cx="288" cy="432"/>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41040" name="Text Box 16"/>
            <p:cNvSpPr txBox="1">
              <a:spLocks noChangeArrowheads="1"/>
            </p:cNvSpPr>
            <p:nvPr/>
          </p:nvSpPr>
          <p:spPr bwMode="auto">
            <a:xfrm>
              <a:off x="1632" y="2976"/>
              <a:ext cx="720" cy="315"/>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chemeClr val="hlink"/>
                  </a:solidFill>
                  <a:cs typeface="+mn-cs"/>
                </a:rPr>
                <a:t>Verb</a:t>
              </a:r>
            </a:p>
          </p:txBody>
        </p:sp>
      </p:grpSp>
      <p:grpSp>
        <p:nvGrpSpPr>
          <p:cNvPr id="641050" name="Group 26"/>
          <p:cNvGrpSpPr>
            <a:grpSpLocks/>
          </p:cNvGrpSpPr>
          <p:nvPr/>
        </p:nvGrpSpPr>
        <p:grpSpPr bwMode="auto">
          <a:xfrm>
            <a:off x="1143000" y="3810000"/>
            <a:ext cx="3429000" cy="1003300"/>
            <a:chOff x="720" y="2448"/>
            <a:chExt cx="2160" cy="632"/>
          </a:xfrm>
        </p:grpSpPr>
        <p:sp>
          <p:nvSpPr>
            <p:cNvPr id="641046" name="Line 22"/>
            <p:cNvSpPr>
              <a:spLocks noChangeShapeType="1"/>
            </p:cNvSpPr>
            <p:nvPr/>
          </p:nvSpPr>
          <p:spPr bwMode="auto">
            <a:xfrm flipH="1" flipV="1">
              <a:off x="720" y="2448"/>
              <a:ext cx="1248" cy="384"/>
            </a:xfrm>
            <a:prstGeom prst="line">
              <a:avLst/>
            </a:prstGeom>
            <a:noFill/>
            <a:ln w="127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41047" name="Text Box 23"/>
            <p:cNvSpPr txBox="1">
              <a:spLocks noChangeArrowheads="1"/>
            </p:cNvSpPr>
            <p:nvPr/>
          </p:nvSpPr>
          <p:spPr bwMode="auto">
            <a:xfrm>
              <a:off x="1968" y="2784"/>
              <a:ext cx="912" cy="296"/>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chemeClr val="hlink"/>
                  </a:solidFill>
                  <a:cs typeface="+mn-cs"/>
                </a:rPr>
                <a:t>Subject</a:t>
              </a:r>
            </a:p>
          </p:txBody>
        </p:sp>
      </p:grpSp>
      <p:sp>
        <p:nvSpPr>
          <p:cNvPr id="641052" name="Text Box 28"/>
          <p:cNvSpPr txBox="1">
            <a:spLocks noChangeArrowheads="1"/>
          </p:cNvSpPr>
          <p:nvPr/>
        </p:nvSpPr>
        <p:spPr bwMode="auto">
          <a:xfrm>
            <a:off x="381000" y="5245100"/>
            <a:ext cx="10363200" cy="138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buClr>
                <a:srgbClr val="CCFF33"/>
              </a:buClr>
              <a:buSzPct val="70000"/>
              <a:defRPr/>
            </a:pPr>
            <a:r>
              <a:rPr lang="en-US" sz="3200" dirty="0">
                <a:latin typeface="Arial" charset="0"/>
                <a:cs typeface="Times New Roman" charset="0"/>
              </a:rPr>
              <a:t>Active: </a:t>
            </a:r>
          </a:p>
          <a:p>
            <a:pPr>
              <a:lnSpc>
                <a:spcPct val="90000"/>
              </a:lnSpc>
              <a:spcBef>
                <a:spcPct val="20000"/>
              </a:spcBef>
              <a:buClr>
                <a:srgbClr val="CCFF33"/>
              </a:buClr>
              <a:buSzPct val="70000"/>
              <a:defRPr/>
            </a:pPr>
            <a:r>
              <a:rPr lang="en-US" sz="3200" dirty="0">
                <a:latin typeface="Arial" charset="0"/>
                <a:cs typeface="Times New Roman" charset="0"/>
              </a:rPr>
              <a:t>The </a:t>
            </a:r>
            <a:r>
              <a:rPr lang="en-US" sz="3200" dirty="0" smtClean="0">
                <a:latin typeface="Arial" charset="0"/>
                <a:cs typeface="Times New Roman" charset="0"/>
              </a:rPr>
              <a:t>width of the peak </a:t>
            </a:r>
            <a:r>
              <a:rPr lang="en-US" sz="3200" dirty="0">
                <a:latin typeface="Arial" charset="0"/>
                <a:cs typeface="Times New Roman" charset="0"/>
              </a:rPr>
              <a:t>determines the </a:t>
            </a:r>
            <a:r>
              <a:rPr lang="en-US" sz="3200" dirty="0" smtClean="0">
                <a:latin typeface="Arial" charset="0"/>
                <a:cs typeface="Times New Roman" charset="0"/>
              </a:rPr>
              <a:t>life-time. </a:t>
            </a:r>
            <a:endParaRPr lang="en-US" sz="3200" dirty="0">
              <a:latin typeface="Arial" charset="0"/>
              <a:cs typeface="Times New Roman" charset="0"/>
            </a:endParaRPr>
          </a:p>
          <a:p>
            <a:pPr>
              <a:spcBef>
                <a:spcPct val="50000"/>
              </a:spcBef>
              <a:defRPr/>
            </a:pPr>
            <a:endParaRPr lang="en-US" dirty="0">
              <a:cs typeface="+mn-cs"/>
            </a:endParaRPr>
          </a:p>
        </p:txBody>
      </p:sp>
    </p:spTree>
    <p:extLst>
      <p:ext uri="{BB962C8B-B14F-4D97-AF65-F5344CB8AC3E}">
        <p14:creationId xmlns:p14="http://schemas.microsoft.com/office/powerpoint/2010/main" val="2985153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1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10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1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uiExpand="1" build="p" autoUpdateAnimBg="0"/>
      <p:bldP spid="64105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body" idx="1"/>
          </p:nvPr>
        </p:nvSpPr>
        <p:spPr/>
        <p:txBody>
          <a:bodyPr/>
          <a:lstStyle/>
          <a:p>
            <a:pPr eaLnBrk="1" hangingPunct="1">
              <a:buFont typeface="Wingdings" charset="0"/>
              <a:buNone/>
              <a:defRPr/>
            </a:pPr>
            <a:r>
              <a:rPr lang="en-US" sz="2400" i="1" smtClean="0">
                <a:cs typeface="+mn-cs"/>
              </a:rPr>
              <a:t>	</a:t>
            </a:r>
            <a:endParaRPr lang="en-US" sz="2400" smtClean="0">
              <a:cs typeface="+mn-cs"/>
            </a:endParaRPr>
          </a:p>
          <a:p>
            <a:pPr eaLnBrk="1" hangingPunct="1">
              <a:buFont typeface="Wingdings" charset="0"/>
              <a:buNone/>
              <a:defRPr/>
            </a:pPr>
            <a:endParaRPr lang="en-US" smtClean="0">
              <a:cs typeface="+mn-cs"/>
            </a:endParaRPr>
          </a:p>
          <a:p>
            <a:pPr eaLnBrk="1" hangingPunct="1">
              <a:defRPr/>
            </a:pPr>
            <a:endParaRPr lang="en-US" smtClean="0">
              <a:cs typeface="+mn-cs"/>
            </a:endParaRPr>
          </a:p>
        </p:txBody>
      </p:sp>
      <p:sp>
        <p:nvSpPr>
          <p:cNvPr id="1095683" name="Rectangle 3"/>
          <p:cNvSpPr>
            <a:spLocks noChangeArrowheads="1"/>
          </p:cNvSpPr>
          <p:nvPr/>
        </p:nvSpPr>
        <p:spPr bwMode="auto">
          <a:xfrm>
            <a:off x="76200" y="1152107"/>
            <a:ext cx="9067800" cy="45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rgbClr val="CCFF33"/>
              </a:buClr>
              <a:buSzPct val="70000"/>
              <a:buFont typeface="Wingdings" charset="0"/>
              <a:buNone/>
              <a:defRPr/>
            </a:pPr>
            <a:r>
              <a:rPr lang="en-US" sz="2800" dirty="0">
                <a:cs typeface="+mn-cs"/>
              </a:rPr>
              <a:t>1.  Passive (point of view of the experiment):</a:t>
            </a:r>
          </a:p>
          <a:p>
            <a:pPr>
              <a:spcBef>
                <a:spcPct val="20000"/>
              </a:spcBef>
              <a:buClr>
                <a:srgbClr val="CCFF33"/>
              </a:buClr>
              <a:buSzPct val="70000"/>
              <a:buFont typeface="Wingdings" charset="0"/>
              <a:buNone/>
              <a:defRPr/>
            </a:pPr>
            <a:r>
              <a:rPr lang="en-US" sz="2200" dirty="0">
                <a:cs typeface="+mn-cs"/>
              </a:rPr>
              <a:t>	</a:t>
            </a:r>
            <a:r>
              <a:rPr lang="ja-JP" altLang="en-US" sz="2200" dirty="0">
                <a:latin typeface="Arial"/>
                <a:cs typeface="+mn-cs"/>
              </a:rPr>
              <a:t>“</a:t>
            </a:r>
            <a:r>
              <a:rPr lang="en-US" sz="2200" dirty="0">
                <a:cs typeface="+mn-cs"/>
              </a:rPr>
              <a:t>Blood samples were drawn.</a:t>
            </a:r>
            <a:r>
              <a:rPr lang="ja-JP" altLang="en-US" sz="2200" dirty="0">
                <a:latin typeface="Arial"/>
                <a:cs typeface="+mn-cs"/>
              </a:rPr>
              <a:t>”</a:t>
            </a:r>
            <a:endParaRPr lang="en-US" sz="2200" dirty="0">
              <a:cs typeface="+mn-cs"/>
            </a:endParaRPr>
          </a:p>
          <a:p>
            <a:pPr>
              <a:spcBef>
                <a:spcPct val="20000"/>
              </a:spcBef>
              <a:buClr>
                <a:srgbClr val="CCFF33"/>
              </a:buClr>
              <a:buSzPct val="70000"/>
              <a:buFont typeface="Wingdings" charset="0"/>
              <a:buChar char="n"/>
              <a:defRPr/>
            </a:pPr>
            <a:r>
              <a:rPr lang="en-US" sz="2200" dirty="0">
                <a:cs typeface="+mn-cs"/>
              </a:rPr>
              <a:t>	Passive voice, but emphasizes the method or variable</a:t>
            </a:r>
          </a:p>
          <a:p>
            <a:pPr>
              <a:spcBef>
                <a:spcPct val="20000"/>
              </a:spcBef>
              <a:buClr>
                <a:srgbClr val="CCFF33"/>
              </a:buClr>
              <a:buSzPct val="70000"/>
              <a:buFont typeface="Wingdings" charset="0"/>
              <a:buNone/>
              <a:defRPr/>
            </a:pPr>
            <a:r>
              <a:rPr lang="en-US" sz="2800" dirty="0">
                <a:cs typeface="+mn-cs"/>
              </a:rPr>
              <a:t>2.  Active (point of view of the experimenter):</a:t>
            </a:r>
          </a:p>
          <a:p>
            <a:pPr>
              <a:spcBef>
                <a:spcPct val="20000"/>
              </a:spcBef>
              <a:buClr>
                <a:srgbClr val="CCFF33"/>
              </a:buClr>
              <a:buSzPct val="70000"/>
              <a:buFont typeface="Wingdings" charset="0"/>
              <a:buNone/>
              <a:defRPr/>
            </a:pPr>
            <a:r>
              <a:rPr lang="en-US" dirty="0">
                <a:cs typeface="+mn-cs"/>
              </a:rPr>
              <a:t>	</a:t>
            </a:r>
            <a:r>
              <a:rPr lang="ja-JP" altLang="en-US" sz="2200" dirty="0">
                <a:latin typeface="Arial"/>
                <a:cs typeface="+mn-cs"/>
              </a:rPr>
              <a:t>“</a:t>
            </a:r>
            <a:r>
              <a:rPr lang="en-US" sz="2200" dirty="0">
                <a:cs typeface="+mn-cs"/>
              </a:rPr>
              <a:t>We drew blood samples.</a:t>
            </a:r>
            <a:r>
              <a:rPr lang="ja-JP" altLang="en-US" sz="2200" dirty="0">
                <a:latin typeface="Arial"/>
                <a:cs typeface="+mn-cs"/>
              </a:rPr>
              <a:t>”</a:t>
            </a:r>
            <a:endParaRPr lang="en-US" sz="2200" dirty="0">
              <a:cs typeface="+mn-cs"/>
            </a:endParaRPr>
          </a:p>
          <a:p>
            <a:pPr>
              <a:spcBef>
                <a:spcPct val="20000"/>
              </a:spcBef>
              <a:buClr>
                <a:srgbClr val="CCFF33"/>
              </a:buClr>
              <a:buSzPct val="70000"/>
              <a:buFont typeface="Wingdings" charset="0"/>
              <a:buChar char="n"/>
              <a:defRPr/>
            </a:pPr>
            <a:r>
              <a:rPr lang="en-US" sz="2200" dirty="0">
                <a:cs typeface="+mn-cs"/>
              </a:rPr>
              <a:t>	Active voice, more lively, but sacrifices having the topic as the 	subject of the sentence</a:t>
            </a:r>
          </a:p>
          <a:p>
            <a:pPr>
              <a:spcBef>
                <a:spcPct val="20000"/>
              </a:spcBef>
              <a:buClr>
                <a:srgbClr val="CCFF33"/>
              </a:buClr>
              <a:buSzPct val="70000"/>
              <a:buFont typeface="Wingdings" charset="0"/>
              <a:buChar char="n"/>
              <a:defRPr/>
            </a:pPr>
            <a:r>
              <a:rPr lang="en-US" sz="2200" dirty="0">
                <a:cs typeface="+mn-cs"/>
              </a:rPr>
              <a:t>	Requires creativity to avoid starting every sentence 	with </a:t>
            </a:r>
            <a:r>
              <a:rPr lang="ja-JP" altLang="en-US" sz="2200" dirty="0">
                <a:latin typeface="Arial"/>
                <a:cs typeface="+mn-cs"/>
              </a:rPr>
              <a:t>“</a:t>
            </a:r>
            <a:r>
              <a:rPr lang="en-US" sz="2200" dirty="0">
                <a:cs typeface="+mn-cs"/>
              </a:rPr>
              <a:t>we</a:t>
            </a:r>
            <a:r>
              <a:rPr lang="ja-JP" altLang="en-US" sz="2200" dirty="0">
                <a:latin typeface="Arial"/>
                <a:cs typeface="+mn-cs"/>
              </a:rPr>
              <a:t>”</a:t>
            </a:r>
            <a:r>
              <a:rPr lang="en-US" sz="2200" dirty="0">
                <a:cs typeface="+mn-cs"/>
              </a:rPr>
              <a:t>:</a:t>
            </a:r>
          </a:p>
          <a:p>
            <a:pPr>
              <a:spcBef>
                <a:spcPct val="20000"/>
              </a:spcBef>
              <a:buClr>
                <a:srgbClr val="CCFF33"/>
              </a:buClr>
              <a:buSzPct val="70000"/>
              <a:buFont typeface="Wingdings" charset="0"/>
              <a:buNone/>
              <a:defRPr/>
            </a:pPr>
            <a:r>
              <a:rPr lang="en-US" sz="2200" dirty="0">
                <a:cs typeface="+mn-cs"/>
              </a:rPr>
              <a:t>	e.g., </a:t>
            </a:r>
            <a:r>
              <a:rPr lang="ja-JP" altLang="en-US" sz="2200" dirty="0">
                <a:latin typeface="Arial"/>
                <a:cs typeface="+mn-cs"/>
              </a:rPr>
              <a:t>“</a:t>
            </a:r>
            <a:r>
              <a:rPr lang="en-US" sz="2200" i="1" dirty="0">
                <a:cs typeface="+mn-cs"/>
              </a:rPr>
              <a:t>Because the layers did not stick well</a:t>
            </a:r>
            <a:r>
              <a:rPr lang="en-US" sz="2200" dirty="0">
                <a:cs typeface="+mn-cs"/>
              </a:rPr>
              <a:t>, we processed them as 	small pellets.</a:t>
            </a:r>
            <a:r>
              <a:rPr lang="ja-JP" altLang="en-US" sz="2200" dirty="0">
                <a:latin typeface="Arial"/>
                <a:cs typeface="+mn-cs"/>
              </a:rPr>
              <a:t>”</a:t>
            </a:r>
            <a:endParaRPr lang="en-US" sz="2200" dirty="0">
              <a:cs typeface="+mn-cs"/>
            </a:endParaRPr>
          </a:p>
          <a:p>
            <a:pPr>
              <a:spcBef>
                <a:spcPct val="20000"/>
              </a:spcBef>
              <a:buClr>
                <a:srgbClr val="CCFF33"/>
              </a:buClr>
              <a:buSzPct val="70000"/>
              <a:buFont typeface="Wingdings" charset="0"/>
              <a:buNone/>
              <a:defRPr/>
            </a:pPr>
            <a:r>
              <a:rPr lang="en-US" sz="2200" dirty="0">
                <a:cs typeface="+mn-cs"/>
              </a:rPr>
              <a:t>	</a:t>
            </a:r>
            <a:r>
              <a:rPr lang="ja-JP" altLang="en-US" sz="2200" dirty="0">
                <a:latin typeface="Arial"/>
                <a:cs typeface="+mn-cs"/>
              </a:rPr>
              <a:t>“</a:t>
            </a:r>
            <a:r>
              <a:rPr lang="en-US" sz="2200" i="1" dirty="0">
                <a:cs typeface="+mn-cs"/>
              </a:rPr>
              <a:t>After fixing the surface layers,</a:t>
            </a:r>
            <a:r>
              <a:rPr lang="en-US" sz="2200" dirty="0">
                <a:cs typeface="+mn-cs"/>
              </a:rPr>
              <a:t> we then…</a:t>
            </a:r>
            <a:r>
              <a:rPr lang="ja-JP" altLang="en-US" sz="2200" dirty="0">
                <a:latin typeface="Arial"/>
                <a:cs typeface="+mn-cs"/>
              </a:rPr>
              <a:t>”</a:t>
            </a:r>
            <a:endParaRPr lang="en-US" sz="2200" dirty="0">
              <a:cs typeface="+mn-cs"/>
              <a:sym typeface="Symbol" charset="0"/>
            </a:endParaRPr>
          </a:p>
        </p:txBody>
      </p:sp>
      <p:sp>
        <p:nvSpPr>
          <p:cNvPr id="1095684" name="Rectangle 4"/>
          <p:cNvSpPr>
            <a:spLocks noChangeArrowheads="1"/>
          </p:cNvSpPr>
          <p:nvPr/>
        </p:nvSpPr>
        <p:spPr bwMode="auto">
          <a:xfrm>
            <a:off x="0" y="121643"/>
            <a:ext cx="86375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89803" dir="2700000" algn="ctr" rotWithShape="0">
                    <a:schemeClr val="bg2">
                      <a:alpha val="74998"/>
                    </a:schemeClr>
                  </a:outerShdw>
                </a:effectLst>
              </a14:hiddenEffects>
            </a:ext>
          </a:extLst>
        </p:spPr>
        <p:txBody>
          <a:bodyPr anchor="b">
            <a:spAutoFit/>
          </a:bodyPr>
          <a:lstStyle/>
          <a:p>
            <a:pPr algn="ctr">
              <a:defRPr/>
            </a:pPr>
            <a:r>
              <a:rPr lang="en-US" sz="4400" dirty="0" smtClean="0">
                <a:solidFill>
                  <a:schemeClr val="tx2"/>
                </a:solidFill>
                <a:latin typeface="Arial" charset="0"/>
                <a:cs typeface="+mn-cs"/>
              </a:rPr>
              <a:t>passive </a:t>
            </a:r>
            <a:r>
              <a:rPr lang="en-US" sz="4400" dirty="0">
                <a:solidFill>
                  <a:schemeClr val="tx2"/>
                </a:solidFill>
                <a:latin typeface="Arial" charset="0"/>
                <a:cs typeface="+mn-cs"/>
              </a:rPr>
              <a:t>vs. active voice</a:t>
            </a:r>
            <a:endParaRPr lang="en-US" sz="4400" i="1" dirty="0">
              <a:solidFill>
                <a:schemeClr val="tx2"/>
              </a:solidFill>
              <a:latin typeface="Arial" charset="0"/>
              <a:cs typeface="+mn-cs"/>
            </a:endParaRPr>
          </a:p>
        </p:txBody>
      </p:sp>
      <p:sp>
        <p:nvSpPr>
          <p:cNvPr id="2" name="TextBox 1"/>
          <p:cNvSpPr txBox="1"/>
          <p:nvPr/>
        </p:nvSpPr>
        <p:spPr>
          <a:xfrm>
            <a:off x="740869" y="5649109"/>
            <a:ext cx="7743846" cy="954107"/>
          </a:xfrm>
          <a:prstGeom prst="rect">
            <a:avLst/>
          </a:prstGeom>
          <a:noFill/>
        </p:spPr>
        <p:txBody>
          <a:bodyPr wrap="square" rtlCol="0">
            <a:spAutoFit/>
          </a:bodyPr>
          <a:lstStyle/>
          <a:p>
            <a:r>
              <a:rPr lang="en-US" sz="2800" dirty="0" smtClean="0"/>
              <a:t>You may use passive voice (and jargon) by choice in description of methods </a:t>
            </a:r>
            <a:endParaRPr lang="en-US" sz="2800" dirty="0"/>
          </a:p>
        </p:txBody>
      </p:sp>
    </p:spTree>
    <p:extLst>
      <p:ext uri="{BB962C8B-B14F-4D97-AF65-F5344CB8AC3E}">
        <p14:creationId xmlns:p14="http://schemas.microsoft.com/office/powerpoint/2010/main" val="2920608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0" end="0"/>
                                            </p:txEl>
                                          </p:spTgt>
                                        </p:tgtEl>
                                        <p:attrNameLst>
                                          <p:attrName>ppt_c</p:attrName>
                                        </p:attrNameLst>
                                      </p:cBhvr>
                                      <p:to>
                                        <a:schemeClr val="bg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1" end="1"/>
                                            </p:txEl>
                                          </p:spTgt>
                                        </p:tgtEl>
                                        <p:attrNameLst>
                                          <p:attrName>ppt_c</p:attrName>
                                        </p:attrNameLst>
                                      </p:cBhvr>
                                      <p:to>
                                        <a:schemeClr val="bg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2" end="2"/>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3" end="3"/>
                                            </p:txEl>
                                          </p:spTgt>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6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4" end="4"/>
                                            </p:txEl>
                                          </p:spTgt>
                                        </p:tgtEl>
                                        <p:attrNameLst>
                                          <p:attrName>ppt_c</p:attrName>
                                        </p:attrNameLst>
                                      </p:cBhvr>
                                      <p:to>
                                        <a:schemeClr val="bg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956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5" end="5"/>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56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6" end="6"/>
                                            </p:txEl>
                                          </p:spTgt>
                                        </p:tgtEl>
                                        <p:attrNameLst>
                                          <p:attrName>ppt_c</p:attrName>
                                        </p:attrNameLst>
                                      </p:cBhvr>
                                      <p:to>
                                        <a:schemeClr val="bg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56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7" end="7"/>
                                            </p:txEl>
                                          </p:spTgt>
                                        </p:tgtEl>
                                        <p:attrNameLst>
                                          <p:attrName>ppt_c</p:attrName>
                                        </p:attrNameLst>
                                      </p:cBhvr>
                                      <p:to>
                                        <a:schemeClr val="bg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956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095683">
                                            <p:txEl>
                                              <p:pRg st="8" end="8"/>
                                            </p:txEl>
                                          </p:spTgt>
                                        </p:tgtEl>
                                        <p:attrNameLst>
                                          <p:attrName>ppt_c</p:attrName>
                                        </p:attrNameLst>
                                      </p:cBhvr>
                                      <p:to>
                                        <a:schemeClr val="bg1"/>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uiExpand="1" build="p" autoUpdateAnimBg="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in the tense</a:t>
            </a:r>
            <a:endParaRPr lang="en-US" dirty="0"/>
          </a:p>
        </p:txBody>
      </p:sp>
      <p:sp>
        <p:nvSpPr>
          <p:cNvPr id="3" name="Content Placeholder 2"/>
          <p:cNvSpPr>
            <a:spLocks noGrp="1"/>
          </p:cNvSpPr>
          <p:nvPr>
            <p:ph idx="1"/>
          </p:nvPr>
        </p:nvSpPr>
        <p:spPr/>
        <p:txBody>
          <a:bodyPr/>
          <a:lstStyle/>
          <a:p>
            <a:r>
              <a:rPr lang="en-US" dirty="0" smtClean="0"/>
              <a:t>Report methods in past tense.</a:t>
            </a:r>
          </a:p>
          <a:p>
            <a:pPr lvl="1"/>
            <a:r>
              <a:rPr lang="en-US" dirty="0" smtClean="0"/>
              <a:t>“ We calculated…”</a:t>
            </a:r>
          </a:p>
          <a:p>
            <a:r>
              <a:rPr lang="en-US" dirty="0" smtClean="0"/>
              <a:t>Use present tense to describe how “data” are presented in the paper.</a:t>
            </a:r>
          </a:p>
          <a:p>
            <a:pPr lvl="1"/>
            <a:r>
              <a:rPr lang="en-US" dirty="0" smtClean="0"/>
              <a:t> “Figure 3 summarizes our result…”</a:t>
            </a:r>
            <a:endParaRPr lang="en-US" dirty="0"/>
          </a:p>
        </p:txBody>
      </p:sp>
    </p:spTree>
    <p:extLst>
      <p:ext uri="{BB962C8B-B14F-4D97-AF65-F5344CB8AC3E}">
        <p14:creationId xmlns:p14="http://schemas.microsoft.com/office/powerpoint/2010/main" val="3001984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Macroscale</a:t>
            </a:r>
            <a:r>
              <a:rPr lang="en-US" dirty="0" smtClean="0"/>
              <a:t>: (use outline)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66761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dirty="0" smtClean="0">
                <a:latin typeface="Arial" charset="0"/>
              </a:rPr>
              <a:t>Check list </a:t>
            </a:r>
            <a:endParaRPr lang="en-US" dirty="0">
              <a:latin typeface="Arial" charset="0"/>
            </a:endParaRPr>
          </a:p>
        </p:txBody>
      </p:sp>
      <p:sp>
        <p:nvSpPr>
          <p:cNvPr id="65539" name="Rectangle 3"/>
          <p:cNvSpPr>
            <a:spLocks noGrp="1" noChangeArrowheads="1"/>
          </p:cNvSpPr>
          <p:nvPr>
            <p:ph type="body" idx="1"/>
          </p:nvPr>
        </p:nvSpPr>
        <p:spPr>
          <a:xfrm>
            <a:off x="304800" y="1524000"/>
            <a:ext cx="8208963" cy="4114800"/>
          </a:xfrm>
        </p:spPr>
        <p:txBody>
          <a:bodyPr>
            <a:normAutofit fontScale="77500" lnSpcReduction="20000"/>
          </a:bodyPr>
          <a:lstStyle/>
          <a:p>
            <a:pPr eaLnBrk="1" hangingPunct="1">
              <a:lnSpc>
                <a:spcPct val="90000"/>
              </a:lnSpc>
              <a:buFont typeface="Wingdings" charset="0"/>
              <a:buNone/>
            </a:pPr>
            <a:r>
              <a:rPr lang="en-US" sz="2800" u="sng" dirty="0" smtClean="0">
                <a:latin typeface="Arial" charset="0"/>
              </a:rPr>
              <a:t>Words</a:t>
            </a:r>
            <a:r>
              <a:rPr lang="en-US" sz="2800" u="sng" dirty="0">
                <a:latin typeface="Arial" charset="0"/>
              </a:rPr>
              <a:t>:</a:t>
            </a:r>
          </a:p>
          <a:p>
            <a:pPr eaLnBrk="1" hangingPunct="1">
              <a:lnSpc>
                <a:spcPct val="90000"/>
              </a:lnSpc>
              <a:buFontTx/>
              <a:buChar char="•"/>
            </a:pPr>
            <a:r>
              <a:rPr lang="en-US" sz="2800" dirty="0">
                <a:latin typeface="Arial" charset="0"/>
              </a:rPr>
              <a:t>1. Reduce dead weight words and phrases</a:t>
            </a:r>
          </a:p>
          <a:p>
            <a:pPr eaLnBrk="1" hangingPunct="1">
              <a:lnSpc>
                <a:spcPct val="90000"/>
              </a:lnSpc>
              <a:buFontTx/>
              <a:buChar char="•"/>
            </a:pPr>
            <a:r>
              <a:rPr lang="en-US" sz="2800" dirty="0">
                <a:latin typeface="Arial" charset="0"/>
              </a:rPr>
              <a:t>2. Cut, cut, cut; learn to part with your words</a:t>
            </a:r>
          </a:p>
          <a:p>
            <a:pPr eaLnBrk="1" hangingPunct="1">
              <a:lnSpc>
                <a:spcPct val="90000"/>
              </a:lnSpc>
              <a:buFontTx/>
              <a:buChar char="•"/>
            </a:pPr>
            <a:r>
              <a:rPr lang="en-US" sz="2800" dirty="0">
                <a:latin typeface="Arial" charset="0"/>
              </a:rPr>
              <a:t>3. Be specific</a:t>
            </a:r>
          </a:p>
          <a:p>
            <a:pPr eaLnBrk="1" hangingPunct="1">
              <a:lnSpc>
                <a:spcPct val="90000"/>
              </a:lnSpc>
              <a:buFontTx/>
              <a:buNone/>
            </a:pPr>
            <a:r>
              <a:rPr lang="en-US" sz="2800" u="sng" dirty="0">
                <a:latin typeface="Arial" charset="0"/>
              </a:rPr>
              <a:t>Sentences:</a:t>
            </a:r>
          </a:p>
          <a:p>
            <a:pPr>
              <a:lnSpc>
                <a:spcPct val="90000"/>
              </a:lnSpc>
              <a:buFontTx/>
              <a:buChar char="•"/>
            </a:pPr>
            <a:r>
              <a:rPr lang="en-US" sz="2800" dirty="0" smtClean="0">
                <a:solidFill>
                  <a:srgbClr val="FFFF00"/>
                </a:solidFill>
                <a:latin typeface="Arial" charset="0"/>
              </a:rPr>
              <a:t>4. </a:t>
            </a:r>
            <a:r>
              <a:rPr lang="en-US" sz="2800" dirty="0">
                <a:solidFill>
                  <a:srgbClr val="FFFF00"/>
                </a:solidFill>
                <a:latin typeface="Arial" charset="0"/>
              </a:rPr>
              <a:t>Keep an eye on “arguments</a:t>
            </a:r>
            <a:r>
              <a:rPr lang="en-US" sz="2800" dirty="0" smtClean="0">
                <a:solidFill>
                  <a:srgbClr val="FFFF00"/>
                </a:solidFill>
                <a:latin typeface="Arial" charset="0"/>
              </a:rPr>
              <a:t>”</a:t>
            </a:r>
            <a:endParaRPr lang="en-US" sz="2800" dirty="0" smtClean="0">
              <a:latin typeface="Arial" charset="0"/>
            </a:endParaRPr>
          </a:p>
          <a:p>
            <a:pPr eaLnBrk="1" hangingPunct="1">
              <a:lnSpc>
                <a:spcPct val="90000"/>
              </a:lnSpc>
              <a:buFontTx/>
              <a:buChar char="•"/>
            </a:pPr>
            <a:r>
              <a:rPr lang="en-US" sz="2800" dirty="0">
                <a:latin typeface="Arial" charset="0"/>
              </a:rPr>
              <a:t>5</a:t>
            </a:r>
            <a:r>
              <a:rPr lang="en-US" sz="2800" dirty="0" smtClean="0">
                <a:latin typeface="Arial" charset="0"/>
              </a:rPr>
              <a:t>. </a:t>
            </a:r>
            <a:r>
              <a:rPr lang="en-US" sz="2800" dirty="0">
                <a:latin typeface="Arial" charset="0"/>
              </a:rPr>
              <a:t>Follow: subject + verb + object </a:t>
            </a:r>
            <a:r>
              <a:rPr lang="en-US" sz="2800" i="1" dirty="0">
                <a:latin typeface="Arial" charset="0"/>
              </a:rPr>
              <a:t>(SVO) </a:t>
            </a:r>
            <a:r>
              <a:rPr lang="en-US" sz="2800" dirty="0" smtClean="0">
                <a:latin typeface="Arial" charset="0"/>
              </a:rPr>
              <a:t>and avoid passive voice</a:t>
            </a:r>
            <a:endParaRPr lang="en-US" sz="2800" dirty="0">
              <a:latin typeface="Arial" charset="0"/>
            </a:endParaRPr>
          </a:p>
          <a:p>
            <a:pPr eaLnBrk="1" hangingPunct="1">
              <a:lnSpc>
                <a:spcPct val="90000"/>
              </a:lnSpc>
              <a:buFontTx/>
              <a:buChar char="•"/>
            </a:pPr>
            <a:r>
              <a:rPr lang="en-US" sz="2800" dirty="0">
                <a:latin typeface="Arial" charset="0"/>
              </a:rPr>
              <a:t>6</a:t>
            </a:r>
            <a:r>
              <a:rPr lang="en-US" sz="2800" dirty="0" smtClean="0">
                <a:latin typeface="Arial" charset="0"/>
              </a:rPr>
              <a:t>. </a:t>
            </a:r>
            <a:r>
              <a:rPr lang="en-US" sz="2800" dirty="0">
                <a:latin typeface="Arial" charset="0"/>
              </a:rPr>
              <a:t>Use strong verbs and avoid turning verbs into nouns </a:t>
            </a:r>
            <a:endParaRPr lang="en-US" sz="2800" dirty="0" smtClean="0">
              <a:latin typeface="Arial" charset="0"/>
            </a:endParaRPr>
          </a:p>
          <a:p>
            <a:pPr eaLnBrk="1" hangingPunct="1">
              <a:lnSpc>
                <a:spcPct val="90000"/>
              </a:lnSpc>
              <a:buFontTx/>
              <a:buChar char="•"/>
            </a:pPr>
            <a:r>
              <a:rPr lang="en-US" sz="2800" dirty="0" smtClean="0">
                <a:latin typeface="Arial" charset="0"/>
              </a:rPr>
              <a:t>7</a:t>
            </a:r>
            <a:r>
              <a:rPr lang="en-US" sz="2800" dirty="0" smtClean="0">
                <a:latin typeface="Arial" charset="0"/>
              </a:rPr>
              <a:t>. </a:t>
            </a:r>
            <a:r>
              <a:rPr lang="en-US" sz="2800" dirty="0">
                <a:latin typeface="Arial" charset="0"/>
              </a:rPr>
              <a:t>Eliminate negatives; use positive constructions </a:t>
            </a:r>
            <a:r>
              <a:rPr lang="en-US" sz="2800" dirty="0" smtClean="0">
                <a:latin typeface="Arial" charset="0"/>
              </a:rPr>
              <a:t>instead</a:t>
            </a:r>
          </a:p>
          <a:p>
            <a:pPr eaLnBrk="1" hangingPunct="1">
              <a:lnSpc>
                <a:spcPct val="90000"/>
              </a:lnSpc>
              <a:buFontTx/>
              <a:buChar char="•"/>
            </a:pPr>
            <a:endParaRPr lang="en-US" sz="2800" dirty="0" smtClean="0">
              <a:latin typeface="Arial" charset="0"/>
            </a:endParaRPr>
          </a:p>
          <a:p>
            <a:pPr marL="0" indent="0" eaLnBrk="1" hangingPunct="1">
              <a:lnSpc>
                <a:spcPct val="90000"/>
              </a:lnSpc>
              <a:buNone/>
            </a:pPr>
            <a:r>
              <a:rPr lang="en-US" sz="2800" u="sng" dirty="0" smtClean="0">
                <a:latin typeface="Arial" charset="0"/>
              </a:rPr>
              <a:t>Equations:</a:t>
            </a:r>
          </a:p>
          <a:p>
            <a:pPr>
              <a:lnSpc>
                <a:spcPct val="90000"/>
              </a:lnSpc>
            </a:pPr>
            <a:r>
              <a:rPr lang="en-US" sz="2800" dirty="0" smtClean="0">
                <a:latin typeface="Arial" charset="0"/>
              </a:rPr>
              <a:t>D. </a:t>
            </a:r>
            <a:r>
              <a:rPr lang="en-US" sz="2800" dirty="0" err="1" smtClean="0">
                <a:latin typeface="Arial" charset="0"/>
              </a:rPr>
              <a:t>Mermin’s</a:t>
            </a:r>
            <a:r>
              <a:rPr lang="en-US" sz="2800" dirty="0">
                <a:latin typeface="Arial" charset="0"/>
              </a:rPr>
              <a:t> </a:t>
            </a:r>
            <a:r>
              <a:rPr lang="en-US" sz="2800" dirty="0" smtClean="0">
                <a:latin typeface="Arial" charset="0"/>
              </a:rPr>
              <a:t>suggestions</a:t>
            </a:r>
            <a:endParaRPr lang="en-US" sz="2800" dirty="0">
              <a:latin typeface="Arial" charset="0"/>
            </a:endParaRPr>
          </a:p>
        </p:txBody>
      </p:sp>
    </p:spTree>
    <p:extLst>
      <p:ext uri="{BB962C8B-B14F-4D97-AF65-F5344CB8AC3E}">
        <p14:creationId xmlns:p14="http://schemas.microsoft.com/office/powerpoint/2010/main" val="29390964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 end="1"/>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2" end="2"/>
                                            </p:txEl>
                                          </p:spTgt>
                                        </p:tgtEl>
                                        <p:attrNameLst>
                                          <p:attrName>ppt_c</p:attrName>
                                        </p:attrNameLst>
                                      </p:cBhvr>
                                      <p:to>
                                        <a:schemeClr val="bg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3" end="3"/>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4" end="4"/>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5" end="5"/>
                                            </p:txEl>
                                          </p:spTgt>
                                        </p:tgtEl>
                                        <p:attrNameLst>
                                          <p:attrName>ppt_c</p:attrName>
                                        </p:attrNameLst>
                                      </p:cBhvr>
                                      <p:to>
                                        <a:schemeClr val="bg1"/>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539">
                                            <p:txEl>
                                              <p:pRg st="6" end="6"/>
                                            </p:txEl>
                                          </p:spTgt>
                                        </p:tgtEl>
                                        <p:attrNameLst>
                                          <p:attrName>style.visibility</p:attrName>
                                        </p:attrNameLst>
                                      </p:cBhvr>
                                      <p:to>
                                        <p:strVal val="visible"/>
                                      </p:to>
                                    </p:set>
                                    <p:anim calcmode="lin" valueType="num">
                                      <p:cBhvr additive="base">
                                        <p:cTn id="43"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553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6" end="6"/>
                                            </p:txEl>
                                          </p:spTgt>
                                        </p:tgtEl>
                                        <p:attrNameLst>
                                          <p:attrName>ppt_c</p:attrName>
                                        </p:attrNameLst>
                                      </p:cBhvr>
                                      <p:to>
                                        <a:schemeClr val="bg1"/>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5539">
                                            <p:txEl>
                                              <p:pRg st="7" end="7"/>
                                            </p:txEl>
                                          </p:spTgt>
                                        </p:tgtEl>
                                        <p:attrNameLst>
                                          <p:attrName>style.visibility</p:attrName>
                                        </p:attrNameLst>
                                      </p:cBhvr>
                                      <p:to>
                                        <p:strVal val="visible"/>
                                      </p:to>
                                    </p:set>
                                    <p:anim calcmode="lin" valueType="num">
                                      <p:cBhvr additive="base">
                                        <p:cTn id="49" dur="500" fill="hold"/>
                                        <p:tgtEl>
                                          <p:spTgt spid="65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553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7" end="7"/>
                                            </p:txEl>
                                          </p:spTgt>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5539">
                                            <p:txEl>
                                              <p:pRg st="8" end="8"/>
                                            </p:txEl>
                                          </p:spTgt>
                                        </p:tgtEl>
                                        <p:attrNameLst>
                                          <p:attrName>style.visibility</p:attrName>
                                        </p:attrNameLst>
                                      </p:cBhvr>
                                      <p:to>
                                        <p:strVal val="visible"/>
                                      </p:to>
                                    </p:set>
                                    <p:anim calcmode="lin" valueType="num">
                                      <p:cBhvr additive="base">
                                        <p:cTn id="55" dur="500" fill="hold"/>
                                        <p:tgtEl>
                                          <p:spTgt spid="65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5539">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8" end="8"/>
                                            </p:txEl>
                                          </p:spTgt>
                                        </p:tgtEl>
                                        <p:attrNameLst>
                                          <p:attrName>ppt_c</p:attrName>
                                        </p:attrNameLst>
                                      </p:cBhvr>
                                      <p:to>
                                        <a:schemeClr val="bg1"/>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539">
                                            <p:txEl>
                                              <p:pRg st="10" end="10"/>
                                            </p:txEl>
                                          </p:spTgt>
                                        </p:tgtEl>
                                        <p:attrNameLst>
                                          <p:attrName>style.visibility</p:attrName>
                                        </p:attrNameLst>
                                      </p:cBhvr>
                                      <p:to>
                                        <p:strVal val="visible"/>
                                      </p:to>
                                    </p:set>
                                    <p:anim calcmode="lin" valueType="num">
                                      <p:cBhvr additive="base">
                                        <p:cTn id="61" dur="500" fill="hold"/>
                                        <p:tgtEl>
                                          <p:spTgt spid="6553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5539">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0" end="10"/>
                                            </p:txEl>
                                          </p:spTgt>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5539">
                                            <p:txEl>
                                              <p:pRg st="11" end="11"/>
                                            </p:txEl>
                                          </p:spTgt>
                                        </p:tgtEl>
                                        <p:attrNameLst>
                                          <p:attrName>style.visibility</p:attrName>
                                        </p:attrNameLst>
                                      </p:cBhvr>
                                      <p:to>
                                        <p:strVal val="visible"/>
                                      </p:to>
                                    </p:set>
                                    <p:anim calcmode="lin" valueType="num">
                                      <p:cBhvr additive="base">
                                        <p:cTn id="67" dur="500" fill="hold"/>
                                        <p:tgtEl>
                                          <p:spTgt spid="65539">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5539">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9683"/>
            <a:ext cx="8229600" cy="1143000"/>
          </a:xfrm>
        </p:spPr>
        <p:txBody>
          <a:bodyPr/>
          <a:lstStyle/>
          <a:p>
            <a:r>
              <a:rPr lang="en-US" dirty="0" smtClean="0"/>
              <a:t>Equations</a:t>
            </a:r>
            <a:endParaRPr lang="en-US" dirty="0"/>
          </a:p>
        </p:txBody>
      </p:sp>
      <p:sp>
        <p:nvSpPr>
          <p:cNvPr id="4" name="TextBox 3"/>
          <p:cNvSpPr txBox="1"/>
          <p:nvPr/>
        </p:nvSpPr>
        <p:spPr>
          <a:xfrm>
            <a:off x="5344841" y="6121482"/>
            <a:ext cx="1474420" cy="369332"/>
          </a:xfrm>
          <a:prstGeom prst="rect">
            <a:avLst/>
          </a:prstGeom>
          <a:noFill/>
        </p:spPr>
        <p:txBody>
          <a:bodyPr wrap="none" rtlCol="0">
            <a:spAutoFit/>
          </a:bodyPr>
          <a:lstStyle/>
          <a:p>
            <a:r>
              <a:rPr lang="en-US" dirty="0" smtClean="0"/>
              <a:t>See sample 1.</a:t>
            </a:r>
            <a:endParaRPr lang="en-US" dirty="0"/>
          </a:p>
        </p:txBody>
      </p:sp>
    </p:spTree>
    <p:extLst>
      <p:ext uri="{BB962C8B-B14F-4D97-AF65-F5344CB8AC3E}">
        <p14:creationId xmlns:p14="http://schemas.microsoft.com/office/powerpoint/2010/main" val="9300844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Mermin’s</a:t>
            </a:r>
            <a:r>
              <a:rPr lang="en-US" dirty="0" smtClean="0"/>
              <a:t> rules</a:t>
            </a:r>
            <a:endParaRPr lang="en-US" dirty="0"/>
          </a:p>
        </p:txBody>
      </p:sp>
      <p:sp>
        <p:nvSpPr>
          <p:cNvPr id="3" name="Content Placeholder 2"/>
          <p:cNvSpPr>
            <a:spLocks noGrp="1"/>
          </p:cNvSpPr>
          <p:nvPr>
            <p:ph idx="1"/>
          </p:nvPr>
        </p:nvSpPr>
        <p:spPr/>
        <p:txBody>
          <a:bodyPr/>
          <a:lstStyle/>
          <a:p>
            <a:r>
              <a:rPr lang="en-US" dirty="0" smtClean="0"/>
              <a:t>1. (Fisher’s Rule) Number all displayed equations.</a:t>
            </a:r>
          </a:p>
          <a:p>
            <a:pPr lvl="1"/>
            <a:r>
              <a:rPr lang="en-US" dirty="0" smtClean="0"/>
              <a:t>Readers (and referee) might want to refer to the equations you did not. </a:t>
            </a:r>
          </a:p>
          <a:p>
            <a:endParaRPr lang="en-US" dirty="0"/>
          </a:p>
        </p:txBody>
      </p:sp>
    </p:spTree>
    <p:extLst>
      <p:ext uri="{BB962C8B-B14F-4D97-AF65-F5344CB8AC3E}">
        <p14:creationId xmlns:p14="http://schemas.microsoft.com/office/powerpoint/2010/main" val="1570658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Mermin’s</a:t>
            </a:r>
            <a:r>
              <a:rPr lang="en-US" dirty="0" smtClean="0"/>
              <a:t> rules</a:t>
            </a:r>
            <a:endParaRPr lang="en-US" dirty="0"/>
          </a:p>
        </p:txBody>
      </p:sp>
      <p:sp>
        <p:nvSpPr>
          <p:cNvPr id="3" name="Content Placeholder 2"/>
          <p:cNvSpPr>
            <a:spLocks noGrp="1"/>
          </p:cNvSpPr>
          <p:nvPr>
            <p:ph idx="1"/>
          </p:nvPr>
        </p:nvSpPr>
        <p:spPr/>
        <p:txBody>
          <a:bodyPr/>
          <a:lstStyle/>
          <a:p>
            <a:r>
              <a:rPr lang="en-US" dirty="0"/>
              <a:t>2</a:t>
            </a:r>
            <a:r>
              <a:rPr lang="en-US" dirty="0" smtClean="0"/>
              <a:t>. (Good Samaritan Rule) When refereeing to an equation identify it by a phrase as well as a number.</a:t>
            </a:r>
          </a:p>
          <a:p>
            <a:pPr lvl="1"/>
            <a:r>
              <a:rPr lang="en-US" dirty="0" smtClean="0"/>
              <a:t>“inserting (2.47) and (3.51) into (5.13)…”</a:t>
            </a:r>
          </a:p>
          <a:p>
            <a:pPr lvl="1"/>
            <a:r>
              <a:rPr lang="en-US" dirty="0" smtClean="0"/>
              <a:t>“</a:t>
            </a:r>
            <a:r>
              <a:rPr lang="en-US" dirty="0" err="1" smtClean="0"/>
              <a:t>insertinig</a:t>
            </a:r>
            <a:r>
              <a:rPr lang="en-US" dirty="0" smtClean="0"/>
              <a:t> the form (2.47) of the electric field E and the </a:t>
            </a:r>
            <a:r>
              <a:rPr lang="en-US" dirty="0" err="1" smtClean="0"/>
              <a:t>Lindhard</a:t>
            </a:r>
            <a:r>
              <a:rPr lang="en-US" dirty="0" smtClean="0"/>
              <a:t> form (3.51) of the dielectric function </a:t>
            </a:r>
            <a:r>
              <a:rPr lang="el-GR" dirty="0" smtClean="0"/>
              <a:t>ε</a:t>
            </a:r>
            <a:r>
              <a:rPr lang="en-US" dirty="0" smtClean="0"/>
              <a:t> into the constitutive </a:t>
            </a:r>
            <a:r>
              <a:rPr lang="en-US" dirty="0" err="1" smtClean="0"/>
              <a:t>euqation</a:t>
            </a:r>
            <a:r>
              <a:rPr lang="en-US" dirty="0" smtClean="0"/>
              <a:t> (5.13) </a:t>
            </a:r>
          </a:p>
          <a:p>
            <a:endParaRPr lang="en-US" dirty="0"/>
          </a:p>
        </p:txBody>
      </p:sp>
    </p:spTree>
    <p:extLst>
      <p:ext uri="{BB962C8B-B14F-4D97-AF65-F5344CB8AC3E}">
        <p14:creationId xmlns:p14="http://schemas.microsoft.com/office/powerpoint/2010/main" val="1736978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Mermin’s</a:t>
            </a:r>
            <a:r>
              <a:rPr lang="en-US" dirty="0" smtClean="0"/>
              <a:t> rules</a:t>
            </a:r>
            <a:endParaRPr lang="en-US" dirty="0"/>
          </a:p>
        </p:txBody>
      </p:sp>
      <p:sp>
        <p:nvSpPr>
          <p:cNvPr id="3" name="Content Placeholder 2"/>
          <p:cNvSpPr>
            <a:spLocks noGrp="1"/>
          </p:cNvSpPr>
          <p:nvPr>
            <p:ph idx="1"/>
          </p:nvPr>
        </p:nvSpPr>
        <p:spPr/>
        <p:txBody>
          <a:bodyPr/>
          <a:lstStyle/>
          <a:p>
            <a:r>
              <a:rPr lang="en-US" dirty="0"/>
              <a:t>3</a:t>
            </a:r>
            <a:r>
              <a:rPr lang="en-US" dirty="0" smtClean="0"/>
              <a:t>. (Math is Prose Rule) End displayed equation with a punctuation mark.</a:t>
            </a:r>
          </a:p>
          <a:p>
            <a:pPr lvl="1"/>
            <a:r>
              <a:rPr lang="en-US" dirty="0" smtClean="0"/>
              <a:t>Readers (and referee) might want to refer to the equations you did not. </a:t>
            </a:r>
          </a:p>
          <a:p>
            <a:endParaRPr lang="en-US" dirty="0"/>
          </a:p>
        </p:txBody>
      </p:sp>
    </p:spTree>
    <p:extLst>
      <p:ext uri="{BB962C8B-B14F-4D97-AF65-F5344CB8AC3E}">
        <p14:creationId xmlns:p14="http://schemas.microsoft.com/office/powerpoint/2010/main" val="1098348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a:t>
            </a:r>
            <a:endParaRPr lang="en-US" dirty="0"/>
          </a:p>
        </p:txBody>
      </p:sp>
      <p:sp>
        <p:nvSpPr>
          <p:cNvPr id="3" name="Content Placeholder 2"/>
          <p:cNvSpPr>
            <a:spLocks noGrp="1"/>
          </p:cNvSpPr>
          <p:nvPr>
            <p:ph idx="1"/>
          </p:nvPr>
        </p:nvSpPr>
        <p:spPr/>
        <p:txBody>
          <a:bodyPr/>
          <a:lstStyle/>
          <a:p>
            <a:r>
              <a:rPr lang="en-US" dirty="0" smtClean="0"/>
              <a:t>Title </a:t>
            </a:r>
            <a:r>
              <a:rPr lang="en-US" dirty="0" err="1" smtClean="0"/>
              <a:t>v.s</a:t>
            </a:r>
            <a:r>
              <a:rPr lang="en-US" dirty="0" smtClean="0"/>
              <a:t>. your message.</a:t>
            </a:r>
          </a:p>
          <a:p>
            <a:r>
              <a:rPr lang="en-US" dirty="0" smtClean="0"/>
              <a:t>Abstract </a:t>
            </a:r>
            <a:r>
              <a:rPr lang="en-US" dirty="0" err="1" smtClean="0"/>
              <a:t>v.s</a:t>
            </a:r>
            <a:r>
              <a:rPr lang="en-US" dirty="0" smtClean="0"/>
              <a:t>. </a:t>
            </a:r>
            <a:r>
              <a:rPr lang="en-US" dirty="0" err="1" smtClean="0"/>
              <a:t>context+question+results+message</a:t>
            </a:r>
            <a:r>
              <a:rPr lang="en-US" dirty="0" smtClean="0"/>
              <a:t>(s).</a:t>
            </a:r>
          </a:p>
          <a:p>
            <a:r>
              <a:rPr lang="en-US" dirty="0" smtClean="0"/>
              <a:t>Figures and tables.</a:t>
            </a:r>
          </a:p>
          <a:p>
            <a:r>
              <a:rPr lang="en-US" dirty="0" smtClean="0"/>
              <a:t>Conclusion </a:t>
            </a:r>
            <a:r>
              <a:rPr lang="en-US" dirty="0" err="1" smtClean="0"/>
              <a:t>v.s</a:t>
            </a:r>
            <a:r>
              <a:rPr lang="en-US" dirty="0" smtClean="0"/>
              <a:t>. your message(s).</a:t>
            </a:r>
          </a:p>
          <a:p>
            <a:r>
              <a:rPr lang="en-US" dirty="0" smtClean="0"/>
              <a:t>Topic position &gt; Stress position</a:t>
            </a:r>
          </a:p>
          <a:p>
            <a:r>
              <a:rPr lang="en-US" dirty="0" smtClean="0"/>
              <a:t>Logical flow between paragraphs.</a:t>
            </a:r>
          </a:p>
          <a:p>
            <a:endParaRPr lang="en-US" dirty="0" smtClean="0"/>
          </a:p>
          <a:p>
            <a:endParaRPr lang="en-US" dirty="0"/>
          </a:p>
        </p:txBody>
      </p:sp>
    </p:spTree>
    <p:extLst>
      <p:ext uri="{BB962C8B-B14F-4D97-AF65-F5344CB8AC3E}">
        <p14:creationId xmlns:p14="http://schemas.microsoft.com/office/powerpoint/2010/main" val="4077071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a:xfrm>
            <a:off x="317500" y="52388"/>
            <a:ext cx="8637588" cy="1431925"/>
          </a:xfrm>
        </p:spPr>
        <p:txBody>
          <a:bodyPr>
            <a:normAutofit/>
          </a:bodyPr>
          <a:lstStyle/>
          <a:p>
            <a:pPr eaLnBrk="1" hangingPunct="1">
              <a:defRPr/>
            </a:pPr>
            <a:r>
              <a:rPr lang="en-US" dirty="0" smtClean="0">
                <a:cs typeface="+mj-cs"/>
              </a:rPr>
              <a:t>Tables </a:t>
            </a:r>
            <a:r>
              <a:rPr lang="en-US" dirty="0" smtClean="0">
                <a:cs typeface="+mj-cs"/>
              </a:rPr>
              <a:t>and Figures</a:t>
            </a:r>
          </a:p>
        </p:txBody>
      </p:sp>
      <p:sp>
        <p:nvSpPr>
          <p:cNvPr id="1122307" name="Rectangle 3"/>
          <p:cNvSpPr>
            <a:spLocks noGrp="1" noChangeArrowheads="1"/>
          </p:cNvSpPr>
          <p:nvPr>
            <p:ph type="body" idx="1"/>
          </p:nvPr>
        </p:nvSpPr>
        <p:spPr/>
        <p:txBody>
          <a:bodyPr/>
          <a:lstStyle/>
          <a:p>
            <a:pPr eaLnBrk="1" hangingPunct="1">
              <a:buFont typeface="Wingdings" charset="0"/>
              <a:buNone/>
              <a:defRPr/>
            </a:pPr>
            <a:endParaRPr lang="en-US" sz="1800" i="1" smtClean="0">
              <a:cs typeface="Arial" charset="0"/>
            </a:endParaRPr>
          </a:p>
          <a:p>
            <a:pPr eaLnBrk="1" hangingPunct="1">
              <a:buFont typeface="Wingdings" charset="0"/>
              <a:buNone/>
              <a:defRPr/>
            </a:pPr>
            <a:endParaRPr lang="en-US" sz="1800" i="1" smtClean="0">
              <a:cs typeface="Arial" charset="0"/>
            </a:endParaRPr>
          </a:p>
        </p:txBody>
      </p:sp>
      <p:sp>
        <p:nvSpPr>
          <p:cNvPr id="1122308" name="Text Box 4"/>
          <p:cNvSpPr txBox="1">
            <a:spLocks noChangeArrowheads="1"/>
          </p:cNvSpPr>
          <p:nvPr/>
        </p:nvSpPr>
        <p:spPr bwMode="auto">
          <a:xfrm>
            <a:off x="685800" y="1981200"/>
            <a:ext cx="7391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dirty="0">
                <a:cs typeface="+mn-cs"/>
              </a:rPr>
              <a:t>Editors (and readers) look first (and maybe only) at titles, abstracts, and Tables and Figures!  </a:t>
            </a:r>
          </a:p>
          <a:p>
            <a:pPr>
              <a:spcBef>
                <a:spcPct val="50000"/>
              </a:spcBef>
              <a:defRPr/>
            </a:pPr>
            <a:endParaRPr lang="en-US" sz="3200" dirty="0">
              <a:cs typeface="+mn-cs"/>
            </a:endParaRPr>
          </a:p>
          <a:p>
            <a:pPr>
              <a:spcBef>
                <a:spcPct val="50000"/>
              </a:spcBef>
              <a:defRPr/>
            </a:pPr>
            <a:r>
              <a:rPr lang="en-US" sz="3200" dirty="0">
                <a:cs typeface="+mn-cs"/>
              </a:rPr>
              <a:t>Like the abstract, figures and tables should stand alone and tell a complete story.</a:t>
            </a:r>
          </a:p>
        </p:txBody>
      </p:sp>
    </p:spTree>
    <p:extLst>
      <p:ext uri="{BB962C8B-B14F-4D97-AF65-F5344CB8AC3E}">
        <p14:creationId xmlns:p14="http://schemas.microsoft.com/office/powerpoint/2010/main" val="3117023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2308">
                                            <p:txEl>
                                              <p:pRg st="0" end="0"/>
                                            </p:txEl>
                                          </p:spTgt>
                                        </p:tgtEl>
                                        <p:attrNameLst>
                                          <p:attrName>style.visibility</p:attrName>
                                        </p:attrNameLst>
                                      </p:cBhvr>
                                      <p:to>
                                        <p:strVal val="visible"/>
                                      </p:to>
                                    </p:set>
                                    <p:anim calcmode="lin" valueType="num">
                                      <p:cBhvr additive="base">
                                        <p:cTn id="7" dur="500" fill="hold"/>
                                        <p:tgtEl>
                                          <p:spTgt spid="11223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23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2308">
                                            <p:txEl>
                                              <p:pRg st="2" end="2"/>
                                            </p:txEl>
                                          </p:spTgt>
                                        </p:tgtEl>
                                        <p:attrNameLst>
                                          <p:attrName>style.visibility</p:attrName>
                                        </p:attrNameLst>
                                      </p:cBhvr>
                                      <p:to>
                                        <p:strVal val="visible"/>
                                      </p:to>
                                    </p:set>
                                    <p:anim calcmode="lin" valueType="num">
                                      <p:cBhvr additive="base">
                                        <p:cTn id="13" dur="500" fill="hold"/>
                                        <p:tgtEl>
                                          <p:spTgt spid="112230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230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on results </a:t>
            </a:r>
            <a:r>
              <a:rPr lang="en-US" dirty="0" err="1" smtClean="0"/>
              <a:t>v.s</a:t>
            </a:r>
            <a:r>
              <a:rPr lang="en-US" dirty="0" smtClean="0"/>
              <a:t>. Figure/Table</a:t>
            </a:r>
            <a:endParaRPr lang="en-US" dirty="0"/>
          </a:p>
        </p:txBody>
      </p:sp>
      <p:sp>
        <p:nvSpPr>
          <p:cNvPr id="6" name="Text Box 4"/>
          <p:cNvSpPr txBox="1">
            <a:spLocks noChangeArrowheads="1"/>
          </p:cNvSpPr>
          <p:nvPr/>
        </p:nvSpPr>
        <p:spPr bwMode="auto">
          <a:xfrm>
            <a:off x="457200" y="1828800"/>
            <a:ext cx="8153400"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b="1" u="sng" dirty="0">
                <a:cs typeface="+mn-cs"/>
              </a:rPr>
              <a:t>Results:</a:t>
            </a:r>
          </a:p>
          <a:p>
            <a:pPr>
              <a:spcBef>
                <a:spcPct val="50000"/>
              </a:spcBef>
              <a:buFontTx/>
              <a:buChar char="•"/>
              <a:defRPr/>
            </a:pPr>
            <a:r>
              <a:rPr lang="en-US" sz="2800" b="1" dirty="0">
                <a:cs typeface="+mn-cs"/>
              </a:rPr>
              <a:t>Report results pertinent to the main question asked</a:t>
            </a:r>
          </a:p>
          <a:p>
            <a:pPr>
              <a:spcBef>
                <a:spcPct val="50000"/>
              </a:spcBef>
              <a:buFontTx/>
              <a:buChar char="•"/>
              <a:defRPr/>
            </a:pPr>
            <a:r>
              <a:rPr lang="en-US" sz="2800" b="1" dirty="0">
                <a:cs typeface="+mn-cs"/>
              </a:rPr>
              <a:t>Summarize the data (big picture); report trends </a:t>
            </a:r>
          </a:p>
          <a:p>
            <a:pPr>
              <a:spcBef>
                <a:spcPct val="50000"/>
              </a:spcBef>
              <a:buFontTx/>
              <a:buChar char="•"/>
              <a:defRPr/>
            </a:pPr>
            <a:r>
              <a:rPr lang="en-US" sz="2800" b="1" dirty="0">
                <a:cs typeface="+mn-cs"/>
              </a:rPr>
              <a:t>Cite figures or tables that present supporting data</a:t>
            </a:r>
          </a:p>
        </p:txBody>
      </p:sp>
    </p:spTree>
    <p:extLst>
      <p:ext uri="{BB962C8B-B14F-4D97-AF65-F5344CB8AC3E}">
        <p14:creationId xmlns:p14="http://schemas.microsoft.com/office/powerpoint/2010/main" val="2732324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
                                            <p:txEl>
                                              <p:pRg st="1" end="1"/>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
                                            <p:txEl>
                                              <p:pRg st="2" end="2"/>
                                            </p:txEl>
                                          </p:spTgt>
                                        </p:tgtEl>
                                        <p:attrNameLst>
                                          <p:attrName>ppt_c</p:attrName>
                                        </p:attrNameLst>
                                      </p:cBhvr>
                                      <p:to>
                                        <a:schemeClr val="bg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317500" y="52388"/>
            <a:ext cx="8637588" cy="1431925"/>
          </a:xfrm>
        </p:spPr>
        <p:txBody>
          <a:bodyPr>
            <a:normAutofit/>
          </a:bodyPr>
          <a:lstStyle/>
          <a:p>
            <a:pPr eaLnBrk="1" hangingPunct="1">
              <a:defRPr/>
            </a:pPr>
            <a:r>
              <a:rPr lang="en-US" dirty="0" smtClean="0">
                <a:cs typeface="+mj-cs"/>
              </a:rPr>
              <a:t>Text </a:t>
            </a:r>
            <a:r>
              <a:rPr lang="en-US" dirty="0" err="1" smtClean="0">
                <a:cs typeface="+mj-cs"/>
              </a:rPr>
              <a:t>v.s</a:t>
            </a:r>
            <a:r>
              <a:rPr lang="en-US" dirty="0" smtClean="0">
                <a:cs typeface="+mj-cs"/>
              </a:rPr>
              <a:t>. </a:t>
            </a:r>
            <a:r>
              <a:rPr lang="en-US" dirty="0" smtClean="0"/>
              <a:t>Table or Figure</a:t>
            </a:r>
            <a:endParaRPr lang="en-US" dirty="0" smtClean="0">
              <a:cs typeface="+mj-cs"/>
            </a:endParaRPr>
          </a:p>
        </p:txBody>
      </p:sp>
      <p:sp>
        <p:nvSpPr>
          <p:cNvPr id="1105923" name="Rectangle 3"/>
          <p:cNvSpPr>
            <a:spLocks noGrp="1" noChangeArrowheads="1"/>
          </p:cNvSpPr>
          <p:nvPr>
            <p:ph type="body" idx="1"/>
          </p:nvPr>
        </p:nvSpPr>
        <p:spPr/>
        <p:txBody>
          <a:bodyPr/>
          <a:lstStyle/>
          <a:p>
            <a:pPr eaLnBrk="1" hangingPunct="1">
              <a:buFont typeface="Wingdings" charset="0"/>
              <a:buNone/>
              <a:defRPr/>
            </a:pPr>
            <a:endParaRPr lang="en-US" sz="1800" i="1" smtClean="0">
              <a:cs typeface="Arial" charset="0"/>
            </a:endParaRPr>
          </a:p>
          <a:p>
            <a:pPr eaLnBrk="1" hangingPunct="1">
              <a:buFont typeface="Wingdings" charset="0"/>
              <a:buNone/>
              <a:defRPr/>
            </a:pPr>
            <a:endParaRPr lang="en-US" sz="1800" i="1" smtClean="0">
              <a:cs typeface="Arial" charset="0"/>
            </a:endParaRPr>
          </a:p>
        </p:txBody>
      </p:sp>
      <p:sp>
        <p:nvSpPr>
          <p:cNvPr id="1105924" name="Text Box 4"/>
          <p:cNvSpPr txBox="1">
            <a:spLocks noChangeArrowheads="1"/>
          </p:cNvSpPr>
          <p:nvPr/>
        </p:nvSpPr>
        <p:spPr bwMode="auto">
          <a:xfrm>
            <a:off x="457200" y="19812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cs typeface="+mn-cs"/>
              </a:rPr>
              <a:t>Does it belong in the text or in a table or figure?</a:t>
            </a:r>
          </a:p>
          <a:p>
            <a:pPr>
              <a:spcBef>
                <a:spcPct val="50000"/>
              </a:spcBef>
              <a:defRPr/>
            </a:pPr>
            <a:r>
              <a:rPr lang="en-US" b="1" i="1" dirty="0">
                <a:cs typeface="+mn-cs"/>
              </a:rPr>
              <a:t>*text is used to point out simple relationships and describe trends</a:t>
            </a:r>
          </a:p>
          <a:p>
            <a:pPr>
              <a:spcBef>
                <a:spcPct val="50000"/>
              </a:spcBef>
              <a:defRPr/>
            </a:pPr>
            <a:r>
              <a:rPr lang="en-US" sz="2000" b="1" u="sng" dirty="0">
                <a:latin typeface="Arial" charset="0"/>
                <a:cs typeface="Arial" charset="0"/>
              </a:rPr>
              <a:t>Examples:</a:t>
            </a:r>
          </a:p>
          <a:p>
            <a:pPr>
              <a:spcBef>
                <a:spcPct val="50000"/>
              </a:spcBef>
              <a:defRPr/>
            </a:pPr>
            <a:r>
              <a:rPr lang="ja-JP" altLang="en-US" sz="2000" b="1" dirty="0">
                <a:latin typeface="Arial"/>
                <a:cs typeface="Arial" charset="0"/>
              </a:rPr>
              <a:t>“</a:t>
            </a:r>
            <a:r>
              <a:rPr lang="en-US" sz="2000" b="1" dirty="0">
                <a:latin typeface="Arial" charset="0"/>
                <a:cs typeface="Arial" charset="0"/>
              </a:rPr>
              <a:t>Over the course of treatment, </a:t>
            </a:r>
            <a:r>
              <a:rPr lang="en-US" sz="2000" b="1" dirty="0" err="1">
                <a:latin typeface="Arial" charset="0"/>
                <a:cs typeface="Arial" charset="0"/>
              </a:rPr>
              <a:t>topiramate</a:t>
            </a:r>
            <a:r>
              <a:rPr lang="en-US" sz="2000" b="1" dirty="0">
                <a:latin typeface="Arial" charset="0"/>
                <a:cs typeface="Arial" charset="0"/>
              </a:rPr>
              <a:t> was significantly more effective than placebo at improving drinking outcomes on drinks per day, drinks per drinking day, percentage of heavy drinking days, percentage of days abstinent, and log plasma  -</a:t>
            </a:r>
            <a:r>
              <a:rPr lang="en-US" sz="2000" b="1" dirty="0" err="1">
                <a:latin typeface="Arial" charset="0"/>
                <a:cs typeface="Arial" charset="0"/>
              </a:rPr>
              <a:t>glutamyl</a:t>
            </a:r>
            <a:r>
              <a:rPr lang="en-US" sz="2000" b="1" dirty="0">
                <a:latin typeface="Arial" charset="0"/>
                <a:cs typeface="Arial" charset="0"/>
              </a:rPr>
              <a:t> </a:t>
            </a:r>
            <a:r>
              <a:rPr lang="en-US" sz="2000" b="1" dirty="0" err="1">
                <a:latin typeface="Arial" charset="0"/>
                <a:cs typeface="Arial" charset="0"/>
              </a:rPr>
              <a:t>transferase</a:t>
            </a:r>
            <a:r>
              <a:rPr lang="en-US" sz="2000" b="1" dirty="0">
                <a:latin typeface="Arial" charset="0"/>
                <a:cs typeface="Arial" charset="0"/>
              </a:rPr>
              <a:t> ratio (table 3).</a:t>
            </a:r>
            <a:r>
              <a:rPr lang="ja-JP" altLang="en-US" sz="2000" b="1" dirty="0">
                <a:latin typeface="Arial"/>
                <a:cs typeface="Arial" charset="0"/>
              </a:rPr>
              <a:t>”</a:t>
            </a:r>
            <a:endParaRPr lang="en-US" sz="2000" b="1" dirty="0">
              <a:latin typeface="Arial" charset="0"/>
              <a:cs typeface="Arial" charset="0"/>
            </a:endParaRPr>
          </a:p>
          <a:p>
            <a:pPr>
              <a:spcBef>
                <a:spcPct val="50000"/>
              </a:spcBef>
              <a:defRPr/>
            </a:pPr>
            <a:r>
              <a:rPr lang="ja-JP" altLang="en-US" sz="2000" b="1" dirty="0">
                <a:latin typeface="Arial"/>
                <a:cs typeface="Arial" charset="0"/>
              </a:rPr>
              <a:t>“</a:t>
            </a:r>
            <a:r>
              <a:rPr lang="en-US" sz="2000" b="1" dirty="0">
                <a:latin typeface="Arial" charset="0"/>
                <a:cs typeface="Arial" charset="0"/>
              </a:rPr>
              <a:t>The total suicide rate for Australian men and women did not change between</a:t>
            </a:r>
            <a:r>
              <a:rPr lang="en-US" sz="2000" b="1" baseline="30000" dirty="0">
                <a:latin typeface="Arial" charset="0"/>
                <a:cs typeface="Arial" charset="0"/>
              </a:rPr>
              <a:t> </a:t>
            </a:r>
            <a:r>
              <a:rPr lang="en-US" sz="2000" b="1" dirty="0">
                <a:latin typeface="Arial" charset="0"/>
                <a:cs typeface="Arial" charset="0"/>
              </a:rPr>
              <a:t>1991 and 2000 because marked decreases in older men and women</a:t>
            </a:r>
            <a:r>
              <a:rPr lang="en-US" sz="2000" b="1" baseline="30000" dirty="0">
                <a:latin typeface="Arial" charset="0"/>
                <a:cs typeface="Arial" charset="0"/>
              </a:rPr>
              <a:t> </a:t>
            </a:r>
            <a:r>
              <a:rPr lang="en-US" sz="2000" b="1" dirty="0">
                <a:latin typeface="Arial" charset="0"/>
                <a:cs typeface="Arial" charset="0"/>
              </a:rPr>
              <a:t>(table </a:t>
            </a:r>
            <a:r>
              <a:rPr lang="en-US" sz="2000" b="1" dirty="0">
                <a:latin typeface="Arial" charset="0"/>
                <a:cs typeface="Arial" charset="0"/>
                <a:hlinkClick r:id="" action="ppaction://noaction"/>
              </a:rPr>
              <a:t>1</a:t>
            </a:r>
            <a:r>
              <a:rPr lang="en-US" sz="2000" b="1" dirty="0">
                <a:latin typeface="Arial" charset="0"/>
                <a:cs typeface="Arial" charset="0"/>
              </a:rPr>
              <a:t>) were offset by increases in younger adults, especially</a:t>
            </a:r>
            <a:r>
              <a:rPr lang="en-US" sz="2000" b="1" baseline="30000" dirty="0">
                <a:latin typeface="Arial" charset="0"/>
                <a:cs typeface="Arial" charset="0"/>
              </a:rPr>
              <a:t> </a:t>
            </a:r>
            <a:r>
              <a:rPr lang="en-US" sz="2000" b="1" dirty="0">
                <a:latin typeface="Arial" charset="0"/>
                <a:cs typeface="Arial" charset="0"/>
              </a:rPr>
              <a:t>younger men.</a:t>
            </a:r>
            <a:r>
              <a:rPr lang="en-US" sz="2000" b="1" baseline="30000" dirty="0">
                <a:latin typeface="Arial" charset="0"/>
                <a:cs typeface="Arial" charset="0"/>
                <a:hlinkClick r:id="" action="ppaction://noaction"/>
              </a:rPr>
              <a:t>7</a:t>
            </a:r>
            <a:r>
              <a:rPr lang="ja-JP" altLang="en-US" sz="2000" b="1" dirty="0">
                <a:latin typeface="Arial"/>
                <a:cs typeface="Arial" charset="0"/>
              </a:rPr>
              <a:t>”</a:t>
            </a:r>
            <a:endParaRPr lang="en-US" sz="2000" b="1" dirty="0">
              <a:latin typeface="Arial" charset="0"/>
              <a:cs typeface="Arial" charset="0"/>
            </a:endParaRPr>
          </a:p>
          <a:p>
            <a:pPr>
              <a:spcBef>
                <a:spcPct val="50000"/>
              </a:spcBef>
              <a:defRPr/>
            </a:pPr>
            <a:endParaRPr lang="en-US" sz="2000" b="1" dirty="0">
              <a:latin typeface="Arial" charset="0"/>
              <a:cs typeface="Arial" charset="0"/>
            </a:endParaRPr>
          </a:p>
        </p:txBody>
      </p:sp>
    </p:spTree>
    <p:extLst>
      <p:ext uri="{BB962C8B-B14F-4D97-AF65-F5344CB8AC3E}">
        <p14:creationId xmlns:p14="http://schemas.microsoft.com/office/powerpoint/2010/main" val="23122079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24">
                                            <p:txEl>
                                              <p:pRg st="0" end="0"/>
                                            </p:txEl>
                                          </p:spTgt>
                                        </p:tgtEl>
                                        <p:attrNameLst>
                                          <p:attrName>style.visibility</p:attrName>
                                        </p:attrNameLst>
                                      </p:cBhvr>
                                      <p:to>
                                        <p:strVal val="visible"/>
                                      </p:to>
                                    </p:set>
                                    <p:anim calcmode="lin" valueType="num">
                                      <p:cBhvr additive="base">
                                        <p:cTn id="7" dur="500" fill="hold"/>
                                        <p:tgtEl>
                                          <p:spTgt spid="11059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24">
                                            <p:txEl>
                                              <p:pRg st="1" end="1"/>
                                            </p:txEl>
                                          </p:spTgt>
                                        </p:tgtEl>
                                        <p:attrNameLst>
                                          <p:attrName>style.visibility</p:attrName>
                                        </p:attrNameLst>
                                      </p:cBhvr>
                                      <p:to>
                                        <p:strVal val="visible"/>
                                      </p:to>
                                    </p:set>
                                    <p:anim calcmode="lin" valueType="num">
                                      <p:cBhvr additive="base">
                                        <p:cTn id="13" dur="500" fill="hold"/>
                                        <p:tgtEl>
                                          <p:spTgt spid="110592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24">
                                            <p:txEl>
                                              <p:pRg st="2" end="2"/>
                                            </p:txEl>
                                          </p:spTgt>
                                        </p:tgtEl>
                                        <p:attrNameLst>
                                          <p:attrName>style.visibility</p:attrName>
                                        </p:attrNameLst>
                                      </p:cBhvr>
                                      <p:to>
                                        <p:strVal val="visible"/>
                                      </p:to>
                                    </p:set>
                                    <p:anim calcmode="lin" valueType="num">
                                      <p:cBhvr additive="base">
                                        <p:cTn id="19" dur="500" fill="hold"/>
                                        <p:tgtEl>
                                          <p:spTgt spid="110592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24">
                                            <p:txEl>
                                              <p:pRg st="3" end="3"/>
                                            </p:txEl>
                                          </p:spTgt>
                                        </p:tgtEl>
                                        <p:attrNameLst>
                                          <p:attrName>style.visibility</p:attrName>
                                        </p:attrNameLst>
                                      </p:cBhvr>
                                      <p:to>
                                        <p:strVal val="visible"/>
                                      </p:to>
                                    </p:set>
                                    <p:anim calcmode="lin" valueType="num">
                                      <p:cBhvr additive="base">
                                        <p:cTn id="25" dur="500" fill="hold"/>
                                        <p:tgtEl>
                                          <p:spTgt spid="110592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05924">
                                            <p:txEl>
                                              <p:pRg st="4" end="4"/>
                                            </p:txEl>
                                          </p:spTgt>
                                        </p:tgtEl>
                                        <p:attrNameLst>
                                          <p:attrName>style.visibility</p:attrName>
                                        </p:attrNameLst>
                                      </p:cBhvr>
                                      <p:to>
                                        <p:strVal val="visible"/>
                                      </p:to>
                                    </p:set>
                                    <p:anim calcmode="lin" valueType="num">
                                      <p:cBhvr additive="base">
                                        <p:cTn id="31" dur="500" fill="hold"/>
                                        <p:tgtEl>
                                          <p:spTgt spid="110592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a:xfrm>
            <a:off x="317500" y="52388"/>
            <a:ext cx="8637588" cy="1431925"/>
          </a:xfrm>
        </p:spPr>
        <p:txBody>
          <a:bodyPr>
            <a:normAutofit/>
          </a:bodyPr>
          <a:lstStyle/>
          <a:p>
            <a:pPr eaLnBrk="1" hangingPunct="1">
              <a:defRPr/>
            </a:pPr>
            <a:r>
              <a:rPr lang="en-US" dirty="0" smtClean="0"/>
              <a:t>parting with figures/tables</a:t>
            </a:r>
            <a:endParaRPr lang="en-US" dirty="0" smtClean="0">
              <a:cs typeface="+mj-cs"/>
            </a:endParaRPr>
          </a:p>
        </p:txBody>
      </p:sp>
      <p:sp>
        <p:nvSpPr>
          <p:cNvPr id="1140739" name="Rectangle 3"/>
          <p:cNvSpPr>
            <a:spLocks noGrp="1" noChangeArrowheads="1"/>
          </p:cNvSpPr>
          <p:nvPr>
            <p:ph type="body" idx="1"/>
          </p:nvPr>
        </p:nvSpPr>
        <p:spPr/>
        <p:txBody>
          <a:bodyPr/>
          <a:lstStyle/>
          <a:p>
            <a:pPr eaLnBrk="1" hangingPunct="1">
              <a:buFont typeface="Wingdings" charset="0"/>
              <a:buNone/>
              <a:defRPr/>
            </a:pPr>
            <a:endParaRPr lang="en-US" sz="1800" i="1" smtClean="0">
              <a:cs typeface="Arial" charset="0"/>
            </a:endParaRPr>
          </a:p>
          <a:p>
            <a:pPr eaLnBrk="1" hangingPunct="1">
              <a:buFont typeface="Wingdings" charset="0"/>
              <a:buNone/>
              <a:defRPr/>
            </a:pPr>
            <a:endParaRPr lang="en-US" sz="1800" i="1" smtClean="0">
              <a:cs typeface="Arial" charset="0"/>
            </a:endParaRPr>
          </a:p>
        </p:txBody>
      </p:sp>
      <p:sp>
        <p:nvSpPr>
          <p:cNvPr id="1140740" name="Text Box 4"/>
          <p:cNvSpPr txBox="1">
            <a:spLocks noChangeArrowheads="1"/>
          </p:cNvSpPr>
          <p:nvPr/>
        </p:nvSpPr>
        <p:spPr bwMode="auto">
          <a:xfrm>
            <a:off x="0" y="2286000"/>
            <a:ext cx="91440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cs typeface="+mn-cs"/>
              </a:rPr>
              <a:t>Use the fewest figures and tables needed to tell the story</a:t>
            </a:r>
          </a:p>
          <a:p>
            <a:pPr>
              <a:spcBef>
                <a:spcPct val="50000"/>
              </a:spcBef>
              <a:defRPr/>
            </a:pPr>
            <a:endParaRPr lang="en-US" sz="2800" dirty="0">
              <a:cs typeface="+mn-cs"/>
            </a:endParaRPr>
          </a:p>
          <a:p>
            <a:pPr>
              <a:spcBef>
                <a:spcPct val="50000"/>
              </a:spcBef>
              <a:defRPr/>
            </a:pPr>
            <a:r>
              <a:rPr lang="en-US" sz="2800" dirty="0">
                <a:cs typeface="+mn-cs"/>
              </a:rPr>
              <a:t>Do not present the same data in both a figure and a table</a:t>
            </a:r>
          </a:p>
        </p:txBody>
      </p:sp>
    </p:spTree>
    <p:extLst>
      <p:ext uri="{BB962C8B-B14F-4D97-AF65-F5344CB8AC3E}">
        <p14:creationId xmlns:p14="http://schemas.microsoft.com/office/powerpoint/2010/main" val="4214939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Microscale</a:t>
            </a:r>
            <a:r>
              <a:rPr lang="en-US" dirty="0" smtClean="0"/>
              <a:t>: sentences and words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05915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dirty="0" smtClean="0">
                <a:latin typeface="Arial" charset="0"/>
              </a:rPr>
              <a:t>Check list </a:t>
            </a:r>
            <a:endParaRPr lang="en-US" dirty="0">
              <a:latin typeface="Arial" charset="0"/>
            </a:endParaRPr>
          </a:p>
        </p:txBody>
      </p:sp>
      <p:sp>
        <p:nvSpPr>
          <p:cNvPr id="65539" name="Rectangle 3"/>
          <p:cNvSpPr>
            <a:spLocks noGrp="1" noChangeArrowheads="1"/>
          </p:cNvSpPr>
          <p:nvPr>
            <p:ph type="body" idx="1"/>
          </p:nvPr>
        </p:nvSpPr>
        <p:spPr>
          <a:xfrm>
            <a:off x="304800" y="1524000"/>
            <a:ext cx="8208963" cy="4114800"/>
          </a:xfrm>
        </p:spPr>
        <p:txBody>
          <a:bodyPr>
            <a:normAutofit fontScale="77500" lnSpcReduction="20000"/>
          </a:bodyPr>
          <a:lstStyle/>
          <a:p>
            <a:pPr eaLnBrk="1" hangingPunct="1">
              <a:lnSpc>
                <a:spcPct val="90000"/>
              </a:lnSpc>
              <a:buFont typeface="Wingdings" charset="0"/>
              <a:buNone/>
            </a:pPr>
            <a:r>
              <a:rPr lang="en-US" sz="2800" u="sng" dirty="0" smtClean="0">
                <a:latin typeface="Arial" charset="0"/>
              </a:rPr>
              <a:t>Words</a:t>
            </a:r>
            <a:r>
              <a:rPr lang="en-US" sz="2800" u="sng" dirty="0">
                <a:latin typeface="Arial" charset="0"/>
              </a:rPr>
              <a:t>:</a:t>
            </a:r>
          </a:p>
          <a:p>
            <a:pPr eaLnBrk="1" hangingPunct="1">
              <a:lnSpc>
                <a:spcPct val="90000"/>
              </a:lnSpc>
              <a:buFontTx/>
              <a:buChar char="•"/>
            </a:pPr>
            <a:r>
              <a:rPr lang="en-US" sz="2800" dirty="0">
                <a:latin typeface="Arial" charset="0"/>
              </a:rPr>
              <a:t>1. Reduce dead weight words and phrases</a:t>
            </a:r>
          </a:p>
          <a:p>
            <a:pPr eaLnBrk="1" hangingPunct="1">
              <a:lnSpc>
                <a:spcPct val="90000"/>
              </a:lnSpc>
              <a:buFontTx/>
              <a:buChar char="•"/>
            </a:pPr>
            <a:r>
              <a:rPr lang="en-US" sz="2800" dirty="0">
                <a:latin typeface="Arial" charset="0"/>
              </a:rPr>
              <a:t>2. Cut, cut, cut; learn to part with your words</a:t>
            </a:r>
          </a:p>
          <a:p>
            <a:pPr eaLnBrk="1" hangingPunct="1">
              <a:lnSpc>
                <a:spcPct val="90000"/>
              </a:lnSpc>
              <a:buFontTx/>
              <a:buChar char="•"/>
            </a:pPr>
            <a:r>
              <a:rPr lang="en-US" sz="2800" dirty="0">
                <a:latin typeface="Arial" charset="0"/>
              </a:rPr>
              <a:t>3. Be specific</a:t>
            </a:r>
          </a:p>
          <a:p>
            <a:pPr eaLnBrk="1" hangingPunct="1">
              <a:lnSpc>
                <a:spcPct val="90000"/>
              </a:lnSpc>
              <a:buFontTx/>
              <a:buNone/>
            </a:pPr>
            <a:r>
              <a:rPr lang="en-US" sz="2800" u="sng" dirty="0">
                <a:latin typeface="Arial" charset="0"/>
              </a:rPr>
              <a:t>Sentences:</a:t>
            </a:r>
          </a:p>
          <a:p>
            <a:pPr eaLnBrk="1" hangingPunct="1">
              <a:lnSpc>
                <a:spcPct val="90000"/>
              </a:lnSpc>
              <a:buFontTx/>
              <a:buChar char="•"/>
            </a:pPr>
            <a:r>
              <a:rPr lang="en-US" sz="2800" dirty="0">
                <a:latin typeface="Arial" charset="0"/>
              </a:rPr>
              <a:t>4. Follow: subject + verb + object </a:t>
            </a:r>
            <a:r>
              <a:rPr lang="en-US" sz="2800" i="1" dirty="0">
                <a:latin typeface="Arial" charset="0"/>
              </a:rPr>
              <a:t>(SVO) </a:t>
            </a:r>
            <a:r>
              <a:rPr lang="en-US" sz="2800" dirty="0" smtClean="0">
                <a:latin typeface="Arial" charset="0"/>
              </a:rPr>
              <a:t>and avoid passive voice</a:t>
            </a:r>
            <a:endParaRPr lang="en-US" sz="2800" dirty="0">
              <a:latin typeface="Arial" charset="0"/>
            </a:endParaRPr>
          </a:p>
          <a:p>
            <a:pPr eaLnBrk="1" hangingPunct="1">
              <a:lnSpc>
                <a:spcPct val="90000"/>
              </a:lnSpc>
              <a:buFontTx/>
              <a:buChar char="•"/>
            </a:pPr>
            <a:r>
              <a:rPr lang="en-US" sz="2800" dirty="0">
                <a:latin typeface="Arial" charset="0"/>
              </a:rPr>
              <a:t>5. Use strong verbs and avoid turning verbs into nouns </a:t>
            </a:r>
            <a:endParaRPr lang="en-US" sz="2800" dirty="0" smtClean="0">
              <a:latin typeface="Arial" charset="0"/>
            </a:endParaRPr>
          </a:p>
          <a:p>
            <a:pPr eaLnBrk="1" hangingPunct="1">
              <a:lnSpc>
                <a:spcPct val="90000"/>
              </a:lnSpc>
              <a:buFontTx/>
              <a:buChar char="•"/>
            </a:pPr>
            <a:r>
              <a:rPr lang="en-US" sz="2800" dirty="0" smtClean="0">
                <a:solidFill>
                  <a:srgbClr val="FFFF00"/>
                </a:solidFill>
                <a:latin typeface="Arial" charset="0"/>
              </a:rPr>
              <a:t>6. Keep an eye on “arguments”</a:t>
            </a:r>
            <a:endParaRPr lang="en-US" sz="2800" dirty="0">
              <a:solidFill>
                <a:srgbClr val="FFFF00"/>
              </a:solidFill>
              <a:latin typeface="Arial" charset="0"/>
            </a:endParaRPr>
          </a:p>
          <a:p>
            <a:pPr eaLnBrk="1" hangingPunct="1">
              <a:lnSpc>
                <a:spcPct val="90000"/>
              </a:lnSpc>
              <a:buFontTx/>
              <a:buChar char="•"/>
            </a:pPr>
            <a:r>
              <a:rPr lang="en-US" sz="2800" dirty="0">
                <a:latin typeface="Arial" charset="0"/>
              </a:rPr>
              <a:t>7</a:t>
            </a:r>
            <a:r>
              <a:rPr lang="en-US" sz="2800" dirty="0" smtClean="0">
                <a:latin typeface="Arial" charset="0"/>
              </a:rPr>
              <a:t>. </a:t>
            </a:r>
            <a:r>
              <a:rPr lang="en-US" sz="2800" dirty="0">
                <a:latin typeface="Arial" charset="0"/>
              </a:rPr>
              <a:t>Eliminate negatives; use positive constructions </a:t>
            </a:r>
            <a:r>
              <a:rPr lang="en-US" sz="2800" dirty="0" smtClean="0">
                <a:latin typeface="Arial" charset="0"/>
              </a:rPr>
              <a:t>instead</a:t>
            </a:r>
          </a:p>
          <a:p>
            <a:pPr eaLnBrk="1" hangingPunct="1">
              <a:lnSpc>
                <a:spcPct val="90000"/>
              </a:lnSpc>
              <a:buFontTx/>
              <a:buChar char="•"/>
            </a:pPr>
            <a:endParaRPr lang="en-US" sz="2800" dirty="0" smtClean="0">
              <a:latin typeface="Arial" charset="0"/>
            </a:endParaRPr>
          </a:p>
          <a:p>
            <a:pPr marL="0" indent="0" eaLnBrk="1" hangingPunct="1">
              <a:lnSpc>
                <a:spcPct val="90000"/>
              </a:lnSpc>
              <a:buNone/>
            </a:pPr>
            <a:r>
              <a:rPr lang="en-US" sz="2800" u="sng" dirty="0" smtClean="0">
                <a:latin typeface="Arial" charset="0"/>
              </a:rPr>
              <a:t>Equations:</a:t>
            </a:r>
          </a:p>
          <a:p>
            <a:pPr>
              <a:lnSpc>
                <a:spcPct val="90000"/>
              </a:lnSpc>
            </a:pPr>
            <a:r>
              <a:rPr lang="en-US" sz="2800" dirty="0" smtClean="0">
                <a:latin typeface="Arial" charset="0"/>
              </a:rPr>
              <a:t>D. </a:t>
            </a:r>
            <a:r>
              <a:rPr lang="en-US" sz="2800" dirty="0" err="1" smtClean="0">
                <a:latin typeface="Arial" charset="0"/>
              </a:rPr>
              <a:t>Mermin’s</a:t>
            </a:r>
            <a:r>
              <a:rPr lang="en-US" sz="2800" dirty="0">
                <a:latin typeface="Arial" charset="0"/>
              </a:rPr>
              <a:t> </a:t>
            </a:r>
            <a:r>
              <a:rPr lang="en-US" sz="2800" dirty="0" smtClean="0">
                <a:latin typeface="Arial" charset="0"/>
              </a:rPr>
              <a:t>suggestions</a:t>
            </a:r>
            <a:endParaRPr lang="en-US" sz="2800" dirty="0">
              <a:latin typeface="Arial" charset="0"/>
            </a:endParaRPr>
          </a:p>
        </p:txBody>
      </p:sp>
    </p:spTree>
    <p:extLst>
      <p:ext uri="{BB962C8B-B14F-4D97-AF65-F5344CB8AC3E}">
        <p14:creationId xmlns:p14="http://schemas.microsoft.com/office/powerpoint/2010/main" val="2828655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0" end="0"/>
                                            </p:txEl>
                                          </p:spTgt>
                                        </p:tgtEl>
                                        <p:attrNameLst>
                                          <p:attrName>ppt_c</p:attrName>
                                        </p:attrNameLst>
                                      </p:cBhvr>
                                      <p:to>
                                        <a:schemeClr val="bg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 end="1"/>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2" end="2"/>
                                            </p:txEl>
                                          </p:spTgt>
                                        </p:tgtEl>
                                        <p:attrNameLst>
                                          <p:attrName>ppt_c</p:attrName>
                                        </p:attrNameLst>
                                      </p:cBhvr>
                                      <p:to>
                                        <a:schemeClr val="bg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3" end="3"/>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4" end="4"/>
                                            </p:txEl>
                                          </p:spTgt>
                                        </p:tgtEl>
                                        <p:attrNameLst>
                                          <p:attrName>ppt_c</p:attrName>
                                        </p:attrNameLst>
                                      </p:cBhvr>
                                      <p:to>
                                        <a:schemeClr val="bg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5" end="5"/>
                                            </p:txEl>
                                          </p:spTgt>
                                        </p:tgtEl>
                                        <p:attrNameLst>
                                          <p:attrName>ppt_c</p:attrName>
                                        </p:attrNameLst>
                                      </p:cBhvr>
                                      <p:to>
                                        <a:schemeClr val="bg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539">
                                            <p:txEl>
                                              <p:pRg st="6" end="6"/>
                                            </p:txEl>
                                          </p:spTgt>
                                        </p:tgtEl>
                                        <p:attrNameLst>
                                          <p:attrName>style.visibility</p:attrName>
                                        </p:attrNameLst>
                                      </p:cBhvr>
                                      <p:to>
                                        <p:strVal val="visible"/>
                                      </p:to>
                                    </p:set>
                                    <p:anim calcmode="lin" valueType="num">
                                      <p:cBhvr additive="base">
                                        <p:cTn id="43"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553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6" end="6"/>
                                            </p:txEl>
                                          </p:spTgt>
                                        </p:tgtEl>
                                        <p:attrNameLst>
                                          <p:attrName>ppt_c</p:attrName>
                                        </p:attrNameLst>
                                      </p:cBhvr>
                                      <p:to>
                                        <a:schemeClr val="bg1"/>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5539">
                                            <p:txEl>
                                              <p:pRg st="7" end="7"/>
                                            </p:txEl>
                                          </p:spTgt>
                                        </p:tgtEl>
                                        <p:attrNameLst>
                                          <p:attrName>style.visibility</p:attrName>
                                        </p:attrNameLst>
                                      </p:cBhvr>
                                      <p:to>
                                        <p:strVal val="visible"/>
                                      </p:to>
                                    </p:set>
                                    <p:anim calcmode="lin" valueType="num">
                                      <p:cBhvr additive="base">
                                        <p:cTn id="49" dur="500" fill="hold"/>
                                        <p:tgtEl>
                                          <p:spTgt spid="65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553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7" end="7"/>
                                            </p:txEl>
                                          </p:spTgt>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5539">
                                            <p:txEl>
                                              <p:pRg st="8" end="8"/>
                                            </p:txEl>
                                          </p:spTgt>
                                        </p:tgtEl>
                                        <p:attrNameLst>
                                          <p:attrName>style.visibility</p:attrName>
                                        </p:attrNameLst>
                                      </p:cBhvr>
                                      <p:to>
                                        <p:strVal val="visible"/>
                                      </p:to>
                                    </p:set>
                                    <p:anim calcmode="lin" valueType="num">
                                      <p:cBhvr additive="base">
                                        <p:cTn id="55" dur="500" fill="hold"/>
                                        <p:tgtEl>
                                          <p:spTgt spid="65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5539">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8" end="8"/>
                                            </p:txEl>
                                          </p:spTgt>
                                        </p:tgtEl>
                                        <p:attrNameLst>
                                          <p:attrName>ppt_c</p:attrName>
                                        </p:attrNameLst>
                                      </p:cBhvr>
                                      <p:to>
                                        <a:schemeClr val="bg1"/>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539">
                                            <p:txEl>
                                              <p:pRg st="10" end="10"/>
                                            </p:txEl>
                                          </p:spTgt>
                                        </p:tgtEl>
                                        <p:attrNameLst>
                                          <p:attrName>style.visibility</p:attrName>
                                        </p:attrNameLst>
                                      </p:cBhvr>
                                      <p:to>
                                        <p:strVal val="visible"/>
                                      </p:to>
                                    </p:set>
                                    <p:anim calcmode="lin" valueType="num">
                                      <p:cBhvr additive="base">
                                        <p:cTn id="61" dur="500" fill="hold"/>
                                        <p:tgtEl>
                                          <p:spTgt spid="6553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5539">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0" end="10"/>
                                            </p:txEl>
                                          </p:spTgt>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5539">
                                            <p:txEl>
                                              <p:pRg st="11" end="11"/>
                                            </p:txEl>
                                          </p:spTgt>
                                        </p:tgtEl>
                                        <p:attrNameLst>
                                          <p:attrName>style.visibility</p:attrName>
                                        </p:attrNameLst>
                                      </p:cBhvr>
                                      <p:to>
                                        <p:strVal val="visible"/>
                                      </p:to>
                                    </p:set>
                                    <p:anim calcmode="lin" valueType="num">
                                      <p:cBhvr additive="base">
                                        <p:cTn id="67" dur="500" fill="hold"/>
                                        <p:tgtEl>
                                          <p:spTgt spid="65539">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5539">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5539">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3" autoUpdateAnimBg="0"/>
    </p:bld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1749</TotalTime>
  <Words>1226</Words>
  <Application>Microsoft Macintosh PowerPoint</Application>
  <PresentationFormat>On-screen Show (4:3)</PresentationFormat>
  <Paragraphs>167</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Black</vt:lpstr>
      <vt:lpstr>Scientific Writing 4: Before submitting…</vt:lpstr>
      <vt:lpstr>Macroscale: (use outline)</vt:lpstr>
      <vt:lpstr>Check list</vt:lpstr>
      <vt:lpstr>Tables and Figures</vt:lpstr>
      <vt:lpstr>Text on results v.s. Figure/Table</vt:lpstr>
      <vt:lpstr>Text v.s. Table or Figure</vt:lpstr>
      <vt:lpstr>parting with figures/tables</vt:lpstr>
      <vt:lpstr>Microscale: sentences and words</vt:lpstr>
      <vt:lpstr>Check list </vt:lpstr>
      <vt:lpstr>Words 1-3: Avoid obesity.</vt:lpstr>
      <vt:lpstr>Concise writing</vt:lpstr>
      <vt:lpstr>Parting with words</vt:lpstr>
      <vt:lpstr>Check list </vt:lpstr>
      <vt:lpstr>Words that take multiple “arguments”</vt:lpstr>
      <vt:lpstr>Relation between sentences</vt:lpstr>
      <vt:lpstr>Catching passive voice</vt:lpstr>
      <vt:lpstr>Passive -&gt; active </vt:lpstr>
      <vt:lpstr>PowerPoint Presentation</vt:lpstr>
      <vt:lpstr>Consistency in the tense</vt:lpstr>
      <vt:lpstr>Check list </vt:lpstr>
      <vt:lpstr>Equations</vt:lpstr>
      <vt:lpstr>Mermin’s rules</vt:lpstr>
      <vt:lpstr>Mermin’s rules</vt:lpstr>
      <vt:lpstr>Mermin’s rules</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 3: Paragraphs, Figures  &amp; Tables</dc:title>
  <dc:creator>Eun-Ah Kim</dc:creator>
  <cp:lastModifiedBy>Eun-Ah Kim</cp:lastModifiedBy>
  <cp:revision>43</cp:revision>
  <dcterms:created xsi:type="dcterms:W3CDTF">2012-03-07T08:41:43Z</dcterms:created>
  <dcterms:modified xsi:type="dcterms:W3CDTF">2012-03-17T04:14:24Z</dcterms:modified>
</cp:coreProperties>
</file>