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6" r:id="rId3"/>
    <p:sldId id="272" r:id="rId4"/>
    <p:sldId id="270" r:id="rId5"/>
    <p:sldId id="273" r:id="rId6"/>
    <p:sldId id="271" r:id="rId7"/>
    <p:sldId id="281" r:id="rId8"/>
    <p:sldId id="279" r:id="rId9"/>
    <p:sldId id="280" r:id="rId10"/>
    <p:sldId id="260" r:id="rId11"/>
    <p:sldId id="262" r:id="rId12"/>
    <p:sldId id="274" r:id="rId13"/>
    <p:sldId id="285" r:id="rId14"/>
    <p:sldId id="282" r:id="rId15"/>
    <p:sldId id="289" r:id="rId16"/>
    <p:sldId id="288" r:id="rId17"/>
    <p:sldId id="283" r:id="rId18"/>
    <p:sldId id="286" r:id="rId19"/>
    <p:sldId id="275" r:id="rId20"/>
    <p:sldId id="276" r:id="rId21"/>
    <p:sldId id="278" r:id="rId22"/>
    <p:sldId id="258" r:id="rId23"/>
    <p:sldId id="284" r:id="rId24"/>
    <p:sldId id="267" r:id="rId25"/>
    <p:sldId id="266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3" autoAdjust="0"/>
  </p:normalViewPr>
  <p:slideViewPr>
    <p:cSldViewPr snapToGrid="0" snapToObjects="1">
      <p:cViewPr varScale="1">
        <p:scale>
          <a:sx n="115" d="100"/>
          <a:sy n="11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6792C-38D2-1148-958F-33062604ED29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EAB2-D623-9746-B746-D90A9179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sz="1400"/>
          </a:p>
        </p:txBody>
      </p:sp>
      <p:sp>
        <p:nvSpPr>
          <p:cNvPr id="613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sz="1400"/>
          </a:p>
        </p:txBody>
      </p:sp>
      <p:sp>
        <p:nvSpPr>
          <p:cNvPr id="629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571625"/>
            <a:ext cx="5486400" cy="6172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85750" indent="-285750">
              <a:buFontTx/>
              <a:buChar char="•"/>
            </a:pPr>
            <a:endParaRPr lang="en-US" sz="1400"/>
          </a:p>
        </p:txBody>
      </p:sp>
      <p:sp>
        <p:nvSpPr>
          <p:cNvPr id="13517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50963" y="-1087438"/>
            <a:ext cx="4568826" cy="3425826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sz="1400"/>
          </a:p>
        </p:txBody>
      </p:sp>
      <p:sp>
        <p:nvSpPr>
          <p:cNvPr id="621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EAB2-D623-9746-B746-D90A91795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Absent without official leave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EAB2-D623-9746-B746-D90A91795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5710-0325-AF44-9EF1-B9D15DB175C7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A3-7359-E54B-B52D-8407EEBB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tanford.edu/~kcob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Scientific </a:t>
            </a:r>
            <a:r>
              <a:rPr lang="en-US" dirty="0" smtClean="0">
                <a:latin typeface="Calibri" charset="0"/>
              </a:rPr>
              <a:t>Writing 3: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Paragraph, Sentences, Figures  &amp; Tables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665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Basic Training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Spring 2012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Eun-Ah Kim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830388" y="4213225"/>
            <a:ext cx="66278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Thanks to Chris Henley  and others for materials. 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References: </a:t>
            </a:r>
          </a:p>
          <a:p>
            <a:pPr eaLnBrk="1" hangingPunct="1"/>
            <a:r>
              <a:rPr lang="en-US" sz="1800" dirty="0"/>
              <a:t>The science of scientific writing, American Scientist</a:t>
            </a:r>
          </a:p>
          <a:p>
            <a:pPr eaLnBrk="1" hangingPunct="1"/>
            <a:r>
              <a:rPr lang="en-US" sz="1800" u="sng" dirty="0"/>
              <a:t>http://</a:t>
            </a:r>
            <a:r>
              <a:rPr lang="en-US" sz="1800" u="sng" dirty="0" err="1"/>
              <a:t>www.americanscientist.org</a:t>
            </a:r>
            <a:r>
              <a:rPr lang="en-US" sz="1800" u="sng" dirty="0"/>
              <a:t>/issues/num2/the-science-of-scientific-writing/1</a:t>
            </a:r>
            <a:endParaRPr lang="en-US" sz="1800" dirty="0"/>
          </a:p>
          <a:p>
            <a:pPr eaLnBrk="1" hangingPunct="1"/>
            <a:r>
              <a:rPr lang="en-US" sz="1800" dirty="0"/>
              <a:t>Lecture notes from scientific writing course at </a:t>
            </a:r>
            <a:r>
              <a:rPr lang="en-US" sz="1800" dirty="0" err="1"/>
              <a:t>stanford</a:t>
            </a:r>
            <a:r>
              <a:rPr lang="en-US" sz="1800" dirty="0"/>
              <a:t>. </a:t>
            </a:r>
            <a:r>
              <a:rPr lang="en-US" sz="1800" u="sng" dirty="0">
                <a:hlinkClick r:id="rId2"/>
              </a:rPr>
              <a:t>www.stanford.edu/~kcobb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392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Avoid Jargon, cliché, euphemisms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613" y="1941513"/>
            <a:ext cx="820896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u="sng" dirty="0" smtClean="0"/>
              <a:t>Euphemisms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the lack of success 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economically disadvantaged 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limited in strength 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pre-owned 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underachiever </a:t>
            </a: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cs typeface="Arial" charset="0"/>
              </a:rPr>
              <a:t>expire</a:t>
            </a:r>
          </a:p>
          <a:p>
            <a:pPr marL="609600" indent="-609600">
              <a:buFontTx/>
              <a:buNone/>
              <a:defRPr/>
            </a:pPr>
            <a:endParaRPr lang="en-US" dirty="0" smtClean="0"/>
          </a:p>
          <a:p>
            <a:pPr marL="609600" indent="-609600">
              <a:buFontTx/>
              <a:buNone/>
              <a:defRPr/>
            </a:pPr>
            <a:endParaRPr lang="en-US" dirty="0" smtClean="0"/>
          </a:p>
          <a:p>
            <a:pPr marL="609600" indent="-60960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84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Avoid redundancy and repetition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600200"/>
            <a:ext cx="8839200" cy="274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cs typeface="Times New Roman" charset="0"/>
              </a:rPr>
              <a:t>	Do not repeat a word unless you need it again for clarity or emphasis (i.e., avoid repetition)</a:t>
            </a:r>
            <a:endParaRPr lang="en-US" sz="2800" dirty="0" smtClean="0"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cs typeface="Times New Roman" charset="0"/>
              </a:rPr>
              <a:t>	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cs typeface="Times New Roman" charset="0"/>
              </a:rPr>
              <a:t>	When he was a student, his favorite classes </a:t>
            </a:r>
            <a:r>
              <a:rPr lang="en-US" sz="2800" u="sng" dirty="0" smtClean="0">
                <a:cs typeface="Times New Roman" charset="0"/>
              </a:rPr>
              <a:t>were the classes that</a:t>
            </a:r>
            <a:r>
              <a:rPr lang="en-US" sz="2800" dirty="0" smtClean="0">
                <a:cs typeface="Times New Roman" charset="0"/>
              </a:rPr>
              <a:t> gave no homework.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cs typeface="Times New Roman" charset="0"/>
                <a:sym typeface="Wingdings" charset="0"/>
              </a:rPr>
              <a:t>	</a:t>
            </a:r>
            <a:endParaRPr lang="en-US" sz="2800" dirty="0" smtClean="0"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Tx/>
              <a:buChar char="•"/>
              <a:defRPr/>
            </a:pPr>
            <a:endParaRPr lang="en-US" sz="1400" dirty="0" smtClean="0"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089" y="4359745"/>
            <a:ext cx="7527637" cy="87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cs typeface="Times New Roman" charset="0"/>
              </a:rPr>
              <a:t>When he was a student, his favorite classes </a:t>
            </a:r>
            <a:r>
              <a:rPr lang="en-US" sz="2800" dirty="0" smtClean="0">
                <a:cs typeface="Times New Roman" charset="0"/>
              </a:rPr>
              <a:t>were those that </a:t>
            </a:r>
            <a:r>
              <a:rPr lang="en-US" sz="2800" dirty="0">
                <a:cs typeface="Times New Roman" charset="0"/>
              </a:rPr>
              <a:t>gave no </a:t>
            </a:r>
            <a:r>
              <a:rPr lang="en-US" sz="2800" dirty="0" smtClean="0">
                <a:cs typeface="Times New Roman" charset="0"/>
              </a:rPr>
              <a:t>homework.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088" y="5291960"/>
            <a:ext cx="8358912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en-US" dirty="0"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cs typeface="Times New Roman" charset="0"/>
              </a:rPr>
              <a:t>When he was a student, his favorite classes gave no homework.</a:t>
            </a:r>
          </a:p>
        </p:txBody>
      </p:sp>
    </p:spTree>
    <p:extLst>
      <p:ext uri="{BB962C8B-B14F-4D97-AF65-F5344CB8AC3E}">
        <p14:creationId xmlns:p14="http://schemas.microsoft.com/office/powerpoint/2010/main" val="291268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Write with nouns and verbs</a:t>
            </a:r>
            <a:br>
              <a:rPr lang="en-US" dirty="0" smtClean="0"/>
            </a:br>
            <a:r>
              <a:rPr lang="en-US" dirty="0" smtClean="0"/>
              <a:t>a.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noun is either a person, place, concrete thing, or intangible thing –Sin and syntax</a:t>
            </a:r>
            <a:endParaRPr lang="en-US" dirty="0"/>
          </a:p>
          <a:p>
            <a:r>
              <a:rPr lang="en-US" dirty="0" smtClean="0"/>
              <a:t>Use a specific noun over load of adjectives on top of a generic noun</a:t>
            </a:r>
          </a:p>
          <a:p>
            <a:r>
              <a:rPr lang="en-US" dirty="0" smtClean="0"/>
              <a:t>Short over long</a:t>
            </a:r>
          </a:p>
          <a:p>
            <a:r>
              <a:rPr lang="en-US" dirty="0" smtClean="0"/>
              <a:t>Familiar word over highfalutin</a:t>
            </a:r>
          </a:p>
          <a:p>
            <a:r>
              <a:rPr lang="en-US" dirty="0" smtClean="0"/>
              <a:t>Concrete over abstract</a:t>
            </a:r>
          </a:p>
          <a:p>
            <a:r>
              <a:rPr lang="en-US" dirty="0" smtClean="0"/>
              <a:t>Definite over vague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Pile of vague nouns reflect foggy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Ways of exit access and the doors to exits to which they lead shall be so designed and arranged as to be clearly recognizable as such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694805"/>
            <a:ext cx="8229600" cy="194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-&gt; Make sure exits are clearly marked and unobstructed.</a:t>
            </a:r>
          </a:p>
        </p:txBody>
      </p:sp>
    </p:spTree>
    <p:extLst>
      <p:ext uri="{BB962C8B-B14F-4D97-AF65-F5344CB8AC3E}">
        <p14:creationId xmlns:p14="http://schemas.microsoft.com/office/powerpoint/2010/main" val="170233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verb is the engine that drives the sentence.</a:t>
            </a:r>
          </a:p>
          <a:p>
            <a:r>
              <a:rPr lang="en-US" dirty="0" smtClean="0"/>
              <a:t>Use dynamic verbs over static verbs</a:t>
            </a:r>
          </a:p>
          <a:p>
            <a:pPr lvl="1"/>
            <a:r>
              <a:rPr lang="en-US" dirty="0" smtClean="0"/>
              <a:t>Static verbs (be, </a:t>
            </a:r>
            <a:r>
              <a:rPr lang="en-US" dirty="0" err="1" smtClean="0"/>
              <a:t>aooear</a:t>
            </a:r>
            <a:r>
              <a:rPr lang="en-US" dirty="0" smtClean="0"/>
              <a:t>, become, remain…)</a:t>
            </a:r>
          </a:p>
          <a:p>
            <a:r>
              <a:rPr lang="en-US" dirty="0" smtClean="0"/>
              <a:t>Avoid turning verbs into nouns: --ion</a:t>
            </a:r>
          </a:p>
        </p:txBody>
      </p:sp>
    </p:spTree>
    <p:extLst>
      <p:ext uri="{BB962C8B-B14F-4D97-AF65-F5344CB8AC3E}">
        <p14:creationId xmlns:p14="http://schemas.microsoft.com/office/powerpoint/2010/main" val="364792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Pick right dynamic verb</a:t>
            </a:r>
            <a:endParaRPr lang="en-US" dirty="0">
              <a:latin typeface="Arial" charset="0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81538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>
              <a:latin typeface="Arial" charset="0"/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Arial" charset="0"/>
                <a:cs typeface="Times New Roman" charset="0"/>
              </a:rPr>
              <a:t>	</a:t>
            </a:r>
            <a:r>
              <a:rPr lang="en-US" sz="2400" dirty="0">
                <a:latin typeface="Arial" charset="0"/>
                <a:cs typeface="Times New Roman" charset="0"/>
              </a:rPr>
              <a:t>The WHO </a:t>
            </a:r>
            <a:r>
              <a:rPr lang="en-US" sz="2400" dirty="0">
                <a:solidFill>
                  <a:srgbClr val="CCFFCC"/>
                </a:solidFill>
                <a:latin typeface="Arial" charset="0"/>
                <a:cs typeface="Times New Roman" charset="0"/>
              </a:rPr>
              <a:t>reports that approximately </a:t>
            </a:r>
            <a:r>
              <a:rPr lang="en-US" sz="2400" dirty="0">
                <a:latin typeface="Arial" charset="0"/>
                <a:cs typeface="Times New Roman" charset="0"/>
              </a:rPr>
              <a:t>two-thirds of the world</a:t>
            </a:r>
            <a:r>
              <a:rPr lang="ja-JP" altLang="en-US" sz="2400" dirty="0">
                <a:latin typeface="Arial" charset="0"/>
                <a:cs typeface="Times New Roman" charset="0"/>
              </a:rPr>
              <a:t>’</a:t>
            </a:r>
            <a:r>
              <a:rPr lang="en-US" altLang="ja-JP" sz="2400" dirty="0">
                <a:latin typeface="Arial" charset="0"/>
                <a:cs typeface="Times New Roman" charset="0"/>
              </a:rPr>
              <a:t>s diabetics are found in developing countries, </a:t>
            </a:r>
            <a:r>
              <a:rPr lang="en-US" altLang="ja-JP" sz="2400" dirty="0">
                <a:solidFill>
                  <a:srgbClr val="CCFFCC"/>
                </a:solidFill>
                <a:latin typeface="Arial" charset="0"/>
                <a:cs typeface="Times New Roman" charset="0"/>
              </a:rPr>
              <a:t>and estimates</a:t>
            </a:r>
            <a:r>
              <a:rPr lang="en-US" altLang="ja-JP" sz="2400" u="sng" dirty="0">
                <a:latin typeface="Arial" charset="0"/>
                <a:cs typeface="Times New Roman" charset="0"/>
              </a:rPr>
              <a:t> </a:t>
            </a:r>
            <a:r>
              <a:rPr lang="en-US" altLang="ja-JP" sz="2400" dirty="0">
                <a:latin typeface="Arial" charset="0"/>
                <a:cs typeface="Times New Roman" charset="0"/>
              </a:rPr>
              <a:t>that the number of diabetics in these countries will double in the next 25 year.</a:t>
            </a:r>
          </a:p>
          <a:p>
            <a:pPr eaLnBrk="1" hangingPunct="1"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7924800" y="32004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2819400"/>
            <a:ext cx="1447800" cy="1828800"/>
            <a:chOff x="1440" y="2256"/>
            <a:chExt cx="912" cy="816"/>
          </a:xfrm>
        </p:grpSpPr>
        <p:sp>
          <p:nvSpPr>
            <p:cNvPr id="131082" name="Line 6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3" name="Line 7"/>
            <p:cNvSpPr>
              <a:spLocks noChangeShapeType="1"/>
            </p:cNvSpPr>
            <p:nvPr/>
          </p:nvSpPr>
          <p:spPr bwMode="auto">
            <a:xfrm flipH="1">
              <a:off x="1536" y="2256"/>
              <a:ext cx="81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743200"/>
            <a:ext cx="6400800" cy="381000"/>
            <a:chOff x="1200" y="1728"/>
            <a:chExt cx="4032" cy="240"/>
          </a:xfrm>
        </p:grpSpPr>
        <p:sp>
          <p:nvSpPr>
            <p:cNvPr id="131079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0" name="Line 10"/>
            <p:cNvSpPr>
              <a:spLocks noChangeShapeType="1"/>
            </p:cNvSpPr>
            <p:nvPr/>
          </p:nvSpPr>
          <p:spPr bwMode="auto">
            <a:xfrm>
              <a:off x="2208" y="172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1" name="Line 11"/>
            <p:cNvSpPr>
              <a:spLocks noChangeShapeType="1"/>
            </p:cNvSpPr>
            <p:nvPr/>
          </p:nvSpPr>
          <p:spPr bwMode="auto">
            <a:xfrm>
              <a:off x="4416" y="19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1068354" y="3978786"/>
            <a:ext cx="807564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FF33"/>
              </a:buClr>
              <a:buSzPct val="70000"/>
            </a:pPr>
            <a:r>
              <a:rPr lang="en-US" dirty="0">
                <a:latin typeface="Arial" charset="0"/>
                <a:cs typeface="Times New Roman" charset="0"/>
                <a:sym typeface="Wingdings" charset="0"/>
              </a:rPr>
              <a:t></a:t>
            </a:r>
            <a:endParaRPr lang="en-US" dirty="0"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  <a:buClr>
                <a:srgbClr val="CCFF33"/>
              </a:buClr>
              <a:buSzPct val="70000"/>
            </a:pPr>
            <a:r>
              <a:rPr lang="en-US" sz="2400" dirty="0">
                <a:latin typeface="Arial" charset="0"/>
                <a:cs typeface="Times New Roman" charset="0"/>
              </a:rPr>
              <a:t>The WHO </a:t>
            </a:r>
            <a:r>
              <a:rPr lang="en-US" sz="2400" u="sng" dirty="0">
                <a:solidFill>
                  <a:srgbClr val="FFFF00"/>
                </a:solidFill>
                <a:latin typeface="Arial" charset="0"/>
                <a:cs typeface="Times New Roman" charset="0"/>
              </a:rPr>
              <a:t>estimates</a:t>
            </a:r>
            <a:r>
              <a:rPr lang="en-US" sz="2400" dirty="0">
                <a:solidFill>
                  <a:srgbClr val="FFFF00"/>
                </a:solidFill>
                <a:latin typeface="Arial" charset="0"/>
                <a:cs typeface="Times New Roman" charset="0"/>
              </a:rPr>
              <a:t> </a:t>
            </a:r>
            <a:r>
              <a:rPr lang="en-US" sz="2400" dirty="0">
                <a:latin typeface="Arial" charset="0"/>
                <a:cs typeface="Times New Roman" charset="0"/>
              </a:rPr>
              <a:t>that two-thirds of the world</a:t>
            </a:r>
            <a:r>
              <a:rPr lang="ja-JP" altLang="en-US" sz="2400" dirty="0">
                <a:latin typeface="Arial" charset="0"/>
                <a:cs typeface="Times New Roman" charset="0"/>
              </a:rPr>
              <a:t>’</a:t>
            </a:r>
            <a:r>
              <a:rPr lang="en-US" altLang="ja-JP" sz="2400" dirty="0">
                <a:latin typeface="Arial" charset="0"/>
                <a:cs typeface="Times New Roman" charset="0"/>
              </a:rPr>
              <a:t>s diabetics are found in developing countries, and </a:t>
            </a:r>
            <a:r>
              <a:rPr lang="en-US" altLang="ja-JP" sz="2400" u="sng" dirty="0">
                <a:latin typeface="Arial" charset="0"/>
                <a:cs typeface="Times New Roman" charset="0"/>
              </a:rPr>
              <a:t>projects </a:t>
            </a:r>
            <a:r>
              <a:rPr lang="en-US" altLang="ja-JP" sz="2400" dirty="0">
                <a:latin typeface="Arial" charset="0"/>
                <a:cs typeface="Times New Roman" charset="0"/>
              </a:rPr>
              <a:t>that the number of diabetics in these countries will double in the next 25 years. </a:t>
            </a:r>
            <a:endParaRPr lang="en-US" sz="2400" dirty="0"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6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bldLvl="3" autoUpdateAnimBg="0"/>
      <p:bldP spid="421892" grpId="0" animBg="1"/>
      <p:bldP spid="4219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Verbs turned into nouns</a:t>
            </a:r>
            <a:endParaRPr lang="en-US" dirty="0">
              <a:latin typeface="Arial" charset="0"/>
            </a:endParaRP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601200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Obtain </a:t>
            </a:r>
            <a:r>
              <a:rPr lang="en-US" sz="2400" u="sng" dirty="0">
                <a:latin typeface="Arial" charset="0"/>
                <a:cs typeface="Arial" charset="0"/>
              </a:rPr>
              <a:t>estimates</a:t>
            </a:r>
            <a:r>
              <a:rPr lang="en-US" sz="2400" dirty="0">
                <a:latin typeface="Arial" charset="0"/>
                <a:cs typeface="Arial" charset="0"/>
              </a:rPr>
              <a:t> of				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Provides a </a:t>
            </a:r>
            <a:r>
              <a:rPr lang="en-US" sz="2400" dirty="0" err="1">
                <a:latin typeface="Arial" charset="0"/>
                <a:cs typeface="Arial" charset="0"/>
              </a:rPr>
              <a:t>methodologic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u="sng" dirty="0">
                <a:latin typeface="Arial" charset="0"/>
                <a:cs typeface="Arial" charset="0"/>
              </a:rPr>
              <a:t>emphasis</a:t>
            </a:r>
            <a:r>
              <a:rPr lang="en-US" sz="2400" dirty="0">
                <a:latin typeface="Arial" charset="0"/>
                <a:cs typeface="Arial" charset="0"/>
              </a:rPr>
              <a:t> 		</a:t>
            </a:r>
          </a:p>
          <a:p>
            <a:pPr eaLnBrk="1" hangingPunct="1">
              <a:buFont typeface="Wingdings" charset="0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Take an </a:t>
            </a:r>
            <a:r>
              <a:rPr lang="en-US" sz="2400" u="sng" dirty="0">
                <a:latin typeface="Arial" charset="0"/>
                <a:cs typeface="Arial" charset="0"/>
              </a:rPr>
              <a:t>assessment</a:t>
            </a:r>
            <a:r>
              <a:rPr lang="en-US" sz="2400" dirty="0">
                <a:latin typeface="Arial" charset="0"/>
                <a:cs typeface="Arial" charset="0"/>
              </a:rPr>
              <a:t> of 				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" y="1600200"/>
            <a:ext cx="1676400" cy="2514600"/>
            <a:chOff x="144" y="1008"/>
            <a:chExt cx="1056" cy="1584"/>
          </a:xfrm>
        </p:grpSpPr>
        <p:sp>
          <p:nvSpPr>
            <p:cNvPr id="134155" name="Text Box 4"/>
            <p:cNvSpPr txBox="1">
              <a:spLocks noChangeArrowheads="1"/>
            </p:cNvSpPr>
            <p:nvPr/>
          </p:nvSpPr>
          <p:spPr bwMode="auto">
            <a:xfrm>
              <a:off x="144" y="1008"/>
              <a:ext cx="1056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Weak verbs</a:t>
              </a:r>
            </a:p>
          </p:txBody>
        </p:sp>
        <p:sp>
          <p:nvSpPr>
            <p:cNvPr id="134156" name="Line 6"/>
            <p:cNvSpPr>
              <a:spLocks noChangeShapeType="1"/>
            </p:cNvSpPr>
            <p:nvPr/>
          </p:nvSpPr>
          <p:spPr bwMode="auto">
            <a:xfrm flipH="1">
              <a:off x="384" y="1296"/>
              <a:ext cx="192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57" name="Line 7"/>
            <p:cNvSpPr>
              <a:spLocks noChangeShapeType="1"/>
            </p:cNvSpPr>
            <p:nvPr/>
          </p:nvSpPr>
          <p:spPr bwMode="auto">
            <a:xfrm flipH="1">
              <a:off x="528" y="1296"/>
              <a:ext cx="144" cy="72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58" name="Line 8"/>
            <p:cNvSpPr>
              <a:spLocks noChangeShapeType="1"/>
            </p:cNvSpPr>
            <p:nvPr/>
          </p:nvSpPr>
          <p:spPr bwMode="auto">
            <a:xfrm flipH="1">
              <a:off x="528" y="1344"/>
              <a:ext cx="144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981200" y="2590800"/>
            <a:ext cx="3810000" cy="4216400"/>
            <a:chOff x="1248" y="1632"/>
            <a:chExt cx="2400" cy="2656"/>
          </a:xfrm>
        </p:grpSpPr>
        <p:sp>
          <p:nvSpPr>
            <p:cNvPr id="134150" name="Text Box 5"/>
            <p:cNvSpPr txBox="1">
              <a:spLocks noChangeArrowheads="1"/>
            </p:cNvSpPr>
            <p:nvPr/>
          </p:nvSpPr>
          <p:spPr bwMode="auto">
            <a:xfrm>
              <a:off x="2304" y="3072"/>
              <a:ext cx="1344" cy="1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Formerly spunky verbs transformed into boring nouns</a:t>
              </a:r>
            </a:p>
          </p:txBody>
        </p:sp>
        <p:sp>
          <p:nvSpPr>
            <p:cNvPr id="134151" name="Line 11"/>
            <p:cNvSpPr>
              <a:spLocks noChangeShapeType="1"/>
            </p:cNvSpPr>
            <p:nvPr/>
          </p:nvSpPr>
          <p:spPr bwMode="auto">
            <a:xfrm flipH="1" flipV="1">
              <a:off x="1248" y="1632"/>
              <a:ext cx="1584" cy="144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53" name="Line 13"/>
            <p:cNvSpPr>
              <a:spLocks noChangeShapeType="1"/>
            </p:cNvSpPr>
            <p:nvPr/>
          </p:nvSpPr>
          <p:spPr bwMode="auto">
            <a:xfrm flipH="1" flipV="1">
              <a:off x="2509" y="2327"/>
              <a:ext cx="323" cy="7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54" name="Line 14"/>
            <p:cNvSpPr>
              <a:spLocks noChangeShapeType="1"/>
            </p:cNvSpPr>
            <p:nvPr/>
          </p:nvSpPr>
          <p:spPr bwMode="auto">
            <a:xfrm flipH="1" flipV="1">
              <a:off x="1392" y="2776"/>
              <a:ext cx="912" cy="44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54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501650"/>
            <a:ext cx="8637587" cy="1311275"/>
          </a:xfrm>
        </p:spPr>
        <p:txBody>
          <a:bodyPr/>
          <a:lstStyle/>
          <a:p>
            <a:r>
              <a:rPr lang="en-US" sz="3600" dirty="0"/>
              <a:t>5. </a:t>
            </a:r>
            <a:r>
              <a:rPr lang="en-US" sz="3600" dirty="0" smtClean="0"/>
              <a:t>Make verb (predicate) visible</a:t>
            </a:r>
            <a:endParaRPr lang="en-US" sz="36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208963" cy="4114800"/>
          </a:xfrm>
        </p:spPr>
        <p:txBody>
          <a:bodyPr/>
          <a:lstStyle/>
          <a:p>
            <a:pPr lvl="1">
              <a:buFont typeface="Wingdings" charset="0"/>
              <a:buNone/>
            </a:pPr>
            <a:r>
              <a:rPr lang="en-US" dirty="0" smtClean="0"/>
              <a:t>The </a:t>
            </a:r>
            <a:r>
              <a:rPr lang="en-US" dirty="0"/>
              <a:t>case of the buried predicate…</a:t>
            </a:r>
            <a:endParaRPr lang="en-US" dirty="0">
              <a:cs typeface="Times New Roman" charset="0"/>
            </a:endParaRPr>
          </a:p>
          <a:p>
            <a:pPr lvl="1">
              <a:buFont typeface="Wingdings" charset="0"/>
              <a:buNone/>
            </a:pPr>
            <a:endParaRPr lang="en-US" dirty="0">
              <a:cs typeface="Times New Roman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cs typeface="Times New Roman" charset="0"/>
              </a:rPr>
              <a:t>	One study of 930 adults with multiple sclerosis (MS) receiving care in one of two managed care settings or in a fee-for-service setting found that only two-thirds of those needing to contact a neurologist for an MS-related problem in the prior 6 months had done so (</a:t>
            </a:r>
            <a:r>
              <a:rPr lang="en-US" dirty="0" err="1">
                <a:cs typeface="Times New Roman" charset="0"/>
              </a:rPr>
              <a:t>Vickrey</a:t>
            </a:r>
            <a:r>
              <a:rPr lang="en-US" dirty="0">
                <a:cs typeface="Times New Roman" charset="0"/>
              </a:rPr>
              <a:t> et al 1999). </a:t>
            </a:r>
          </a:p>
        </p:txBody>
      </p:sp>
      <p:grpSp>
        <p:nvGrpSpPr>
          <p:cNvPr id="620554" name="Group 10"/>
          <p:cNvGrpSpPr>
            <a:grpSpLocks/>
          </p:cNvGrpSpPr>
          <p:nvPr/>
        </p:nvGrpSpPr>
        <p:grpSpPr bwMode="auto">
          <a:xfrm>
            <a:off x="2286000" y="4572000"/>
            <a:ext cx="4648200" cy="1866900"/>
            <a:chOff x="1440" y="2880"/>
            <a:chExt cx="2928" cy="1176"/>
          </a:xfrm>
        </p:grpSpPr>
        <p:sp>
          <p:nvSpPr>
            <p:cNvPr id="620548" name="Line 4"/>
            <p:cNvSpPr>
              <a:spLocks noChangeShapeType="1"/>
            </p:cNvSpPr>
            <p:nvPr/>
          </p:nvSpPr>
          <p:spPr bwMode="auto">
            <a:xfrm>
              <a:off x="1440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0552" name="Text Box 8"/>
            <p:cNvSpPr txBox="1">
              <a:spLocks noChangeArrowheads="1"/>
            </p:cNvSpPr>
            <p:nvPr/>
          </p:nvSpPr>
          <p:spPr bwMode="auto">
            <a:xfrm>
              <a:off x="3504" y="3744"/>
              <a:ext cx="864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predicate</a:t>
              </a:r>
            </a:p>
          </p:txBody>
        </p:sp>
        <p:sp>
          <p:nvSpPr>
            <p:cNvPr id="620553" name="Line 9"/>
            <p:cNvSpPr>
              <a:spLocks noChangeShapeType="1"/>
            </p:cNvSpPr>
            <p:nvPr/>
          </p:nvSpPr>
          <p:spPr bwMode="auto">
            <a:xfrm flipH="1" flipV="1">
              <a:off x="1968" y="2928"/>
              <a:ext cx="192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0565" name="Group 21"/>
          <p:cNvGrpSpPr>
            <a:grpSpLocks/>
          </p:cNvGrpSpPr>
          <p:nvPr/>
        </p:nvGrpSpPr>
        <p:grpSpPr bwMode="auto">
          <a:xfrm>
            <a:off x="1143000" y="2438400"/>
            <a:ext cx="2057400" cy="838200"/>
            <a:chOff x="720" y="1536"/>
            <a:chExt cx="1296" cy="528"/>
          </a:xfrm>
        </p:grpSpPr>
        <p:sp>
          <p:nvSpPr>
            <p:cNvPr id="620549" name="Line 5"/>
            <p:cNvSpPr>
              <a:spLocks noChangeShapeType="1"/>
            </p:cNvSpPr>
            <p:nvPr/>
          </p:nvSpPr>
          <p:spPr bwMode="auto">
            <a:xfrm>
              <a:off x="768" y="206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0550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720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subject</a:t>
              </a:r>
            </a:p>
          </p:txBody>
        </p:sp>
        <p:sp>
          <p:nvSpPr>
            <p:cNvPr id="620555" name="Line 11"/>
            <p:cNvSpPr>
              <a:spLocks noChangeShapeType="1"/>
            </p:cNvSpPr>
            <p:nvPr/>
          </p:nvSpPr>
          <p:spPr bwMode="auto">
            <a:xfrm>
              <a:off x="1440" y="16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0556" name="Line 12"/>
            <p:cNvSpPr>
              <a:spLocks noChangeShapeType="1"/>
            </p:cNvSpPr>
            <p:nvPr/>
          </p:nvSpPr>
          <p:spPr bwMode="auto">
            <a:xfrm flipH="1">
              <a:off x="1584" y="1632"/>
              <a:ext cx="384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0564" name="Group 20"/>
          <p:cNvGrpSpPr>
            <a:grpSpLocks/>
          </p:cNvGrpSpPr>
          <p:nvPr/>
        </p:nvGrpSpPr>
        <p:grpSpPr bwMode="auto">
          <a:xfrm>
            <a:off x="1066800" y="2362200"/>
            <a:ext cx="7086600" cy="2209800"/>
            <a:chOff x="672" y="1488"/>
            <a:chExt cx="4464" cy="1392"/>
          </a:xfrm>
        </p:grpSpPr>
        <p:grpSp>
          <p:nvGrpSpPr>
            <p:cNvPr id="620562" name="Group 18"/>
            <p:cNvGrpSpPr>
              <a:grpSpLocks/>
            </p:cNvGrpSpPr>
            <p:nvPr/>
          </p:nvGrpSpPr>
          <p:grpSpPr bwMode="auto">
            <a:xfrm>
              <a:off x="672" y="1488"/>
              <a:ext cx="4464" cy="1392"/>
              <a:chOff x="672" y="1488"/>
              <a:chExt cx="4464" cy="1392"/>
            </a:xfrm>
          </p:grpSpPr>
          <p:sp>
            <p:nvSpPr>
              <p:cNvPr id="620551" name="Text Box 7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1680" cy="31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confusing garbage</a:t>
                </a:r>
              </a:p>
            </p:txBody>
          </p:sp>
          <p:sp>
            <p:nvSpPr>
              <p:cNvPr id="620558" name="Line 14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559" name="Line 15"/>
              <p:cNvSpPr>
                <a:spLocks noChangeShapeType="1"/>
              </p:cNvSpPr>
              <p:nvPr/>
            </p:nvSpPr>
            <p:spPr bwMode="auto">
              <a:xfrm>
                <a:off x="720" y="2304"/>
                <a:ext cx="41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560" name="Line 16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561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20563" name="Line 19"/>
            <p:cNvSpPr>
              <a:spLocks noChangeShapeType="1"/>
            </p:cNvSpPr>
            <p:nvPr/>
          </p:nvSpPr>
          <p:spPr bwMode="auto">
            <a:xfrm flipH="1">
              <a:off x="4656" y="1776"/>
              <a:ext cx="43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691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0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0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0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uiExpand="1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Subject-verb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79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reader's expectation stems from a pressing need for syntactic resolution, fulfilled only by the arrival of the verb.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in-between gets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Use active voice: S+V(+O)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613" y="1941513"/>
            <a:ext cx="820896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In the passive voice,</a:t>
            </a:r>
          </a:p>
          <a:p>
            <a:pPr>
              <a:buFontTx/>
              <a:buNone/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The agent is AWOL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–</a:t>
            </a:r>
            <a:r>
              <a:rPr lang="en-US" i="1" dirty="0" smtClean="0"/>
              <a:t>Sin and Syntax</a:t>
            </a:r>
          </a:p>
          <a:p>
            <a:pPr>
              <a:buFontTx/>
              <a:buNone/>
              <a:defRPr/>
            </a:pPr>
            <a:endParaRPr lang="en-US" i="1" dirty="0" smtClean="0"/>
          </a:p>
          <a:p>
            <a:pPr>
              <a:buFontTx/>
              <a:buNone/>
              <a:defRPr/>
            </a:pPr>
            <a:r>
              <a:rPr lang="en-US" dirty="0" smtClean="0"/>
              <a:t>e.g.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Mistakes were made.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Symbol" charset="0"/>
              </a:rPr>
              <a:t></a:t>
            </a:r>
            <a:r>
              <a:rPr lang="en-US" dirty="0" smtClean="0"/>
              <a:t>Nobody is responsible.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i="1" dirty="0" smtClean="0"/>
              <a:t>vs.  Mr. Rush </a:t>
            </a:r>
            <a:r>
              <a:rPr lang="en-US" i="1" dirty="0"/>
              <a:t>Limbaugh</a:t>
            </a:r>
            <a:r>
              <a:rPr lang="en-US" i="1" dirty="0" smtClean="0"/>
              <a:t> </a:t>
            </a:r>
            <a:r>
              <a:rPr lang="en-US" dirty="0" smtClean="0"/>
              <a:t>made mistakes…</a:t>
            </a:r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1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7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voice </a:t>
            </a:r>
            <a:r>
              <a:rPr lang="en-US" dirty="0" err="1" smtClean="0"/>
              <a:t>v.s</a:t>
            </a:r>
            <a:r>
              <a:rPr lang="en-US" dirty="0" smtClean="0"/>
              <a:t>. active voice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613" y="1941513"/>
            <a:ext cx="820896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Examples…</a:t>
            </a:r>
          </a:p>
          <a:p>
            <a:pPr>
              <a:buFontTx/>
              <a:buNone/>
              <a:defRPr/>
            </a:pPr>
            <a:r>
              <a:rPr lang="en-US" dirty="0" smtClean="0"/>
              <a:t>Passive:</a:t>
            </a:r>
          </a:p>
          <a:p>
            <a:pPr>
              <a:buFontTx/>
              <a:buNone/>
              <a:defRPr/>
            </a:pPr>
            <a:r>
              <a:rPr lang="en-US" dirty="0" smtClean="0"/>
              <a:t>My first march meeting will always be remembered by me.</a:t>
            </a:r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57200" y="2133600"/>
            <a:ext cx="6019800" cy="1447800"/>
            <a:chOff x="288" y="1344"/>
            <a:chExt cx="3792" cy="91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8" y="2256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0" y="1344"/>
              <a:ext cx="1920" cy="720"/>
              <a:chOff x="2160" y="1344"/>
              <a:chExt cx="1920" cy="7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2160" y="1632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912" cy="2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b="1" dirty="0">
                    <a:solidFill>
                      <a:schemeClr val="hlink"/>
                    </a:solidFill>
                    <a:cs typeface="+mn-cs"/>
                  </a:rPr>
                  <a:t>Object</a:t>
                </a:r>
              </a:p>
            </p:txBody>
          </p:sp>
        </p:grp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733800" y="4038600"/>
            <a:ext cx="3810000" cy="1003300"/>
            <a:chOff x="2304" y="2544"/>
            <a:chExt cx="2400" cy="632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544" y="2544"/>
              <a:ext cx="1248" cy="38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792" y="2880"/>
              <a:ext cx="912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chemeClr val="hlink"/>
                  </a:solidFill>
                  <a:cs typeface="+mn-cs"/>
                </a:rPr>
                <a:t>Subject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5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762000" y="3581400"/>
            <a:ext cx="6096000" cy="1612900"/>
            <a:chOff x="480" y="2256"/>
            <a:chExt cx="3840" cy="1016"/>
          </a:xfrm>
        </p:grpSpPr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480" y="2256"/>
              <a:ext cx="3840" cy="1016"/>
              <a:chOff x="480" y="2256"/>
              <a:chExt cx="3840" cy="1016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080" y="225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1344" y="2544"/>
                <a:ext cx="1008" cy="728"/>
                <a:chOff x="1344" y="2544"/>
                <a:chExt cx="1008" cy="728"/>
              </a:xfrm>
            </p:grpSpPr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2544"/>
                  <a:ext cx="288" cy="43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2976"/>
                  <a:ext cx="720" cy="29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b="1" dirty="0">
                      <a:solidFill>
                        <a:schemeClr val="hlink"/>
                      </a:solidFill>
                      <a:cs typeface="+mn-cs"/>
                    </a:rPr>
                    <a:t>Verb</a:t>
                  </a:r>
                </a:p>
              </p:txBody>
            </p:sp>
          </p:grp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832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4800" y="5245100"/>
            <a:ext cx="883920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defRPr/>
            </a:pPr>
            <a:r>
              <a:rPr lang="en-US" sz="3200" dirty="0">
                <a:latin typeface="Arial" charset="0"/>
                <a:cs typeface="+mn-cs"/>
              </a:rPr>
              <a:t>Active: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defRPr/>
            </a:pPr>
            <a:r>
              <a:rPr lang="en-US" sz="3200" dirty="0">
                <a:latin typeface="Arial" charset="0"/>
                <a:cs typeface="+mn-cs"/>
              </a:rPr>
              <a:t>I will always remember my first </a:t>
            </a:r>
            <a:r>
              <a:rPr lang="en-US" sz="3200" dirty="0" smtClean="0">
                <a:latin typeface="Arial" charset="0"/>
              </a:rPr>
              <a:t>march meeting</a:t>
            </a:r>
            <a:r>
              <a:rPr lang="en-US" sz="3200" dirty="0" smtClean="0">
                <a:latin typeface="Arial" charset="0"/>
                <a:cs typeface="+mn-cs"/>
              </a:rPr>
              <a:t>.</a:t>
            </a:r>
            <a:endParaRPr lang="en-US" sz="3200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89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smtClean="0">
                <a:cs typeface="+mn-cs"/>
              </a:rPr>
              <a:t>MYTH:</a:t>
            </a:r>
            <a:r>
              <a:rPr lang="en-US" smtClean="0">
                <a:cs typeface="+mn-cs"/>
              </a:rPr>
              <a:t> The passive voice is more objective.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	It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not more objective, just more vague.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	Active=claiming responsibility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9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Pronoun-Antecedent </a:t>
            </a:r>
            <a:r>
              <a:rPr lang="en-US" dirty="0" err="1" smtClean="0"/>
              <a:t>correspondnece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Pronouns help us avoid repetition of nouns.</a:t>
            </a:r>
          </a:p>
          <a:p>
            <a:r>
              <a:rPr lang="en-US" dirty="0" smtClean="0"/>
              <a:t>Without clear antecedent,</a:t>
            </a:r>
            <a:r>
              <a:rPr lang="en-US" dirty="0"/>
              <a:t> </a:t>
            </a:r>
            <a:r>
              <a:rPr lang="en-US" dirty="0" smtClean="0"/>
              <a:t>the meaning of the pronoun gets lost.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Use consistent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present tense for …</a:t>
            </a:r>
          </a:p>
          <a:p>
            <a:r>
              <a:rPr lang="en-US" dirty="0" smtClean="0"/>
              <a:t>Use past tense for…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Figures/Tables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position</a:t>
            </a:r>
          </a:p>
          <a:p>
            <a:r>
              <a:rPr lang="en-US" dirty="0" smtClean="0"/>
              <a:t>Supporting material in logical flow</a:t>
            </a:r>
          </a:p>
          <a:p>
            <a:r>
              <a:rPr lang="en-US" dirty="0" smtClean="0"/>
              <a:t>Stress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7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. Keep sentences simple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Because </a:t>
            </a:r>
            <a:r>
              <a:rPr lang="en-US" sz="2400" dirty="0" err="1" smtClean="0">
                <a:cs typeface="+mn-cs"/>
              </a:rPr>
              <a:t>septin</a:t>
            </a:r>
            <a:r>
              <a:rPr lang="en-US" sz="2400" dirty="0" smtClean="0">
                <a:cs typeface="+mn-cs"/>
              </a:rPr>
              <a:t> filaments mark the site for cytokinesis, and because there is a specific cell cycle checkpoint that monitors the state of </a:t>
            </a:r>
            <a:r>
              <a:rPr lang="en-US" sz="2400" dirty="0" err="1" smtClean="0">
                <a:cs typeface="+mn-cs"/>
              </a:rPr>
              <a:t>septin</a:t>
            </a:r>
            <a:r>
              <a:rPr lang="en-US" sz="2400" dirty="0" smtClean="0">
                <a:cs typeface="+mn-cs"/>
              </a:rPr>
              <a:t> filament assembly, that we also discovered such knowledge may allow, ultimately, the development of therapeutic agents and clinically valuable strategies, on the one hand, to impose a permanent checkpoint arrest as a means of halting the growth of malignant cells in various cancers, including breast cancer, and, on the other, to overcome such checkpoints to re-activate proliferation of quiescent differentiated cells (for example, to stimulate multiplication of the residual beta-cells in patients suffering from Type 1 diabetes as a means to repopulate the pancreatic islets with insulin-producing cells).</a:t>
            </a:r>
          </a:p>
        </p:txBody>
      </p:sp>
    </p:spTree>
    <p:extLst>
      <p:ext uri="{BB962C8B-B14F-4D97-AF65-F5344CB8AC3E}">
        <p14:creationId xmlns:p14="http://schemas.microsoft.com/office/powerpoint/2010/main" val="146151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Use parallel construction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229600" cy="2475942"/>
          </a:xfrm>
        </p:spPr>
        <p:txBody>
          <a:bodyPr>
            <a:normAutofit/>
          </a:bodyPr>
          <a:lstStyle/>
          <a:p>
            <a:pPr lvl="1">
              <a:buFont typeface="Wingdings" charset="0"/>
              <a:buNone/>
            </a:pPr>
            <a:r>
              <a:rPr lang="en-US" dirty="0" smtClean="0"/>
              <a:t>Not Parallel:</a:t>
            </a:r>
          </a:p>
          <a:p>
            <a:pPr lvl="1"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/>
              <a:t>If you want to be a good experimental physicist, you must </a:t>
            </a:r>
            <a:r>
              <a:rPr lang="en-US" u="sng" dirty="0" smtClean="0"/>
              <a:t>study hard</a:t>
            </a:r>
            <a:r>
              <a:rPr lang="en-US" dirty="0" smtClean="0"/>
              <a:t>, critically think about the physics literature, and </a:t>
            </a:r>
            <a:r>
              <a:rPr lang="en-US" u="sng" dirty="0" smtClean="0"/>
              <a:t>you should be a good technician</a:t>
            </a:r>
            <a:r>
              <a:rPr lang="en-US" dirty="0" smtClean="0"/>
              <a:t>. </a:t>
            </a:r>
            <a:endParaRPr lang="en-US" dirty="0"/>
          </a:p>
          <a:p>
            <a:pPr lvl="1">
              <a:buFont typeface="Wingdings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813" y="3893580"/>
            <a:ext cx="8229600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If you want to be a </a:t>
            </a:r>
            <a:r>
              <a:rPr lang="en-US" sz="2400" dirty="0" smtClean="0"/>
              <a:t>good experimental physicist you </a:t>
            </a:r>
            <a:r>
              <a:rPr lang="en-US" sz="2400" dirty="0"/>
              <a:t>must </a:t>
            </a:r>
            <a:r>
              <a:rPr lang="en-US" sz="2400" u="sng" dirty="0"/>
              <a:t>study </a:t>
            </a:r>
            <a:r>
              <a:rPr lang="en-US" sz="2400" u="sng" dirty="0" smtClean="0"/>
              <a:t>hard</a:t>
            </a:r>
            <a:r>
              <a:rPr lang="en-US" sz="2400" dirty="0" smtClean="0"/>
              <a:t>, </a:t>
            </a:r>
            <a:r>
              <a:rPr lang="en-US" sz="2400" u="sng" dirty="0" smtClean="0"/>
              <a:t>think </a:t>
            </a:r>
            <a:r>
              <a:rPr lang="en-US" sz="2400" u="sng" dirty="0"/>
              <a:t>critically</a:t>
            </a:r>
            <a:r>
              <a:rPr lang="en-US" sz="2400" dirty="0"/>
              <a:t> about the </a:t>
            </a:r>
            <a:r>
              <a:rPr lang="en-US" sz="2400" dirty="0" smtClean="0"/>
              <a:t>physics literature, and </a:t>
            </a:r>
            <a:r>
              <a:rPr lang="en-US" sz="2400" u="sng" dirty="0" smtClean="0"/>
              <a:t>have good techniques</a:t>
            </a:r>
            <a:r>
              <a:rPr lang="en-US" sz="2400" dirty="0" smtClean="0"/>
              <a:t>.  </a:t>
            </a:r>
            <a:r>
              <a:rPr lang="en-US" sz="2400" dirty="0"/>
              <a:t>(imperative, imperative, imperative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If you want to be a good experimental physicist </a:t>
            </a:r>
            <a:r>
              <a:rPr lang="en-US" sz="2400" dirty="0" smtClean="0"/>
              <a:t>, </a:t>
            </a:r>
            <a:r>
              <a:rPr lang="en-US" sz="2400" dirty="0"/>
              <a:t>you must be </a:t>
            </a:r>
            <a:r>
              <a:rPr lang="en-US" sz="2400" u="sng" dirty="0"/>
              <a:t>a good </a:t>
            </a:r>
            <a:r>
              <a:rPr lang="en-US" sz="2400" u="sng" dirty="0" smtClean="0"/>
              <a:t>student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u="sng" dirty="0"/>
              <a:t>a critical thinker</a:t>
            </a:r>
            <a:r>
              <a:rPr lang="en-US" sz="2400" dirty="0"/>
              <a:t> about  the </a:t>
            </a:r>
            <a:r>
              <a:rPr lang="en-US" sz="2400" dirty="0" smtClean="0"/>
              <a:t>physics literature, and </a:t>
            </a:r>
            <a:r>
              <a:rPr lang="en-US" sz="2400" u="sng" dirty="0" smtClean="0"/>
              <a:t>a good technician</a:t>
            </a:r>
            <a:r>
              <a:rPr lang="en-US" sz="2400" dirty="0" smtClean="0"/>
              <a:t>. </a:t>
            </a:r>
            <a:r>
              <a:rPr lang="en-US" sz="2400" dirty="0"/>
              <a:t>(noun, noun, noun)</a:t>
            </a:r>
          </a:p>
        </p:txBody>
      </p:sp>
    </p:spTree>
    <p:extLst>
      <p:ext uri="{BB962C8B-B14F-4D97-AF65-F5344CB8AC3E}">
        <p14:creationId xmlns:p14="http://schemas.microsoft.com/office/powerpoint/2010/main" val="166071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utoUpdateAnimBg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Construction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None/>
            </a:pPr>
            <a:r>
              <a:rPr lang="en-US" dirty="0"/>
              <a:t>Pairs of ideas—two ideas joined by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and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—should be written in parallel form.</a:t>
            </a:r>
          </a:p>
          <a:p>
            <a:pPr lvl="1">
              <a:buFont typeface="Wingdings" charset="0"/>
              <a:buNone/>
            </a:pPr>
            <a:endParaRPr lang="en-US" dirty="0"/>
          </a:p>
          <a:p>
            <a:pPr lvl="1">
              <a:buFont typeface="Wingdings" charset="0"/>
              <a:buNone/>
            </a:pPr>
            <a:r>
              <a:rPr lang="en-US" dirty="0"/>
              <a:t>Lists of ideas (and number lists of ideas) should be written in parallel form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81000"/>
            <a:ext cx="8637587" cy="1431925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construction, examples</a:t>
            </a:r>
            <a:endParaRPr lang="en-US" sz="3600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08963" cy="41148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Not 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If you want to be a good doctor, you must </a:t>
            </a:r>
            <a:r>
              <a:rPr lang="en-US" sz="2400" u="sng"/>
              <a:t>study hard</a:t>
            </a:r>
            <a:r>
              <a:rPr lang="en-US" sz="2400"/>
              <a:t>, </a:t>
            </a:r>
            <a:r>
              <a:rPr lang="en-US" sz="2400" u="sng"/>
              <a:t>critically think about</a:t>
            </a:r>
            <a:r>
              <a:rPr lang="en-US" sz="2400"/>
              <a:t> the medical literature, and </a:t>
            </a:r>
            <a:r>
              <a:rPr lang="en-US" sz="2400" u="sng"/>
              <a:t>you should be a good listener</a:t>
            </a:r>
            <a:r>
              <a:rPr lang="en-US" sz="2400"/>
              <a:t>.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If you want to be a good doctor you must </a:t>
            </a:r>
            <a:r>
              <a:rPr lang="en-US" sz="2400" u="sng"/>
              <a:t>study hard</a:t>
            </a:r>
            <a:r>
              <a:rPr lang="en-US" sz="2400"/>
              <a:t>, </a:t>
            </a:r>
            <a:r>
              <a:rPr lang="en-US" sz="2400" u="sng"/>
              <a:t>listen well</a:t>
            </a:r>
            <a:r>
              <a:rPr lang="en-US" sz="2400"/>
              <a:t>, and </a:t>
            </a:r>
            <a:r>
              <a:rPr lang="en-US" sz="2400" u="sng"/>
              <a:t>think critically</a:t>
            </a:r>
            <a:r>
              <a:rPr lang="en-US" sz="2400"/>
              <a:t> about the medical literature.  (imperative, imperative, imperative)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If you want to be a good doctor, you must be </a:t>
            </a:r>
            <a:r>
              <a:rPr lang="en-US" sz="2400" u="sng"/>
              <a:t>a good student</a:t>
            </a:r>
            <a:r>
              <a:rPr lang="en-US" sz="2400"/>
              <a:t>, </a:t>
            </a:r>
            <a:r>
              <a:rPr lang="en-US" sz="2400" u="sng"/>
              <a:t>a good listener</a:t>
            </a:r>
            <a:r>
              <a:rPr lang="en-US" sz="2400"/>
              <a:t>, and </a:t>
            </a:r>
            <a:r>
              <a:rPr lang="en-US" sz="2400" u="sng"/>
              <a:t>a critical thinker</a:t>
            </a:r>
            <a:r>
              <a:rPr lang="en-US" sz="2400"/>
              <a:t> about  the medical literature. (noun, noun, noun)</a:t>
            </a:r>
          </a:p>
        </p:txBody>
      </p:sp>
    </p:spTree>
    <p:extLst>
      <p:ext uri="{BB962C8B-B14F-4D97-AF65-F5344CB8AC3E}">
        <p14:creationId xmlns:p14="http://schemas.microsoft.com/office/powerpoint/2010/main" val="1292000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6413" y="381000"/>
            <a:ext cx="8637587" cy="1431925"/>
          </a:xfrm>
        </p:spPr>
        <p:txBody>
          <a:bodyPr>
            <a:normAutofit fontScale="90000"/>
          </a:bodyPr>
          <a:lstStyle/>
          <a:p>
            <a:r>
              <a:rPr lang="en-US"/>
              <a:t>Scientific Writing, HRP 214</a:t>
            </a:r>
            <a:br>
              <a:rPr lang="en-US"/>
            </a:br>
            <a:r>
              <a:rPr lang="en-US"/>
              <a:t>Parallelism</a:t>
            </a:r>
            <a:endParaRPr lang="en-US" sz="3600"/>
          </a:p>
        </p:txBody>
      </p:sp>
      <p:sp>
        <p:nvSpPr>
          <p:cNvPr id="628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08963" cy="4114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Not 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</a:t>
            </a:r>
            <a:r>
              <a:rPr lang="en-US" sz="2400">
                <a:cs typeface="Times New Roman" charset="0"/>
              </a:rPr>
              <a:t>This research follows four distinct phases: (1) establishing measurement instruments (2) pattern measurement (3) developing interventions and (4) the dissemination of successful interventions to other settings and institutions.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Parallel: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cs typeface="Times New Roman" charset="0"/>
              </a:rPr>
              <a:t>	This research follows four distinct phases: (1) </a:t>
            </a:r>
            <a:r>
              <a:rPr lang="en-US" sz="2400" u="sng">
                <a:cs typeface="Times New Roman" charset="0"/>
              </a:rPr>
              <a:t>establishing</a:t>
            </a:r>
            <a:r>
              <a:rPr lang="en-US" sz="2400">
                <a:cs typeface="Times New Roman" charset="0"/>
              </a:rPr>
              <a:t> measurement instruments (2) </a:t>
            </a:r>
            <a:r>
              <a:rPr lang="en-US" sz="2400" u="sng">
                <a:cs typeface="Times New Roman" charset="0"/>
              </a:rPr>
              <a:t>measuring</a:t>
            </a:r>
            <a:r>
              <a:rPr lang="en-US" sz="2400">
                <a:cs typeface="Times New Roman" charset="0"/>
              </a:rPr>
              <a:t> patterns (3) </a:t>
            </a:r>
            <a:r>
              <a:rPr lang="en-US" sz="2400" u="sng">
                <a:cs typeface="Times New Roman" charset="0"/>
              </a:rPr>
              <a:t>developing</a:t>
            </a:r>
            <a:r>
              <a:rPr lang="en-US" sz="2400">
                <a:cs typeface="Times New Roman" charset="0"/>
              </a:rPr>
              <a:t> interventions  and (4) </a:t>
            </a:r>
            <a:r>
              <a:rPr lang="en-US" sz="2400" u="sng">
                <a:cs typeface="Times New Roman" charset="0"/>
              </a:rPr>
              <a:t>disseminating</a:t>
            </a:r>
            <a:r>
              <a:rPr lang="en-US" sz="2400">
                <a:cs typeface="Times New Roman" charset="0"/>
              </a:rPr>
              <a:t> successful interventions to other settings and institutions.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574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 bldLvl="3" autoUpdateAnimBg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393</TotalTime>
  <Words>736</Words>
  <Application>Microsoft Macintosh PowerPoint</Application>
  <PresentationFormat>On-screen Show (4:3)</PresentationFormat>
  <Paragraphs>134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Black</vt:lpstr>
      <vt:lpstr>Scientific Writing 3: Paragraph, Sentences, Figures  &amp; Tables</vt:lpstr>
      <vt:lpstr>Paragraphs</vt:lpstr>
      <vt:lpstr>Recap: structure</vt:lpstr>
      <vt:lpstr>Sentences</vt:lpstr>
      <vt:lpstr>0. Keep sentences simple </vt:lpstr>
      <vt:lpstr>1. Use parallel construction</vt:lpstr>
      <vt:lpstr>Parallel Construction</vt:lpstr>
      <vt:lpstr>Parallel construction, examples</vt:lpstr>
      <vt:lpstr>Scientific Writing, HRP 214 Parallelism</vt:lpstr>
      <vt:lpstr>2. Avoid Jargon, cliché, euphemisms</vt:lpstr>
      <vt:lpstr>3. Avoid redundancy and repetition</vt:lpstr>
      <vt:lpstr>4. Write with nouns and verbs a. Nouns</vt:lpstr>
      <vt:lpstr>Pile of vague nouns reflect foggy thinking</vt:lpstr>
      <vt:lpstr>b. Verbs</vt:lpstr>
      <vt:lpstr>Pick right dynamic verb</vt:lpstr>
      <vt:lpstr>Verbs turned into nouns</vt:lpstr>
      <vt:lpstr>5. Make verb (predicate) visible</vt:lpstr>
      <vt:lpstr>Subject-verb separation</vt:lpstr>
      <vt:lpstr>6. Use active voice: S+V(+O)</vt:lpstr>
      <vt:lpstr>Passive voice v.s. active voice </vt:lpstr>
      <vt:lpstr>PowerPoint Presentation</vt:lpstr>
      <vt:lpstr>7. Pronoun-Antecedent correspondnece</vt:lpstr>
      <vt:lpstr>8. Use consistent tense</vt:lpstr>
      <vt:lpstr>Figures/Tables</vt:lpstr>
      <vt:lpstr>Graphic</vt:lpstr>
      <vt:lpstr>Caption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 3: Paragraphs, Figures  &amp; Tables</dc:title>
  <dc:creator>Eun-Ah Kim</dc:creator>
  <cp:lastModifiedBy>Eun-Ah Kim</cp:lastModifiedBy>
  <cp:revision>60</cp:revision>
  <dcterms:created xsi:type="dcterms:W3CDTF">2012-03-07T08:41:43Z</dcterms:created>
  <dcterms:modified xsi:type="dcterms:W3CDTF">2015-05-05T13:44:50Z</dcterms:modified>
</cp:coreProperties>
</file>