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3" r:id="rId11"/>
    <p:sldId id="271" r:id="rId12"/>
    <p:sldId id="274" r:id="rId13"/>
    <p:sldId id="272" r:id="rId14"/>
    <p:sldId id="275" r:id="rId15"/>
    <p:sldId id="26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4" r:id="rId27"/>
    <p:sldId id="286" r:id="rId28"/>
    <p:sldId id="265" r:id="rId29"/>
    <p:sldId id="287" r:id="rId30"/>
    <p:sldId id="288" r:id="rId31"/>
    <p:sldId id="289" r:id="rId32"/>
    <p:sldId id="266" r:id="rId33"/>
    <p:sldId id="290" r:id="rId34"/>
    <p:sldId id="291" r:id="rId35"/>
    <p:sldId id="292" r:id="rId36"/>
    <p:sldId id="267" r:id="rId37"/>
    <p:sldId id="293" r:id="rId38"/>
    <p:sldId id="294" r:id="rId39"/>
    <p:sldId id="295" r:id="rId40"/>
    <p:sldId id="296" r:id="rId41"/>
    <p:sldId id="26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9351-440B-40BB-B8BD-1F4C05899DE9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31B0-344F-4097-9B4F-5CCEBC95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3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중앙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집중식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버전 관리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(TFS)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중앙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집중식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버전 관리에서는 중앙 서버가 하나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서버에 모든 파일과 변경 이력이 저장됩니다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개발자는 이 중앙 서버로부터 최신 버전의 파일을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체크아웃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해서 작업한 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다시 서버에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체크인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장단점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방식의 장점은 서버가 하나뿐이라 관리가 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권한 관리도 직관적입니다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단점은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중앙 서버에 문제가 생기면 작업이 중단될 수 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오프라인에서는 거의 작업을 할 수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분산 버전 관리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(Git)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분산 버전 관리에서는 각 개발자가 로컬 환경에 코드의 전체 히스토리를 갖습니다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중앙 서버가 다운되더라도 로컬에서 작업이 가능하고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작업을 나중에 다시 서버와 동기화할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장단점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방식의 장점은 높은 확장성과 유연성입니다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여러 개발자가 동시에 다양한 작업을 할 수 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복잡한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관리도 훨씬 쉽습니다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단점은 초기 설정이나 학습 곡선이 다소 어려울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b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9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0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7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3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4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TFS: Microsoft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생태계 중심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"TFS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Microsoft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생태계에 최적화되어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Microsoft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제품과의 연계가 매우 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Git: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언어 및 플랫폼에 중립적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반면에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언어나 플랫폼에 중립적입니다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Linux, macOS, Windows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모두 잘 동작하며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IDE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호환됩니다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TFS: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대규모 팀과 프로젝트에 더 적합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"TFS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대규모 팀과 복잡한 프로젝트에 잘 맞습니다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Git: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작은 팀에서도 높은 생산성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작은 팀과 프로젝트에서도 높은 생산성을 발휘합니다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로컬에서 빠르게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생성하고 병합할 수 있어 개발 속도가 빠릅니다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"TFS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관리가 상대적으로 복잡합니다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Git: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간단하고 빠른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생성 및 병합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생성과 병합이 매우 간단하고 빠릅니다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몇 초 내에 새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생성하고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필요한 경우 빠르게 병합할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다양한 언어와 플랫폼에 적용 가능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프로그래밍 언어나 개발 환경에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구애받지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않습니다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Java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C#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까지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Eclipse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Visual Studio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까지 어디서든 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이런 유연성은 개발 팀이 다양한 기술 스택을 가질 때 매우 유용합니다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작은 프로젝트에서 큰 프로젝트까지 확장성이 좋음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작은 개인 프로젝트에서부터 대규모 엔터프라이즈 프로젝트까지 관리할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브랜치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관리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병합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충돌 해결 등의 기능이 뛰어나기 때문에 프로젝트 규모에 상관없이 효율적으로 작업할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/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간단한 설치와 설정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오픈 소스 라이선스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직관적인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UI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"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Gitea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설치와 설정이 간단합니다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오픈 소스 라이선스로 제공되어 커스터마이징이 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 인터페이스가 직관적이어서 사용하기 쉽습니다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처음 사용하는 사용자도 빠르게 적응할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새 저장소 생성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'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버튼은 홈페이지 상단에 위치해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3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설명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접근 권한 등의 저장소 정보를 입력합니다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7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생성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'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버튼을 클릭하면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새로운 저장소가 생성됩니다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이제 이 저장소에 코드를 업로드하거나 다른 사용자와 협업을 시작할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."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git fetch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원격 저장소의 최신 변경 사항을 로컬로 가져오기만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명령어를 실행한 후에도 로컬 작업 트리의 파일들은 변경되지 않습니다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원격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직접 업데이트하지만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변경 사항을 로컬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자동으로 병합하지 않습니다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병합을 원한다면 수동으로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merge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명령어를 실행해야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안전한 옵션입니다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원격의 변경을 로컬에 적용하기 전에 먼저 검토할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git pull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pull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merge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한 번에 수행하는 명령어입니다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원격 저장소의 변경 사항을 가져오고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자동으로 병합합니다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만약 로컬에 작업 중인 변경 사항이 있고 원격 저장소에도 새로운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커밋이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있다면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git pull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사용하면 자동으로 병합 작업이 이루어집니다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병합에 문제가 생기면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직접 해결해야 할 수도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4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Söhne"/>
              </a:rPr>
              <a:t>git fetch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원격 저장소의 최신 변경 사항을 로컬로 가져오기만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명령어를 실행한 후에도 로컬 작업 트리의 파일들은 변경되지 않습니다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원격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직접 업데이트하지만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변경 사항을 로컬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자동으로 병합하지 않습니다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병합을 원한다면 수동으로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merge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명령어를 실행해야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안전한 옵션입니다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원격의 변경을 로컬에 적용하기 전에 먼저 검토할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git pull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pull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fetch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git merge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한 번에 수행하는 명령어입니다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원격 저장소의 변경 사항을 가져오고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자동으로 병합합니다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만약 로컬에 작업 중인 변경 사항이 있고 원격 저장소에도 새로운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커밋이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있다면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git pull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사용하면 자동으로 병합 작업이 이루어집니다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병합에 문제가 생기면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직접 해결해야 할 수도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1B0-344F-4097-9B4F-5CCEBC9504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145C-B9E4-169D-7295-BE58B003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7E67A-F32C-E4FE-1838-8742704A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4EA10-27A4-3A8F-1095-704AFC7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0A059-4C78-E65D-736C-114BCDA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E0045-C185-45EA-1BA1-D3A71D2A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AF14-E4B5-B0DB-37CF-849B861F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A6EC0-9113-B859-4E58-593FAFB71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98073-C023-45FF-E4EA-34ED4FBD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6F1CE-C5F8-0AFD-DEAC-B7BC18B2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13F4-6784-59C6-6222-AA4C4C7A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0D550-8102-0640-2BB5-E529936A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36486-252B-5C52-D64E-97379148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B87BB-0094-9397-DF24-7E0C2A8B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91598-A134-DFE5-34C1-0E2A3844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A0603-52B4-CF0F-381E-41D006C3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7E0A-C2EB-2A37-E558-8B91366F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086EF-3725-3C08-8941-681B0C9B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29EDE-DAB1-1C43-6393-5C7C79E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50CB5-4842-2B0C-4453-6FF01D1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50281-FD46-480B-04BD-93724E6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3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28191-2FF6-36F8-3996-E0BDF19F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1C27C-8328-1D00-939E-BAE9A3B9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C67CF-9128-2251-4A09-79386D34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C8A1-C26F-AB11-5506-55B8FD11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8799F-78BE-0DA3-CA73-4FD233CC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C29C-0B8E-A5BB-D2E2-81FF99AA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FB92C-2FED-9AF8-7339-F412854D5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039E1-BB37-0AE1-1BAF-8301D54F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5F912-9ABD-1445-373D-D4F385E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1DA9C-906E-51EB-CDB8-4A767DB3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74501-3E55-1AD1-BC0A-74768FAB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A9301-6318-7958-61D8-0425C8C6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77E31-2D64-3CB2-43E1-36F58A2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CF7F6-C9ED-DC67-331D-AE000C681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0C262-B564-F279-0D8F-81742A8E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FCB6D3-4C79-BE26-474D-1F935DB3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BD450-15C7-87D2-1230-3EF1BADA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C91D11-394E-6385-3B9B-9C088EA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794655-FC4A-BD20-953F-FD183AD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C0F7-E187-68FB-39A1-D8750427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644E0E-AA10-2868-A8B5-AB06366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A96AC-60CD-3190-E3BD-73DF217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065C0-9501-9159-7AF7-480C170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86058-22B3-6828-9FCA-E16BECF8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4055B-DA5F-1D05-C8C5-3FF1950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6D644-96BC-E18C-3B9A-4FCBF870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2F1DE-F899-C6B9-EDA3-5D886AB9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DE57F-C720-2F13-1BAA-D04437BC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52FF9-A36C-01B7-53CD-21BA6C06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3B02-D749-591A-69EC-D3E8996A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F5439-E95F-B59E-DC4F-1D2CD19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784F9-68AA-CE58-0F6F-BBF0EE93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80FD1-B98A-CAD9-354C-6FE2E5E4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08BD02-FD4F-A8A3-FBED-6F4D19CB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FA5AC-B00D-A1A6-569A-0A850BFB4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60803-4C5B-0CC9-E8E3-FEDB0A97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DF3CF-BDF2-58F9-99A8-F53C7C21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7929A-AD00-56DD-B034-B86CBEC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33396-6EAA-057C-4A47-3A2A04D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E8529-91F7-7F9E-2A84-6F46C487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0941-0D74-E03D-CC02-25976993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525F-D8BA-43C3-9699-E399AA92ADC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92B07-5805-DF9C-6BA9-5791F8885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E2C8F-D9BC-630A-983B-0497CCBEB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3C8B-8381-4CA0-B324-78BF154E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FFFC8-4C43-B4C2-ADBF-680C4D2A9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사용자 메뉴얼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02CF5-25F3-B8D6-3BAE-2C500E01E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3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클론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F24C0-2CAA-0510-5C32-CAB22A94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82D5B7-D566-4D83-A45D-73E25504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06" y="1891212"/>
            <a:ext cx="6001588" cy="4220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81D76F-9092-361B-81F3-C7BE194A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" t="785" r="55442" b="-785"/>
          <a:stretch/>
        </p:blipFill>
        <p:spPr>
          <a:xfrm>
            <a:off x="7721600" y="3709931"/>
            <a:ext cx="266265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7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커밋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9C2740-0793-1B74-10BA-46E57769E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978" y="1690688"/>
            <a:ext cx="32782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7991B6-3705-BF2B-83D1-97ABF52F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46" y="1884417"/>
            <a:ext cx="722095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커밋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B9DCB-5936-688B-DBE5-08BC7077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6793D9-A053-E81E-0057-32F4B1B3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84" y="1690688"/>
            <a:ext cx="1949557" cy="461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3BF1AA-D066-87B2-71AC-FF2C0319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525" y="1773029"/>
            <a:ext cx="4459755" cy="4452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12B5D4-2418-5B79-393D-C3C92580F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52" y="2972769"/>
            <a:ext cx="3404590" cy="22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푸시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92438-A10C-759F-2651-F254F7AB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F8599-D4E2-C922-9047-C6844BFA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96" y="2015929"/>
            <a:ext cx="1620146" cy="3970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1C2200-F4C2-15AA-66EF-A9173A31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09" y="2568695"/>
            <a:ext cx="4156222" cy="3145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BD0F94-578E-33D6-F3FD-67D2AF5A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890" y="2584322"/>
            <a:ext cx="3968202" cy="3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푸시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FBFCB80-D2B4-5E8E-E50B-34AB317D2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4411"/>
            <a:ext cx="10515600" cy="3013766"/>
          </a:xfrm>
        </p:spPr>
      </p:pic>
    </p:spTree>
    <p:extLst>
      <p:ext uri="{BB962C8B-B14F-4D97-AF65-F5344CB8AC3E}">
        <p14:creationId xmlns:p14="http://schemas.microsoft.com/office/powerpoint/2010/main" val="337784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FE851B-48EB-BABC-56E5-67885BA8C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7747"/>
            <a:ext cx="10515600" cy="2167093"/>
          </a:xfrm>
        </p:spPr>
      </p:pic>
    </p:spTree>
    <p:extLst>
      <p:ext uri="{BB962C8B-B14F-4D97-AF65-F5344CB8AC3E}">
        <p14:creationId xmlns:p14="http://schemas.microsoft.com/office/powerpoint/2010/main" val="6022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721142-4749-9EF4-50A8-794EC954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3604"/>
            <a:ext cx="10515600" cy="3335379"/>
          </a:xfrm>
        </p:spPr>
      </p:pic>
    </p:spTree>
    <p:extLst>
      <p:ext uri="{BB962C8B-B14F-4D97-AF65-F5344CB8AC3E}">
        <p14:creationId xmlns:p14="http://schemas.microsoft.com/office/powerpoint/2010/main" val="167794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3C418E-7786-9021-E1A3-4E03C5B4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118" y="1783744"/>
            <a:ext cx="4897882" cy="4351338"/>
          </a:xfrm>
        </p:spPr>
      </p:pic>
    </p:spTree>
    <p:extLst>
      <p:ext uri="{BB962C8B-B14F-4D97-AF65-F5344CB8AC3E}">
        <p14:creationId xmlns:p14="http://schemas.microsoft.com/office/powerpoint/2010/main" val="315038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EB1C09-07F8-2DEA-DCF3-91DA70BD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6102" y="1755775"/>
            <a:ext cx="2940796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1C093-FCDE-CB20-BB14-C2FCD3A2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57" y="2159546"/>
            <a:ext cx="509658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8933E5-9430-1F88-4DAF-36936480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93089"/>
            <a:ext cx="10515600" cy="3816409"/>
          </a:xfrm>
        </p:spPr>
      </p:pic>
    </p:spTree>
    <p:extLst>
      <p:ext uri="{BB962C8B-B14F-4D97-AF65-F5344CB8AC3E}">
        <p14:creationId xmlns:p14="http://schemas.microsoft.com/office/powerpoint/2010/main" val="42872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7E19A-D90A-7B93-C53B-F10B127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B1D81-3397-0C29-C81A-7539F85D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차이점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Gitea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장점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Gitea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이용한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 사용법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Visual Studio 2013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Eclipse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활용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56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8933E5-9430-1F88-4DAF-36936480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93089"/>
            <a:ext cx="10515600" cy="3816409"/>
          </a:xfrm>
        </p:spPr>
      </p:pic>
    </p:spTree>
    <p:extLst>
      <p:ext uri="{BB962C8B-B14F-4D97-AF65-F5344CB8AC3E}">
        <p14:creationId xmlns:p14="http://schemas.microsoft.com/office/powerpoint/2010/main" val="194199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-US" altLang="ko-KR" b="1" dirty="0">
                <a:latin typeface="Söhne"/>
              </a:rPr>
              <a:t>pull request)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40FEAB-5D2F-9A5F-D83D-579DA68C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9C2BB5-ABC1-9997-AD0A-14181A4F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2555712"/>
            <a:ext cx="8515350" cy="24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-US" altLang="ko-KR" b="1" dirty="0">
                <a:latin typeface="Söhne"/>
              </a:rPr>
              <a:t>pull request)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3BDC0F-18CC-E7C8-456B-C1B3A3D3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951" y="1793875"/>
            <a:ext cx="6380097" cy="4351338"/>
          </a:xfrm>
        </p:spPr>
      </p:pic>
    </p:spTree>
    <p:extLst>
      <p:ext uri="{BB962C8B-B14F-4D97-AF65-F5344CB8AC3E}">
        <p14:creationId xmlns:p14="http://schemas.microsoft.com/office/powerpoint/2010/main" val="70760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-US" altLang="ko-KR" b="1" dirty="0">
                <a:latin typeface="Söhne"/>
              </a:rPr>
              <a:t>pull request)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65EDE55-8089-A433-C2E3-EE7D37623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480" y="1806575"/>
            <a:ext cx="4505640" cy="4351338"/>
          </a:xfrm>
        </p:spPr>
      </p:pic>
    </p:spTree>
    <p:extLst>
      <p:ext uri="{BB962C8B-B14F-4D97-AF65-F5344CB8AC3E}">
        <p14:creationId xmlns:p14="http://schemas.microsoft.com/office/powerpoint/2010/main" val="405425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-US" altLang="ko-KR" b="1" dirty="0">
                <a:latin typeface="Söhne"/>
              </a:rPr>
              <a:t>pull request)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C547C76-9FF2-FD76-456E-AFD8D020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506" y="1844675"/>
            <a:ext cx="8383687" cy="4351338"/>
          </a:xfrm>
        </p:spPr>
      </p:pic>
    </p:spTree>
    <p:extLst>
      <p:ext uri="{BB962C8B-B14F-4D97-AF65-F5344CB8AC3E}">
        <p14:creationId xmlns:p14="http://schemas.microsoft.com/office/powerpoint/2010/main" val="4758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21B-10A3-4E46-E9D3-C025CD54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r>
              <a:rPr lang="en-US" altLang="ko-KR" b="1" i="0" dirty="0">
                <a:effectLst/>
                <a:latin typeface="Söhne"/>
              </a:rPr>
              <a:t>(</a:t>
            </a:r>
            <a:r>
              <a:rPr lang="en-US" altLang="ko-KR" b="1" dirty="0">
                <a:latin typeface="Söhne"/>
              </a:rPr>
              <a:t>pull request)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48F2B6-B8A3-EAA1-8D9D-4DD9FC3B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57140"/>
            <a:ext cx="10515600" cy="3688307"/>
          </a:xfrm>
        </p:spPr>
      </p:pic>
    </p:spTree>
    <p:extLst>
      <p:ext uri="{BB962C8B-B14F-4D97-AF65-F5344CB8AC3E}">
        <p14:creationId xmlns:p14="http://schemas.microsoft.com/office/powerpoint/2010/main" val="3259658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>
                <a:effectLst/>
                <a:latin typeface="Söhne"/>
              </a:rPr>
              <a:t>코드 체크인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체크아웃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07BA55-C0A6-5599-E101-EF833AEE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2010291"/>
            <a:ext cx="9726382" cy="3982006"/>
          </a:xfrm>
        </p:spPr>
      </p:pic>
    </p:spTree>
    <p:extLst>
      <p:ext uri="{BB962C8B-B14F-4D97-AF65-F5344CB8AC3E}">
        <p14:creationId xmlns:p14="http://schemas.microsoft.com/office/powerpoint/2010/main" val="120006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>
                <a:effectLst/>
                <a:latin typeface="Söhne"/>
              </a:rPr>
              <a:t>코드 체크인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체크아웃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7C65DD-1CB2-9EDC-0F08-458A3D36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88602E-6B19-F1E7-196E-157DEDD9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7" y="1857870"/>
            <a:ext cx="325800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BEB355-832C-C406-C960-7A92D568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61" y="2350076"/>
            <a:ext cx="6106377" cy="3124636"/>
          </a:xfrm>
        </p:spPr>
      </p:pic>
    </p:spTree>
    <p:extLst>
      <p:ext uri="{BB962C8B-B14F-4D97-AF65-F5344CB8AC3E}">
        <p14:creationId xmlns:p14="http://schemas.microsoft.com/office/powerpoint/2010/main" val="345379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dirty="0" err="1">
                <a:latin typeface="Söhne"/>
              </a:rPr>
              <a:t>커밋</a:t>
            </a:r>
            <a:r>
              <a:rPr lang="en-US" altLang="ko-KR" b="1" dirty="0">
                <a:latin typeface="Söhne"/>
              </a:rPr>
              <a:t>/</a:t>
            </a:r>
            <a:r>
              <a:rPr lang="ko-KR" altLang="en-US" b="1" dirty="0">
                <a:latin typeface="Söhne"/>
              </a:rPr>
              <a:t>푸시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69C2A-C57A-4390-343E-4F1215B4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5F27B6AD-B47F-6B3C-CF48-1B8B545D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61" y="2331026"/>
            <a:ext cx="610637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9F55-207C-92BF-737F-7CA2D0B1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TFS</a:t>
            </a:r>
            <a:r>
              <a:rPr lang="ko-KR" altLang="en-US" b="1" i="0" dirty="0">
                <a:effectLst/>
                <a:latin typeface="Söhne"/>
              </a:rPr>
              <a:t>와 </a:t>
            </a:r>
            <a:r>
              <a:rPr lang="en-US" altLang="ko-KR" b="1" i="0" dirty="0">
                <a:effectLst/>
                <a:latin typeface="Söhne"/>
              </a:rPr>
              <a:t>Git</a:t>
            </a:r>
            <a:r>
              <a:rPr lang="ko-KR" altLang="en-US" b="1" i="0" dirty="0">
                <a:effectLst/>
                <a:latin typeface="Söhne"/>
              </a:rPr>
              <a:t>의 차이점</a:t>
            </a:r>
            <a:br>
              <a:rPr lang="ko-KR" altLang="en-US" b="1" i="0" dirty="0">
                <a:effectLst/>
                <a:latin typeface="Söhne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6B5DA-C14F-6DAF-FCF0-13D2829F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37" y="1806426"/>
            <a:ext cx="7391398" cy="4311649"/>
          </a:xfrm>
        </p:spPr>
      </p:pic>
    </p:spTree>
    <p:extLst>
      <p:ext uri="{BB962C8B-B14F-4D97-AF65-F5344CB8AC3E}">
        <p14:creationId xmlns:p14="http://schemas.microsoft.com/office/powerpoint/2010/main" val="148030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dirty="0" err="1">
                <a:latin typeface="Söhne"/>
              </a:rPr>
              <a:t>커밋</a:t>
            </a:r>
            <a:r>
              <a:rPr lang="en-US" altLang="ko-KR" b="1" dirty="0">
                <a:latin typeface="Söhne"/>
              </a:rPr>
              <a:t>/</a:t>
            </a:r>
            <a:r>
              <a:rPr lang="ko-KR" altLang="en-US" b="1" dirty="0">
                <a:latin typeface="Söhne"/>
              </a:rPr>
              <a:t>푸시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10AECF-DC2C-8941-2C16-221275BD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5029"/>
            <a:ext cx="10515600" cy="3452529"/>
          </a:xfrm>
        </p:spPr>
      </p:pic>
    </p:spTree>
    <p:extLst>
      <p:ext uri="{BB962C8B-B14F-4D97-AF65-F5344CB8AC3E}">
        <p14:creationId xmlns:p14="http://schemas.microsoft.com/office/powerpoint/2010/main" val="293227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8209B-3966-5763-C85A-48CEAC2E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Visual Studio 2013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dirty="0" err="1">
                <a:latin typeface="Söhne"/>
              </a:rPr>
              <a:t>커밋</a:t>
            </a:r>
            <a:r>
              <a:rPr lang="en-US" altLang="ko-KR" b="1" dirty="0">
                <a:latin typeface="Söhne"/>
              </a:rPr>
              <a:t>/</a:t>
            </a:r>
            <a:r>
              <a:rPr lang="ko-KR" altLang="en-US" b="1" dirty="0">
                <a:latin typeface="Söhne"/>
              </a:rPr>
              <a:t>푸시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C0FD5C-0122-6012-EA84-23AE8B91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5834"/>
            <a:ext cx="10515600" cy="2970920"/>
          </a:xfrm>
        </p:spPr>
      </p:pic>
    </p:spTree>
    <p:extLst>
      <p:ext uri="{BB962C8B-B14F-4D97-AF65-F5344CB8AC3E}">
        <p14:creationId xmlns:p14="http://schemas.microsoft.com/office/powerpoint/2010/main" val="376977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dirty="0">
                <a:latin typeface="Söhne"/>
              </a:rPr>
              <a:t>기본설정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7CBB62-4F12-9E1D-08C1-70D72D7F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99" y="2075391"/>
            <a:ext cx="4848902" cy="38010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BDCC19-383F-FC1C-F91F-85D12B85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32" y="1913442"/>
            <a:ext cx="294363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>
                <a:effectLst/>
                <a:latin typeface="Söhne"/>
              </a:rPr>
              <a:t>코드 체크인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체크아웃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A682-25CE-A1AC-031D-3F6F4AAD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9C3F8-6C64-A5D7-AEED-983C4ECC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166761"/>
            <a:ext cx="1028843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1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>
                <a:effectLst/>
                <a:latin typeface="Söhne"/>
              </a:rPr>
              <a:t>코드 체크인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체크아웃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267140B-9284-410C-E733-7D81EB1C5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269" y="1774825"/>
            <a:ext cx="4162861" cy="435133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C4399-AA52-C205-6D4A-C51E7F16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69" y="3047348"/>
            <a:ext cx="5684181" cy="7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>
                <a:effectLst/>
                <a:latin typeface="Söhne"/>
              </a:rPr>
              <a:t>코드 체크인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체크아웃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D353A2-62B8-293B-0A9D-8882C0E0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225"/>
            <a:ext cx="5576873" cy="4351338"/>
          </a:xfrm>
        </p:spPr>
      </p:pic>
    </p:spTree>
    <p:extLst>
      <p:ext uri="{BB962C8B-B14F-4D97-AF65-F5344CB8AC3E}">
        <p14:creationId xmlns:p14="http://schemas.microsoft.com/office/powerpoint/2010/main" val="394087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667415-27BC-543C-61B4-561A1C7D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121" y="1964275"/>
            <a:ext cx="3458058" cy="3667637"/>
          </a:xfrm>
        </p:spPr>
      </p:pic>
    </p:spTree>
    <p:extLst>
      <p:ext uri="{BB962C8B-B14F-4D97-AF65-F5344CB8AC3E}">
        <p14:creationId xmlns:p14="http://schemas.microsoft.com/office/powerpoint/2010/main" val="451288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519506F-A6E8-852C-9CEF-E5F23DC4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17" y="1812925"/>
            <a:ext cx="4917365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AF11E4-377D-EBCD-0FC4-B785A189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70" y="1987297"/>
            <a:ext cx="490606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608EF6-3D3A-44B1-B46E-C79BC030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3861578"/>
            <a:ext cx="3848637" cy="22863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E829E9-B6A6-0D41-6799-1778C98E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0" y="3138473"/>
            <a:ext cx="374384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6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en-US" altLang="ko-KR" b="1" dirty="0">
                <a:latin typeface="Söhne"/>
              </a:rPr>
              <a:t>commit / push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4315E4-10E5-2F6A-6FBE-D07AEFF2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1" y="1972186"/>
            <a:ext cx="2915057" cy="4058216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DFE8A889-591D-67E0-C43B-34D21A97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7223" y="2673349"/>
            <a:ext cx="6986756" cy="2646241"/>
          </a:xfrm>
        </p:spPr>
      </p:pic>
    </p:spTree>
    <p:extLst>
      <p:ext uri="{BB962C8B-B14F-4D97-AF65-F5344CB8AC3E}">
        <p14:creationId xmlns:p14="http://schemas.microsoft.com/office/powerpoint/2010/main" val="22012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3154-3137-D7B9-94C2-58C0AFF0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TFS</a:t>
            </a:r>
            <a:r>
              <a:rPr lang="ko-KR" altLang="en-US" b="1" i="0" dirty="0">
                <a:effectLst/>
                <a:latin typeface="Söhne"/>
              </a:rPr>
              <a:t>와 </a:t>
            </a:r>
            <a:r>
              <a:rPr lang="en-US" altLang="ko-KR" b="1" i="0" dirty="0">
                <a:effectLst/>
                <a:latin typeface="Söhne"/>
              </a:rPr>
              <a:t>Git</a:t>
            </a:r>
            <a:r>
              <a:rPr lang="ko-KR" altLang="en-US" b="1" i="0" dirty="0">
                <a:effectLst/>
                <a:latin typeface="Söhne"/>
              </a:rPr>
              <a:t>의 차이점</a:t>
            </a:r>
            <a:br>
              <a:rPr lang="ko-KR" altLang="en-US" b="1" i="0" dirty="0">
                <a:effectLst/>
                <a:latin typeface="Söhne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0D3C5-338D-98D6-A5D4-F64C39F9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설계 철학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en-US" altLang="ko-KR" b="1" i="0" dirty="0">
                <a:effectLst/>
                <a:latin typeface="Söhne"/>
              </a:rPr>
              <a:t>Microsoft</a:t>
            </a:r>
            <a:r>
              <a:rPr lang="ko-KR" altLang="en-US" b="1" i="0" dirty="0">
                <a:effectLst/>
                <a:latin typeface="Söhne"/>
              </a:rPr>
              <a:t> 특화</a:t>
            </a:r>
            <a:endParaRPr lang="ko-KR" altLang="en-US" b="0" i="0" dirty="0">
              <a:effectLst/>
              <a:latin typeface="Söhne"/>
            </a:endParaRPr>
          </a:p>
          <a:p>
            <a:r>
              <a:rPr lang="ko-KR" altLang="en-US" b="1" i="0" dirty="0">
                <a:effectLst/>
                <a:latin typeface="Söhne"/>
              </a:rPr>
              <a:t>확장성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en-US" altLang="ko-KR" b="1" i="0" dirty="0">
                <a:effectLst/>
                <a:latin typeface="Söhne"/>
              </a:rPr>
              <a:t>TFS </a:t>
            </a:r>
            <a:r>
              <a:rPr lang="ko-KR" altLang="en-US" b="1" i="0" dirty="0">
                <a:effectLst/>
                <a:latin typeface="Söhne"/>
              </a:rPr>
              <a:t>는 </a:t>
            </a:r>
            <a:r>
              <a:rPr lang="ko-KR" altLang="en-US" b="1" dirty="0">
                <a:latin typeface="Söhne"/>
              </a:rPr>
              <a:t>대규모</a:t>
            </a:r>
            <a:r>
              <a:rPr lang="en-US" altLang="ko-KR" b="1" dirty="0">
                <a:latin typeface="Söhne"/>
              </a:rPr>
              <a:t>, </a:t>
            </a:r>
            <a:r>
              <a:rPr lang="ko-KR" altLang="en-US" b="1" dirty="0">
                <a:latin typeface="Söhne"/>
              </a:rPr>
              <a:t>대단위 프로젝트에 적합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브랜치</a:t>
            </a:r>
            <a:r>
              <a:rPr lang="ko-KR" altLang="en-US" b="1" i="0" dirty="0">
                <a:effectLst/>
                <a:latin typeface="Söhne"/>
              </a:rPr>
              <a:t> 관리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en-US" altLang="ko-KR" b="1" dirty="0">
                <a:latin typeface="Söhne"/>
              </a:rPr>
              <a:t>TFS </a:t>
            </a:r>
            <a:r>
              <a:rPr lang="ko-KR" altLang="en-US" b="1" dirty="0">
                <a:latin typeface="Söhne"/>
              </a:rPr>
              <a:t>는 복잡한 </a:t>
            </a:r>
            <a:r>
              <a:rPr lang="ko-KR" altLang="en-US" b="1" dirty="0" err="1">
                <a:latin typeface="Söhne"/>
              </a:rPr>
              <a:t>브랜치</a:t>
            </a:r>
            <a:r>
              <a:rPr lang="ko-KR" altLang="en-US" b="1" dirty="0">
                <a:latin typeface="Söhne"/>
              </a:rPr>
              <a:t> 관리가 약점</a:t>
            </a:r>
            <a:r>
              <a:rPr lang="en-US" altLang="ko-KR" b="1" dirty="0">
                <a:latin typeface="Söhne"/>
              </a:rPr>
              <a:t>. </a:t>
            </a:r>
            <a:br>
              <a:rPr lang="ko-KR" altLang="en-US" b="0" i="0" dirty="0">
                <a:effectLst/>
                <a:latin typeface="Söhne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38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F37D-640D-3448-8002-2C35908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Eclipse</a:t>
            </a:r>
            <a:r>
              <a:rPr lang="ko-KR" altLang="en-US" b="1" i="0" dirty="0">
                <a:effectLst/>
                <a:latin typeface="Söhne"/>
              </a:rPr>
              <a:t>에서의 </a:t>
            </a:r>
            <a:r>
              <a:rPr lang="en-US" altLang="ko-KR" b="1" i="0" dirty="0">
                <a:effectLst/>
                <a:latin typeface="Söhne"/>
              </a:rPr>
              <a:t>Git </a:t>
            </a:r>
            <a:r>
              <a:rPr lang="ko-KR" altLang="en-US" b="1" i="0" dirty="0">
                <a:effectLst/>
                <a:latin typeface="Söhne"/>
              </a:rPr>
              <a:t>활용</a:t>
            </a:r>
            <a:br>
              <a:rPr lang="ko-KR" altLang="en-US" b="1" i="0" dirty="0">
                <a:effectLst/>
                <a:latin typeface="Söhne"/>
              </a:rPr>
            </a:br>
            <a:r>
              <a:rPr lang="en-US" altLang="ko-KR" b="1" dirty="0">
                <a:latin typeface="Söhne"/>
              </a:rPr>
              <a:t>commit / push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05EE4-599E-A9E7-E6E7-B13BCAF4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92197E-80E5-9650-6036-0EB7F88A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001169"/>
            <a:ext cx="6524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7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3FBCF-4674-D555-8E5B-AE22F493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CE2E0-0CE3-1B3B-9B6A-03A72EFE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1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52FA-0686-F26C-7421-5CEFFCF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Git</a:t>
            </a:r>
            <a:r>
              <a:rPr lang="ko-KR" altLang="en-US" b="1" i="0" dirty="0">
                <a:effectLst/>
                <a:latin typeface="Söhne"/>
              </a:rPr>
              <a:t>과 </a:t>
            </a:r>
            <a:r>
              <a:rPr lang="en-US" altLang="ko-KR" b="1" i="0" dirty="0" err="1">
                <a:effectLst/>
                <a:latin typeface="Söhne"/>
              </a:rPr>
              <a:t>Gitea</a:t>
            </a:r>
            <a:r>
              <a:rPr lang="ko-KR" altLang="en-US" b="1" i="0" dirty="0">
                <a:effectLst/>
                <a:latin typeface="Söhne"/>
              </a:rPr>
              <a:t>의 장점</a:t>
            </a:r>
            <a:br>
              <a:rPr lang="ko-KR" altLang="en-US" b="1" i="0" dirty="0">
                <a:effectLst/>
                <a:latin typeface="Söhne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9654E-5F73-0EBB-7209-864ACD3B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Git</a:t>
            </a:r>
            <a:r>
              <a:rPr lang="ko-KR" altLang="en-US" b="1" i="0" dirty="0">
                <a:effectLst/>
                <a:latin typeface="Söhne"/>
              </a:rPr>
              <a:t>의 유연성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언어와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b="1" i="0" dirty="0">
                <a:effectLst/>
                <a:latin typeface="Söhne"/>
              </a:rPr>
              <a:t>Git</a:t>
            </a:r>
            <a:r>
              <a:rPr lang="ko-KR" altLang="en-US" b="1" i="0" dirty="0">
                <a:effectLst/>
                <a:latin typeface="Söhne"/>
              </a:rPr>
              <a:t>의 확장성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플랫폼에 적용 가능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작은 프로젝트에서 큰 프로젝트까지 확장성이 좋음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1" i="0" dirty="0" err="1">
                <a:effectLst/>
                <a:latin typeface="Söhne"/>
              </a:rPr>
              <a:t>Gitea</a:t>
            </a:r>
            <a:r>
              <a:rPr lang="ko-KR" altLang="en-US" b="1" i="0" dirty="0">
                <a:effectLst/>
                <a:latin typeface="Söhne"/>
              </a:rPr>
              <a:t>의 장점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간단한 설치와 설정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오픈 소스 라이선스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직관적인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UI.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532C-97A4-2E5F-14EB-EB7B478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Gitea</a:t>
            </a:r>
            <a:r>
              <a:rPr lang="ko-KR" altLang="en-US" b="1" i="0" dirty="0">
                <a:effectLst/>
                <a:latin typeface="Söhne"/>
              </a:rPr>
              <a:t>에서의 저장소 생성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AAE205D-9AB8-759E-DA4A-7BF8142C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1178" y="1991238"/>
            <a:ext cx="7649643" cy="4020111"/>
          </a:xfrm>
        </p:spPr>
      </p:pic>
    </p:spTree>
    <p:extLst>
      <p:ext uri="{BB962C8B-B14F-4D97-AF65-F5344CB8AC3E}">
        <p14:creationId xmlns:p14="http://schemas.microsoft.com/office/powerpoint/2010/main" val="20834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532C-97A4-2E5F-14EB-EB7B478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Gitea</a:t>
            </a:r>
            <a:r>
              <a:rPr lang="ko-KR" altLang="en-US" b="1" i="0" dirty="0">
                <a:effectLst/>
                <a:latin typeface="Söhne"/>
              </a:rPr>
              <a:t>에서의 저장소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E9F39-0B7F-F818-739E-73E4844B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D4FB3-2CEF-F5F1-71BD-084B0227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1" y="1844194"/>
            <a:ext cx="5854700" cy="4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532C-97A4-2E5F-14EB-EB7B478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Gitea</a:t>
            </a:r>
            <a:r>
              <a:rPr lang="ko-KR" altLang="en-US" b="1" i="0" dirty="0">
                <a:effectLst/>
                <a:latin typeface="Söhne"/>
              </a:rPr>
              <a:t>에서의 저장소 생성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F208CC-D147-C99D-0A88-D19F7D345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832" y="1825625"/>
            <a:ext cx="8312335" cy="4351338"/>
          </a:xfrm>
        </p:spPr>
      </p:pic>
    </p:spTree>
    <p:extLst>
      <p:ext uri="{BB962C8B-B14F-4D97-AF65-F5344CB8AC3E}">
        <p14:creationId xmlns:p14="http://schemas.microsoft.com/office/powerpoint/2010/main" val="27134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59D1-4D35-2F24-3AEF-373C80C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클론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03A19F-9F01-FDB6-09FC-CCF6C951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133" y="1400461"/>
            <a:ext cx="211397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3FEA80-1755-3749-3B9C-575296F9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90" y="1619250"/>
            <a:ext cx="7667232" cy="38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1053</Words>
  <Application>Microsoft Office PowerPoint</Application>
  <PresentationFormat>와이드스크린</PresentationFormat>
  <Paragraphs>116</Paragraphs>
  <Slides>41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Söhne</vt:lpstr>
      <vt:lpstr>맑은 고딕</vt:lpstr>
      <vt:lpstr>Arial</vt:lpstr>
      <vt:lpstr>Office 테마</vt:lpstr>
      <vt:lpstr>Git 사용자 메뉴얼</vt:lpstr>
      <vt:lpstr>목차</vt:lpstr>
      <vt:lpstr>TFS와 Git의 차이점 </vt:lpstr>
      <vt:lpstr>TFS와 Git의 차이점 </vt:lpstr>
      <vt:lpstr>Git과 Gitea의 장점 </vt:lpstr>
      <vt:lpstr>Gitea에서의 저장소 생성</vt:lpstr>
      <vt:lpstr>Gitea에서의 저장소 생성</vt:lpstr>
      <vt:lpstr>Gitea에서의 저장소 생성</vt:lpstr>
      <vt:lpstr>클론</vt:lpstr>
      <vt:lpstr>클론</vt:lpstr>
      <vt:lpstr>커밋</vt:lpstr>
      <vt:lpstr>커밋</vt:lpstr>
      <vt:lpstr>푸시</vt:lpstr>
      <vt:lpstr>푸시</vt:lpstr>
      <vt:lpstr>브랜치 관리</vt:lpstr>
      <vt:lpstr>브랜치 관리</vt:lpstr>
      <vt:lpstr>브랜치 관리</vt:lpstr>
      <vt:lpstr>브랜치 관리</vt:lpstr>
      <vt:lpstr>브랜치 관리</vt:lpstr>
      <vt:lpstr>브랜치 관리</vt:lpstr>
      <vt:lpstr>브랜치 관리(pull request)</vt:lpstr>
      <vt:lpstr>브랜치 관리(pull request)</vt:lpstr>
      <vt:lpstr>브랜치 관리(pull request)</vt:lpstr>
      <vt:lpstr>브랜치 관리(pull request)</vt:lpstr>
      <vt:lpstr>브랜치 관리(pull request)</vt:lpstr>
      <vt:lpstr>Visual Studio 2013에서의 Git 활용 코드 체크인, 체크아웃</vt:lpstr>
      <vt:lpstr>Visual Studio 2013에서의 Git 활용 코드 체크인, 체크아웃</vt:lpstr>
      <vt:lpstr>Visual Studio 2013에서의 Git 활용 브랜치 관리</vt:lpstr>
      <vt:lpstr>Visual Studio 2013에서의 Git 활용 커밋/푸시</vt:lpstr>
      <vt:lpstr>Visual Studio 2013에서의 Git 활용 커밋/푸시</vt:lpstr>
      <vt:lpstr>Visual Studio 2013에서의 Git 활용 커밋/푸시</vt:lpstr>
      <vt:lpstr>Eclipse에서의 Git 활용 기본설정</vt:lpstr>
      <vt:lpstr>Eclipse에서의 Git 활용 코드 체크인, 체크아웃</vt:lpstr>
      <vt:lpstr>Eclipse에서의 Git 활용 코드 체크인, 체크아웃</vt:lpstr>
      <vt:lpstr>Eclipse에서의 Git 활용 코드 체크인, 체크아웃</vt:lpstr>
      <vt:lpstr>Eclipse에서의 Git 활용 브랜치 관리</vt:lpstr>
      <vt:lpstr>Eclipse에서의 Git 활용 브랜치 관리</vt:lpstr>
      <vt:lpstr>Eclipse에서의 Git 활용 브랜치 관리</vt:lpstr>
      <vt:lpstr>Eclipse에서의 Git 활용 commit / push</vt:lpstr>
      <vt:lpstr>Eclipse에서의 Git 활용 commit / push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사용자 메뉴얼</dc:title>
  <dc:creator>LA HAN</dc:creator>
  <cp:lastModifiedBy>LA HAN</cp:lastModifiedBy>
  <cp:revision>7</cp:revision>
  <dcterms:created xsi:type="dcterms:W3CDTF">2023-08-27T13:07:40Z</dcterms:created>
  <dcterms:modified xsi:type="dcterms:W3CDTF">2023-08-27T22:35:22Z</dcterms:modified>
</cp:coreProperties>
</file>