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1" r:id="rId2"/>
    <p:sldId id="307" r:id="rId3"/>
    <p:sldId id="286" r:id="rId4"/>
    <p:sldId id="300" r:id="rId5"/>
    <p:sldId id="301" r:id="rId6"/>
    <p:sldId id="290" r:id="rId7"/>
    <p:sldId id="303" r:id="rId8"/>
    <p:sldId id="311" r:id="rId9"/>
    <p:sldId id="312" r:id="rId10"/>
    <p:sldId id="304" r:id="rId11"/>
    <p:sldId id="309" r:id="rId12"/>
    <p:sldId id="305" r:id="rId13"/>
    <p:sldId id="306" r:id="rId14"/>
    <p:sldId id="313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145" d="100"/>
          <a:sy n="145" d="100"/>
        </p:scale>
        <p:origin x="150" y="49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8월 7일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8월 7일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8월 7일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8월 7일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백엔드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프레임워크</a:t>
            </a:r>
            <a:b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만들기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48749"/>
            <a:ext cx="9604310" cy="457200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1600"/>
              <a:t>SW </a:t>
            </a:r>
            <a:r>
              <a:rPr lang="ko-KR" altLang="en-US" sz="1600"/>
              <a:t>특성을 이해할</a:t>
            </a:r>
            <a:br>
              <a:rPr lang="en-US" altLang="ko-KR" sz="1600"/>
            </a:br>
            <a:br>
              <a:rPr lang="en-US" altLang="ko-KR" sz="1600"/>
            </a:br>
            <a:r>
              <a:rPr lang="ko-KR" altLang="en-US" sz="1600"/>
              <a:t>로그기능을 </a:t>
            </a:r>
            <a:r>
              <a:rPr lang="ko-KR" altLang="en-US" sz="1600" dirty="0"/>
              <a:t>구현합니다</a:t>
            </a:r>
            <a:r>
              <a:rPr lang="en-US" altLang="ko-KR" sz="1600" dirty="0"/>
              <a:t>.</a:t>
            </a:r>
            <a:endParaRPr lang="ko-KR" altLang="en-US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필요한 것을 기록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로그레벨은 사용하지 않음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개발자의 생각을 줄이기 위해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83B1DBF-7C7D-4ED8-AA0C-84DA3C9FC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94" y="247458"/>
            <a:ext cx="2634389" cy="3467485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FA0ABE2-2865-4580-8277-CFC75B77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278596"/>
            <a:ext cx="4627768" cy="232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필요한 것을 기록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시간</a:t>
            </a:r>
            <a:endParaRPr lang="en-US" altLang="ko-KR"/>
          </a:p>
          <a:p>
            <a:r>
              <a:rPr lang="ko-KR" altLang="en-US"/>
              <a:t>아이디</a:t>
            </a:r>
            <a:endParaRPr lang="en-US" altLang="ko-KR"/>
          </a:p>
          <a:p>
            <a:r>
              <a:rPr lang="ko-KR" altLang="en-US"/>
              <a:t>서비스키</a:t>
            </a:r>
            <a:endParaRPr lang="en-US" altLang="ko-KR"/>
          </a:p>
          <a:p>
            <a:r>
              <a:rPr lang="ko-KR" altLang="en-US"/>
              <a:t>클래스</a:t>
            </a:r>
            <a:endParaRPr lang="en-US" altLang="ko-KR"/>
          </a:p>
          <a:p>
            <a:r>
              <a:rPr lang="ko-KR" altLang="en-US">
                <a:solidFill>
                  <a:srgbClr val="FF0000"/>
                </a:solidFill>
              </a:rPr>
              <a:t>서비스 식별자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F1F64AC-DD34-4E59-AC9E-7CC8951AF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55" y="503853"/>
            <a:ext cx="3981393" cy="3553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40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필요하지 않은것은 기록하지 않음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관심이 있는 서비스만 기록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4D01D47-CD5D-465F-A4AE-04386378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772" y="3809781"/>
            <a:ext cx="4466345" cy="20828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38C1BD-056C-49CA-A059-5592F4073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04" y="2590253"/>
            <a:ext cx="3313329" cy="10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필요하지 않은것은 기록하지 않음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/>
              <a:t>System.out </a:t>
            </a:r>
            <a:r>
              <a:rPr lang="ko-KR" altLang="en-US"/>
              <a:t>사용 금지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자동으로 기능이 동작하지 않도록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67FC63-6E66-4D30-8021-41991AD4E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87928"/>
            <a:ext cx="5034801" cy="11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9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7 </a:t>
            </a:r>
            <a:r>
              <a:rPr lang="ko-KR" altLang="en-US"/>
              <a:t>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로그기능을 구현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잘 만들어진 로그 라이브러리를 사용하지 않고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필요한 로그기능을 구현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Trace.java</a:t>
            </a:r>
          </a:p>
          <a:p>
            <a:pPr lvl="1"/>
            <a:r>
              <a:rPr lang="en-US" altLang="ko-KR"/>
              <a:t>TraceRunner.java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822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5899-1FCE-484A-B825-64DE3FED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섹션 </a:t>
            </a:r>
            <a:r>
              <a:rPr lang="en-US" altLang="ko-KR"/>
              <a:t>7 </a:t>
            </a:r>
            <a:r>
              <a:rPr lang="ko-KR" altLang="en-US"/>
              <a:t>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080E5A-2AD0-405E-956C-4CF880B2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로그기능을 구현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잘 만들어진 로그 라이브러리를 사용하지 않고</a:t>
            </a:r>
            <a:endParaRPr lang="en-US" altLang="ko-KR">
              <a:solidFill>
                <a:srgbClr val="FF0000"/>
              </a:solidFill>
            </a:endParaRPr>
          </a:p>
          <a:p>
            <a:r>
              <a:rPr lang="ko-KR" altLang="en-US"/>
              <a:t>필요한 로그기능을 구현</a:t>
            </a:r>
            <a:endParaRPr lang="en-US" altLang="ko-KR"/>
          </a:p>
          <a:p>
            <a:pPr lvl="1"/>
            <a:r>
              <a:rPr lang="ko-KR" altLang="en-US"/>
              <a:t>자원의 점유와 대기를 최소화</a:t>
            </a:r>
            <a:endParaRPr lang="en-US" altLang="ko-KR"/>
          </a:p>
          <a:p>
            <a:pPr lvl="1"/>
            <a:r>
              <a:rPr lang="ko-KR" altLang="en-US"/>
              <a:t>필요한 것을 기록</a:t>
            </a:r>
            <a:endParaRPr lang="en-US" altLang="ko-KR"/>
          </a:p>
          <a:p>
            <a:pPr lvl="1"/>
            <a:r>
              <a:rPr lang="ko-KR" altLang="en-US"/>
              <a:t>필요하지 않은것은 기록하지 않음</a:t>
            </a:r>
            <a:endParaRPr lang="en-US" altLang="ko-KR"/>
          </a:p>
          <a:p>
            <a:pPr lvl="1"/>
            <a:endParaRPr lang="en-US" altLang="ko-KR"/>
          </a:p>
          <a:p>
            <a:pPr lvl="1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64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소프트웨어의 특성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소프트웨어 특성</a:t>
            </a:r>
            <a:endParaRPr lang="en-US" altLang="ko-KR"/>
          </a:p>
          <a:p>
            <a:pPr lvl="1"/>
            <a:r>
              <a:rPr lang="ko-KR" altLang="en-US"/>
              <a:t>비가시성</a:t>
            </a:r>
            <a:r>
              <a:rPr lang="en-US" altLang="ko-KR"/>
              <a:t>, </a:t>
            </a:r>
            <a:r>
              <a:rPr lang="ko-KR" altLang="en-US"/>
              <a:t>복잡성</a:t>
            </a:r>
            <a:r>
              <a:rPr lang="en-US" altLang="ko-KR"/>
              <a:t>, </a:t>
            </a:r>
            <a:r>
              <a:rPr lang="ko-KR" altLang="en-US"/>
              <a:t>변경성</a:t>
            </a:r>
            <a:r>
              <a:rPr lang="en-US" altLang="ko-KR"/>
              <a:t>, </a:t>
            </a:r>
            <a:r>
              <a:rPr lang="ko-KR" altLang="en-US"/>
              <a:t>순응성</a:t>
            </a:r>
            <a:r>
              <a:rPr lang="en-US" altLang="ko-KR"/>
              <a:t>, </a:t>
            </a:r>
            <a:r>
              <a:rPr lang="ko-KR" altLang="en-US"/>
              <a:t>무형성</a:t>
            </a:r>
            <a:r>
              <a:rPr lang="en-US" altLang="ko-KR"/>
              <a:t>, </a:t>
            </a:r>
            <a:r>
              <a:rPr lang="ko-KR" altLang="en-US"/>
              <a:t>복제성</a:t>
            </a:r>
            <a:endParaRPr lang="en-US" altLang="ko-KR"/>
          </a:p>
          <a:p>
            <a:r>
              <a:rPr lang="ko-KR" altLang="en-US"/>
              <a:t>로그파일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소프트웨어의 특성을 이해할 수 있게 해줌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46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9F8C8-FA49-45A0-A2FF-B6C59BB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C9A2B-927F-44EE-850D-1FB11D0B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로그를 기록하고 조회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90172-C440-455B-9A5C-5AC8CDDC9186}"/>
              </a:ext>
            </a:extLst>
          </p:cNvPr>
          <p:cNvSpPr txBox="1"/>
          <p:nvPr/>
        </p:nvSpPr>
        <p:spPr>
          <a:xfrm>
            <a:off x="1684074" y="3244334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88DB4E-C074-439D-98C1-78B29FB0B703}"/>
              </a:ext>
            </a:extLst>
          </p:cNvPr>
          <p:cNvSpPr txBox="1"/>
          <p:nvPr/>
        </p:nvSpPr>
        <p:spPr>
          <a:xfrm>
            <a:off x="4234013" y="3244334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13F540-1554-4630-8110-870A8E3B115D}"/>
              </a:ext>
            </a:extLst>
          </p:cNvPr>
          <p:cNvSpPr txBox="1"/>
          <p:nvPr/>
        </p:nvSpPr>
        <p:spPr>
          <a:xfrm>
            <a:off x="6553120" y="3244334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</p:spTree>
    <p:extLst>
      <p:ext uri="{BB962C8B-B14F-4D97-AF65-F5344CB8AC3E}">
        <p14:creationId xmlns:p14="http://schemas.microsoft.com/office/powerpoint/2010/main" val="2650381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9F8C8-FA49-45A0-A2FF-B6C59BBC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로그파일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AC9A2B-927F-44EE-850D-1FB11D0B4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로그를 기록하고 조회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455BC7-14C6-46D4-821E-86B9BF3C1777}"/>
              </a:ext>
            </a:extLst>
          </p:cNvPr>
          <p:cNvSpPr/>
          <p:nvPr/>
        </p:nvSpPr>
        <p:spPr>
          <a:xfrm>
            <a:off x="1138067" y="2664259"/>
            <a:ext cx="2309024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1DA139-34F3-4D23-BB66-B79420D4DAED}"/>
              </a:ext>
            </a:extLst>
          </p:cNvPr>
          <p:cNvSpPr txBox="1"/>
          <p:nvPr/>
        </p:nvSpPr>
        <p:spPr>
          <a:xfrm>
            <a:off x="1493301" y="2934678"/>
            <a:ext cx="13388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615BC-F83F-448D-85B1-9A8D82C06831}"/>
              </a:ext>
            </a:extLst>
          </p:cNvPr>
          <p:cNvSpPr txBox="1"/>
          <p:nvPr/>
        </p:nvSpPr>
        <p:spPr>
          <a:xfrm>
            <a:off x="6362347" y="293467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1DB27-73CF-46E4-96C7-6A9D2C112938}"/>
              </a:ext>
            </a:extLst>
          </p:cNvPr>
          <p:cNvSpPr txBox="1"/>
          <p:nvPr/>
        </p:nvSpPr>
        <p:spPr>
          <a:xfrm>
            <a:off x="1645701" y="3087078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02C85D-C63A-422F-8D9E-02B61D333A0E}"/>
              </a:ext>
            </a:extLst>
          </p:cNvPr>
          <p:cNvSpPr txBox="1"/>
          <p:nvPr/>
        </p:nvSpPr>
        <p:spPr>
          <a:xfrm>
            <a:off x="1798101" y="3239478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381990-B768-4A5D-8CD5-C0391372E99D}"/>
              </a:ext>
            </a:extLst>
          </p:cNvPr>
          <p:cNvSpPr txBox="1"/>
          <p:nvPr/>
        </p:nvSpPr>
        <p:spPr>
          <a:xfrm>
            <a:off x="6514747" y="308707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C91DAC-CE4F-4A93-AB36-EFFA48B91E17}"/>
              </a:ext>
            </a:extLst>
          </p:cNvPr>
          <p:cNvSpPr txBox="1"/>
          <p:nvPr/>
        </p:nvSpPr>
        <p:spPr>
          <a:xfrm>
            <a:off x="6667147" y="3239478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개발자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A506D-5B4F-444F-80C2-7F65DC334B65}"/>
              </a:ext>
            </a:extLst>
          </p:cNvPr>
          <p:cNvSpPr txBox="1"/>
          <p:nvPr/>
        </p:nvSpPr>
        <p:spPr>
          <a:xfrm>
            <a:off x="6362347" y="460434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01B68E-ED43-45C6-AA53-07861C9D71CB}"/>
              </a:ext>
            </a:extLst>
          </p:cNvPr>
          <p:cNvSpPr txBox="1"/>
          <p:nvPr/>
        </p:nvSpPr>
        <p:spPr>
          <a:xfrm>
            <a:off x="6514747" y="475674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4846A8-C630-4953-A268-34062B61A5BB}"/>
              </a:ext>
            </a:extLst>
          </p:cNvPr>
          <p:cNvSpPr txBox="1"/>
          <p:nvPr/>
        </p:nvSpPr>
        <p:spPr>
          <a:xfrm>
            <a:off x="6667147" y="4909145"/>
            <a:ext cx="87716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운영자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2631C6-9F9F-4277-A5DF-7087A0542DEB}"/>
              </a:ext>
            </a:extLst>
          </p:cNvPr>
          <p:cNvSpPr txBox="1"/>
          <p:nvPr/>
        </p:nvSpPr>
        <p:spPr>
          <a:xfrm>
            <a:off x="4418208" y="3875940"/>
            <a:ext cx="11079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ko-KR" altLang="en-US" dirty="0"/>
              <a:t>로그파일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324DD20-8D4F-4840-9236-C053AEFD06CE}"/>
              </a:ext>
            </a:extLst>
          </p:cNvPr>
          <p:cNvSpPr/>
          <p:nvPr/>
        </p:nvSpPr>
        <p:spPr>
          <a:xfrm>
            <a:off x="1138067" y="4296267"/>
            <a:ext cx="2309024" cy="12762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A9C686-2A5C-43A3-A485-87001622B915}"/>
              </a:ext>
            </a:extLst>
          </p:cNvPr>
          <p:cNvSpPr txBox="1"/>
          <p:nvPr/>
        </p:nvSpPr>
        <p:spPr>
          <a:xfrm>
            <a:off x="1493301" y="4566686"/>
            <a:ext cx="133882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</a:p>
          <a:p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D062017-C5C7-4C67-B44C-4435037C4A36}"/>
              </a:ext>
            </a:extLst>
          </p:cNvPr>
          <p:cNvSpPr txBox="1"/>
          <p:nvPr/>
        </p:nvSpPr>
        <p:spPr>
          <a:xfrm>
            <a:off x="1645701" y="4719086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70DC93-1042-45B7-AB06-E2C99A6E6725}"/>
              </a:ext>
            </a:extLst>
          </p:cNvPr>
          <p:cNvSpPr txBox="1"/>
          <p:nvPr/>
        </p:nvSpPr>
        <p:spPr>
          <a:xfrm>
            <a:off x="1798101" y="4871486"/>
            <a:ext cx="13388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서비스코드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00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우리가 만들 로그 기능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자원의 점유와 대기를 최소화</a:t>
            </a:r>
            <a:endParaRPr lang="en-US" altLang="ko-KR"/>
          </a:p>
          <a:p>
            <a:pPr lvl="1"/>
            <a:r>
              <a:rPr lang="ko-KR" altLang="en-US"/>
              <a:t>다양한 실행 환경 생각</a:t>
            </a:r>
            <a:endParaRPr lang="en-US" altLang="ko-KR"/>
          </a:p>
          <a:p>
            <a:pPr lvl="1"/>
            <a:r>
              <a:rPr lang="en-US" altLang="ko-KR"/>
              <a:t>I/O </a:t>
            </a:r>
            <a:r>
              <a:rPr lang="ko-KR" altLang="en-US"/>
              <a:t>최소화</a:t>
            </a:r>
            <a:endParaRPr lang="en-US" altLang="ko-KR"/>
          </a:p>
          <a:p>
            <a:pPr lvl="1"/>
            <a:r>
              <a:rPr lang="ko-KR" altLang="en-US"/>
              <a:t>롤링정책</a:t>
            </a:r>
            <a:endParaRPr lang="en-US" altLang="ko-KR"/>
          </a:p>
          <a:p>
            <a:r>
              <a:rPr lang="ko-KR" altLang="en-US"/>
              <a:t>필요한 것을 기록</a:t>
            </a:r>
            <a:endParaRPr lang="en-US" altLang="ko-KR"/>
          </a:p>
          <a:p>
            <a:pPr lvl="1"/>
            <a:r>
              <a:rPr lang="ko-KR" altLang="en-US"/>
              <a:t>로그레벨은 사용하지 않음</a:t>
            </a:r>
            <a:endParaRPr lang="en-US" altLang="ko-KR"/>
          </a:p>
          <a:p>
            <a:pPr lvl="1"/>
            <a:r>
              <a:rPr lang="ko-KR" altLang="en-US"/>
              <a:t>시간</a:t>
            </a:r>
            <a:r>
              <a:rPr lang="en-US" altLang="ko-KR"/>
              <a:t>, </a:t>
            </a:r>
            <a:r>
              <a:rPr lang="ko-KR" altLang="en-US"/>
              <a:t>아이디</a:t>
            </a:r>
            <a:r>
              <a:rPr lang="en-US" altLang="ko-KR"/>
              <a:t>, </a:t>
            </a:r>
            <a:r>
              <a:rPr lang="ko-KR" altLang="en-US"/>
              <a:t>서비스키</a:t>
            </a:r>
            <a:r>
              <a:rPr lang="en-US" altLang="ko-KR"/>
              <a:t>,</a:t>
            </a:r>
            <a:r>
              <a:rPr lang="ko-KR" altLang="en-US"/>
              <a:t> 클래스 그리고 서비스 식별자</a:t>
            </a:r>
            <a:endParaRPr lang="en-US" altLang="ko-KR"/>
          </a:p>
          <a:p>
            <a:r>
              <a:rPr lang="ko-KR" altLang="en-US"/>
              <a:t>필요하지 않은것은 기록하지 않음</a:t>
            </a:r>
            <a:endParaRPr lang="en-US" altLang="ko-KR"/>
          </a:p>
          <a:p>
            <a:pPr lvl="1"/>
            <a:r>
              <a:rPr lang="ko-KR" altLang="en-US"/>
              <a:t>관심이 있는 서비스만 기록</a:t>
            </a:r>
            <a:endParaRPr lang="en-US" altLang="ko-KR"/>
          </a:p>
          <a:p>
            <a:pPr lvl="1"/>
            <a:r>
              <a:rPr lang="en-US" altLang="ko-KR"/>
              <a:t>System.out </a:t>
            </a:r>
            <a:r>
              <a:rPr lang="ko-KR" altLang="en-US"/>
              <a:t>사용 금지</a:t>
            </a:r>
            <a:endParaRPr lang="en-US" altLang="ko-KR"/>
          </a:p>
        </p:txBody>
      </p:sp>
      <p:pic>
        <p:nvPicPr>
          <p:cNvPr id="8" name="그림 7" descr="테이블이(가) 표시된 사진&#10;&#10;자동 생성된 설명">
            <a:extLst>
              <a:ext uri="{FF2B5EF4-FFF2-40B4-BE49-F238E27FC236}">
                <a16:creationId xmlns:a16="http://schemas.microsoft.com/office/drawing/2014/main" id="{A1435AF0-F6CF-41F2-888C-2ACFF43F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791" y="691704"/>
            <a:ext cx="325958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88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자원의 점유와 대기를 최소화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다양한 실행 환경 생각</a:t>
            </a:r>
            <a:r>
              <a:rPr lang="en-US" altLang="ko-KR"/>
              <a:t> (</a:t>
            </a:r>
            <a:r>
              <a:rPr lang="ko-KR" altLang="en-US"/>
              <a:t>이중화 환경</a:t>
            </a:r>
            <a:r>
              <a:rPr lang="en-US" altLang="ko-KR"/>
              <a:t>, </a:t>
            </a:r>
            <a:r>
              <a:rPr lang="ko-KR" altLang="en-US"/>
              <a:t>배치</a:t>
            </a:r>
            <a:r>
              <a:rPr lang="en-US" altLang="ko-KR"/>
              <a:t>)</a:t>
            </a:r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로그</a:t>
            </a:r>
            <a:r>
              <a:rPr lang="en-US" altLang="ko-KR">
                <a:solidFill>
                  <a:srgbClr val="FF0000"/>
                </a:solidFill>
              </a:rPr>
              <a:t>ROOT + APP_NAME + </a:t>
            </a:r>
            <a:r>
              <a:rPr lang="ko-KR" altLang="en-US">
                <a:solidFill>
                  <a:srgbClr val="FF0000"/>
                </a:solidFill>
              </a:rPr>
              <a:t>로그</a:t>
            </a:r>
            <a:r>
              <a:rPr lang="en-US" altLang="ko-KR">
                <a:solidFill>
                  <a:srgbClr val="FF0000"/>
                </a:solidFill>
              </a:rPr>
              <a:t>.log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53BA702-1E93-4F6A-B1F2-C31555E5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976" y="3117427"/>
            <a:ext cx="3942425" cy="153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59B7445B-4DBD-49A0-B47E-8A6679BD8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606" y="5036226"/>
            <a:ext cx="3724795" cy="943107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2EFA69D6-5FF4-490D-AEB7-71279E176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601" y="2577120"/>
            <a:ext cx="3659574" cy="312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9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자원의 점유와 대기를 최소화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I/O </a:t>
            </a:r>
            <a:r>
              <a:rPr lang="ko-KR" altLang="en-US"/>
              <a:t>최소화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버퍼 사용</a:t>
            </a:r>
            <a:endParaRPr lang="en-US" altLang="ko-KR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8A8C991-32DA-48BB-81FD-D6BDD9FA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05" y="3030367"/>
            <a:ext cx="2392803" cy="265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자원의 점유와 대기를 최소화</a:t>
            </a:r>
            <a:endParaRPr lang="en-US" alt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A2F05-F540-4CAD-89B5-AEA78D8B6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롤링정책 </a:t>
            </a:r>
            <a:r>
              <a:rPr lang="en-US" altLang="ko-KR"/>
              <a:t>(</a:t>
            </a:r>
            <a:r>
              <a:rPr lang="ko-KR" altLang="en-US">
                <a:solidFill>
                  <a:srgbClr val="FF0000"/>
                </a:solidFill>
              </a:rPr>
              <a:t>임계영역 사용</a:t>
            </a:r>
            <a:r>
              <a:rPr lang="en-US" altLang="ko-KR">
                <a:solidFill>
                  <a:srgbClr val="FF0000"/>
                </a:solidFill>
              </a:rPr>
              <a:t>)</a:t>
            </a:r>
            <a:endParaRPr lang="en-US" altLang="ko-KR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821263A0-0B13-49E5-8CD1-A3DA4C74C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93175"/>
            <a:ext cx="3486973" cy="363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7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437</TotalTime>
  <Words>233</Words>
  <Application>Microsoft Office PowerPoint</Application>
  <PresentationFormat>와이드스크린</PresentationFormat>
  <Paragraphs>74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다이아몬드 눈금 16x9</vt:lpstr>
      <vt:lpstr>백엔드 프레임워크 만들기</vt:lpstr>
      <vt:lpstr>섹션 7 목표</vt:lpstr>
      <vt:lpstr>소프트웨어의 특성</vt:lpstr>
      <vt:lpstr>로그파일</vt:lpstr>
      <vt:lpstr>로그파일</vt:lpstr>
      <vt:lpstr>우리가 만들 로그 기능</vt:lpstr>
      <vt:lpstr>자원의 점유와 대기를 최소화</vt:lpstr>
      <vt:lpstr>자원의 점유와 대기를 최소화</vt:lpstr>
      <vt:lpstr>자원의 점유와 대기를 최소화</vt:lpstr>
      <vt:lpstr>필요한 것을 기록</vt:lpstr>
      <vt:lpstr>필요한 것을 기록</vt:lpstr>
      <vt:lpstr>필요하지 않은것은 기록하지 않음</vt:lpstr>
      <vt:lpstr>필요하지 않은것은 기록하지 않음</vt:lpstr>
      <vt:lpstr>섹션 7 결과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261</cp:revision>
  <dcterms:created xsi:type="dcterms:W3CDTF">2021-03-05T04:40:46Z</dcterms:created>
  <dcterms:modified xsi:type="dcterms:W3CDTF">2021-08-07T01:20:51Z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