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92" r:id="rId3"/>
    <p:sldId id="296" r:id="rId4"/>
    <p:sldId id="293" r:id="rId5"/>
    <p:sldId id="294" r:id="rId6"/>
    <p:sldId id="299" r:id="rId7"/>
    <p:sldId id="301" r:id="rId8"/>
    <p:sldId id="305" r:id="rId9"/>
    <p:sldId id="303" r:id="rId10"/>
    <p:sldId id="304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78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blog.naver.com/PostView.nhn?blogId=zeroshift01&amp;logNo=222188921147&amp;parentCategoryNo=&amp;categoryNo=1&amp;viewDate=&amp;isShowPopularPosts=false&amp;from=postLi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 dirty="0"/>
              <a:t>암호화 기능을 구현합니다</a:t>
            </a:r>
            <a:r>
              <a:rPr lang="en-US" altLang="ko-KR" dirty="0"/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6 </a:t>
            </a:r>
            <a:r>
              <a:rPr lang="ko-KR" altLang="en-US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비밀키 암호화 기능을 구현</a:t>
            </a:r>
            <a:endParaRPr lang="en-US" altLang="ko-KR"/>
          </a:p>
          <a:p>
            <a:pPr lvl="1"/>
            <a:r>
              <a:rPr lang="en-US" altLang="ko-KR"/>
              <a:t>3</a:t>
            </a:r>
            <a:r>
              <a:rPr lang="ko-KR" altLang="en-US"/>
              <a:t>개의 블럭암호화 알고리즘 구현</a:t>
            </a:r>
            <a:endParaRPr lang="en-US" altLang="ko-KR"/>
          </a:p>
          <a:p>
            <a:pPr lvl="1"/>
            <a:r>
              <a:rPr lang="en-US" altLang="ko-KR"/>
              <a:t>Aes_CBC_PKCS7, Aria_CBC_PKCS7, Aria_ECB_ZERO</a:t>
            </a:r>
          </a:p>
          <a:p>
            <a:r>
              <a:rPr lang="ko-KR" altLang="en-US"/>
              <a:t>객체지향언어 장점 활용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실행시점에 암호화 알고리즘을 선택하고 사용할 수 있는 기능 완성</a:t>
            </a:r>
          </a:p>
        </p:txBody>
      </p:sp>
    </p:spTree>
    <p:extLst>
      <p:ext uri="{BB962C8B-B14F-4D97-AF65-F5344CB8AC3E}">
        <p14:creationId xmlns:p14="http://schemas.microsoft.com/office/powerpoint/2010/main" val="325303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6 </a:t>
            </a:r>
            <a:r>
              <a:rPr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비밀키 암호화 기능을 구현</a:t>
            </a:r>
            <a:endParaRPr lang="en-US" altLang="ko-KR"/>
          </a:p>
          <a:p>
            <a:pPr lvl="1"/>
            <a:r>
              <a:rPr lang="ko-KR" altLang="en-US"/>
              <a:t>대표적인 블럭암호화 알고리즘 사용</a:t>
            </a:r>
            <a:endParaRPr lang="en-US" altLang="ko-KR"/>
          </a:p>
          <a:p>
            <a:pPr lvl="2"/>
            <a:r>
              <a:rPr lang="en-US" altLang="ko-KR"/>
              <a:t>AES, ARIA</a:t>
            </a:r>
          </a:p>
          <a:p>
            <a:pPr lvl="1"/>
            <a:r>
              <a:rPr lang="ko-KR" altLang="en-US"/>
              <a:t>운영모드</a:t>
            </a:r>
            <a:r>
              <a:rPr lang="en-US" altLang="ko-KR"/>
              <a:t>, </a:t>
            </a:r>
            <a:r>
              <a:rPr lang="ko-KR" altLang="en-US"/>
              <a:t>패딩</a:t>
            </a:r>
            <a:r>
              <a:rPr lang="en-US" altLang="ko-KR"/>
              <a:t>, </a:t>
            </a:r>
            <a:r>
              <a:rPr lang="ko-KR" altLang="en-US"/>
              <a:t>캐릭터셋</a:t>
            </a:r>
            <a:r>
              <a:rPr lang="en-US" altLang="ko-KR"/>
              <a:t>, </a:t>
            </a:r>
            <a:r>
              <a:rPr lang="ko-KR" altLang="en-US"/>
              <a:t>인코딩 등의 개념 이해</a:t>
            </a:r>
            <a:endParaRPr lang="en-US" altLang="ko-KR"/>
          </a:p>
          <a:p>
            <a:r>
              <a:rPr lang="ko-KR" altLang="en-US"/>
              <a:t>객체지향언어 장점 활용</a:t>
            </a:r>
            <a:endParaRPr lang="en-US" altLang="ko-KR"/>
          </a:p>
          <a:p>
            <a:pPr lvl="1"/>
            <a:r>
              <a:rPr lang="ko-KR" altLang="en-US"/>
              <a:t>인터페이스</a:t>
            </a:r>
            <a:endParaRPr lang="en-US" altLang="ko-KR"/>
          </a:p>
          <a:p>
            <a:pPr lvl="1"/>
            <a:r>
              <a:rPr lang="ko-KR" altLang="en-US"/>
              <a:t>구현과 사용의 분리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실행시점에 기능과 데이터가 결정됨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98D11E-04F6-4675-B977-8F2DBF6A1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865" y="1142376"/>
            <a:ext cx="3846967" cy="12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해쉬함수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고정길이 출력</a:t>
            </a:r>
            <a:r>
              <a:rPr lang="en-US" altLang="ko-KR"/>
              <a:t>, </a:t>
            </a:r>
            <a:r>
              <a:rPr lang="ko-KR" altLang="en-US"/>
              <a:t>단방향 함수</a:t>
            </a:r>
            <a:endParaRPr lang="en-US" altLang="ko-KR"/>
          </a:p>
          <a:p>
            <a:pPr lvl="1"/>
            <a:r>
              <a:rPr lang="ko-KR" altLang="en-US"/>
              <a:t>역상저항성</a:t>
            </a:r>
            <a:endParaRPr lang="en-US" altLang="ko-KR"/>
          </a:p>
          <a:p>
            <a:pPr lvl="2"/>
            <a:r>
              <a:rPr lang="en-US" altLang="ko-KR"/>
              <a:t>f1(x) = y </a:t>
            </a:r>
            <a:r>
              <a:rPr lang="ko-KR" altLang="en-US"/>
              <a:t>일때 </a:t>
            </a:r>
            <a:r>
              <a:rPr lang="en-US" altLang="ko-KR"/>
              <a:t>f2(y) = x </a:t>
            </a:r>
            <a:r>
              <a:rPr lang="ko-KR" altLang="en-US"/>
              <a:t>인 함수가 없음</a:t>
            </a:r>
            <a:endParaRPr lang="en-US" altLang="ko-KR"/>
          </a:p>
          <a:p>
            <a:pPr lvl="2"/>
            <a:r>
              <a:rPr lang="ko-KR" altLang="en-US"/>
              <a:t>단방향 함수</a:t>
            </a:r>
            <a:endParaRPr lang="en-US" altLang="ko-KR"/>
          </a:p>
          <a:p>
            <a:pPr lvl="1"/>
            <a:r>
              <a:rPr lang="ko-KR" altLang="en-US"/>
              <a:t>제</a:t>
            </a:r>
            <a:r>
              <a:rPr lang="en-US" altLang="ko-KR"/>
              <a:t>2</a:t>
            </a:r>
            <a:r>
              <a:rPr lang="ko-KR" altLang="en-US"/>
              <a:t>역상저항성</a:t>
            </a:r>
            <a:endParaRPr lang="en-US" altLang="ko-KR"/>
          </a:p>
          <a:p>
            <a:pPr lvl="2"/>
            <a:r>
              <a:rPr lang="en-US" altLang="ko-KR"/>
              <a:t>f(x1) = y </a:t>
            </a:r>
            <a:r>
              <a:rPr lang="ko-KR" altLang="en-US"/>
              <a:t>이고 </a:t>
            </a:r>
            <a:r>
              <a:rPr lang="en-US" altLang="ko-KR"/>
              <a:t>f(x2) = y </a:t>
            </a:r>
            <a:r>
              <a:rPr lang="ko-KR" altLang="en-US"/>
              <a:t>일때 </a:t>
            </a:r>
            <a:r>
              <a:rPr lang="en-US" altLang="ko-KR"/>
              <a:t>x1 </a:t>
            </a:r>
            <a:r>
              <a:rPr lang="ko-KR" altLang="en-US"/>
              <a:t>와 </a:t>
            </a:r>
            <a:r>
              <a:rPr lang="en-US" altLang="ko-KR"/>
              <a:t>x2 </a:t>
            </a:r>
            <a:r>
              <a:rPr lang="ko-KR" altLang="en-US"/>
              <a:t>의 값이 같을 가능성이 희박</a:t>
            </a:r>
            <a:endParaRPr lang="en-US" altLang="ko-KR"/>
          </a:p>
          <a:p>
            <a:pPr lvl="2"/>
            <a:r>
              <a:rPr lang="ko-KR" altLang="en-US"/>
              <a:t>전달하려는 값의 보장</a:t>
            </a:r>
            <a:r>
              <a:rPr lang="en-US" altLang="ko-KR"/>
              <a:t>, </a:t>
            </a:r>
            <a:r>
              <a:rPr lang="ko-KR" altLang="en-US"/>
              <a:t>메세지 인증코드 </a:t>
            </a:r>
            <a:r>
              <a:rPr lang="en-US" altLang="ko-KR"/>
              <a:t>(MAC)</a:t>
            </a:r>
          </a:p>
          <a:p>
            <a:pPr lvl="1"/>
            <a:r>
              <a:rPr lang="ko-KR" altLang="en-US"/>
              <a:t>충돌저항성</a:t>
            </a:r>
            <a:endParaRPr lang="en-US" altLang="ko-KR"/>
          </a:p>
          <a:p>
            <a:pPr lvl="2"/>
            <a:r>
              <a:rPr lang="en-US" altLang="ko-KR"/>
              <a:t>f(x1) = y1 </a:t>
            </a:r>
            <a:r>
              <a:rPr lang="ko-KR" altLang="en-US"/>
              <a:t>이고 </a:t>
            </a:r>
            <a:r>
              <a:rPr lang="en-US" altLang="ko-KR"/>
              <a:t>f(x2) = y2</a:t>
            </a:r>
            <a:r>
              <a:rPr lang="ko-KR" altLang="en-US"/>
              <a:t> 일때</a:t>
            </a:r>
            <a:r>
              <a:rPr lang="en-US" altLang="ko-KR"/>
              <a:t> y1 </a:t>
            </a:r>
            <a:r>
              <a:rPr lang="ko-KR" altLang="en-US"/>
              <a:t>과 </a:t>
            </a:r>
            <a:r>
              <a:rPr lang="en-US" altLang="ko-KR"/>
              <a:t>y2 </a:t>
            </a:r>
            <a:r>
              <a:rPr lang="ko-KR" altLang="en-US"/>
              <a:t>는 값이 같을 가능성이 희박</a:t>
            </a:r>
            <a:endParaRPr lang="en-US" altLang="ko-KR"/>
          </a:p>
          <a:p>
            <a:pPr lvl="2"/>
            <a:r>
              <a:rPr lang="ko-KR" altLang="en-US"/>
              <a:t>슬롯</a:t>
            </a:r>
            <a:r>
              <a:rPr lang="en-US" altLang="ko-KR"/>
              <a:t>, </a:t>
            </a:r>
            <a:r>
              <a:rPr lang="ko-KR" altLang="en-US"/>
              <a:t>버켓</a:t>
            </a:r>
            <a:r>
              <a:rPr lang="en-US" altLang="ko-KR"/>
              <a:t>, </a:t>
            </a:r>
            <a:r>
              <a:rPr lang="ko-KR" altLang="en-US"/>
              <a:t>공간 국부성 회피</a:t>
            </a:r>
            <a:endParaRPr lang="en-US" altLang="ko-KR"/>
          </a:p>
          <a:p>
            <a:r>
              <a:rPr lang="ko-KR" altLang="en-US"/>
              <a:t>해쉬함수는 암호화 알고리즘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비밀키를 사용하지 않기 때문에 암호화 알고리즘이 아님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salt </a:t>
            </a:r>
            <a:r>
              <a:rPr lang="ko-KR" altLang="en-US"/>
              <a:t>는 레인보우테이블 공격 방어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8EBB4F-880C-4689-A08A-02506AC6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77" y="660359"/>
            <a:ext cx="4367410" cy="19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0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암호기술이 가지고 있어야 할 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/>
              <a:t>암호기술이 가지고 있어야 할 속성</a:t>
            </a:r>
            <a:endParaRPr lang="en-US" altLang="ko-KR"/>
          </a:p>
          <a:p>
            <a:pPr lvl="1"/>
            <a:r>
              <a:rPr lang="en-US" altLang="ko-KR"/>
              <a:t>enc(x, key) = y,  dec(y, key) = x</a:t>
            </a:r>
          </a:p>
          <a:p>
            <a:pPr lvl="1"/>
            <a:r>
              <a:rPr lang="ko-KR" altLang="en-US"/>
              <a:t>기밀성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를 가지고 </a:t>
            </a:r>
            <a:r>
              <a:rPr lang="en-US" altLang="ko-KR"/>
              <a:t>x </a:t>
            </a:r>
            <a:r>
              <a:rPr lang="ko-KR" altLang="en-US"/>
              <a:t>를 추측할 수 없음</a:t>
            </a:r>
            <a:endParaRPr lang="en-US" altLang="ko-KR"/>
          </a:p>
          <a:p>
            <a:pPr lvl="1"/>
            <a:r>
              <a:rPr lang="ko-KR" altLang="en-US"/>
              <a:t>무결성</a:t>
            </a:r>
            <a:endParaRPr lang="en-US" altLang="ko-KR"/>
          </a:p>
          <a:p>
            <a:pPr lvl="2"/>
            <a:r>
              <a:rPr lang="en-US" altLang="ko-KR"/>
              <a:t>y </a:t>
            </a:r>
            <a:r>
              <a:rPr lang="ko-KR" altLang="en-US"/>
              <a:t>값이 변조되었을때 </a:t>
            </a:r>
            <a:r>
              <a:rPr lang="en-US" altLang="ko-KR"/>
              <a:t>x </a:t>
            </a:r>
            <a:r>
              <a:rPr lang="ko-KR" altLang="en-US"/>
              <a:t>를 알아 낼 수 없음</a:t>
            </a:r>
            <a:endParaRPr lang="en-US" altLang="ko-KR"/>
          </a:p>
          <a:p>
            <a:pPr lvl="1"/>
            <a:r>
              <a:rPr lang="ko-KR" altLang="en-US"/>
              <a:t>인증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를 가지고 있는 사람</a:t>
            </a:r>
            <a:endParaRPr lang="en-US" altLang="ko-KR"/>
          </a:p>
          <a:p>
            <a:pPr lvl="1"/>
            <a:r>
              <a:rPr lang="ko-KR" altLang="en-US"/>
              <a:t>부인방지</a:t>
            </a:r>
            <a:endParaRPr lang="en-US" altLang="ko-KR"/>
          </a:p>
          <a:p>
            <a:pPr lvl="2"/>
            <a:r>
              <a:rPr lang="en-US" altLang="ko-KR"/>
              <a:t>key </a:t>
            </a:r>
            <a:r>
              <a:rPr lang="ko-KR" altLang="en-US"/>
              <a:t>로 </a:t>
            </a:r>
            <a:r>
              <a:rPr lang="en-US" altLang="ko-KR"/>
              <a:t>y </a:t>
            </a:r>
            <a:r>
              <a:rPr lang="ko-KR" altLang="en-US"/>
              <a:t>와 </a:t>
            </a:r>
            <a:r>
              <a:rPr lang="en-US" altLang="ko-KR"/>
              <a:t>x </a:t>
            </a:r>
            <a:r>
              <a:rPr lang="ko-KR" altLang="en-US"/>
              <a:t>를 만들어 냄</a:t>
            </a:r>
            <a:endParaRPr lang="en-US" altLang="ko-KR"/>
          </a:p>
          <a:p>
            <a:r>
              <a:rPr lang="ko-KR" altLang="en-US"/>
              <a:t>비밀키</a:t>
            </a:r>
            <a:r>
              <a:rPr lang="en-US" altLang="ko-KR"/>
              <a:t>(key) </a:t>
            </a:r>
            <a:r>
              <a:rPr lang="ko-KR" altLang="en-US"/>
              <a:t>를 보호해야 하는 이유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key </a:t>
            </a:r>
            <a:r>
              <a:rPr lang="ko-KR" altLang="en-US">
                <a:solidFill>
                  <a:srgbClr val="FF0000"/>
                </a:solidFill>
              </a:rPr>
              <a:t>가 노출 되면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br>
              <a:rPr lang="en-US" altLang="ko-KR">
                <a:solidFill>
                  <a:srgbClr val="FF0000"/>
                </a:solidFill>
              </a:rPr>
            </a:b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기밀성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무결성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인증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부인방지가 무너짐</a:t>
            </a:r>
          </a:p>
        </p:txBody>
      </p:sp>
    </p:spTree>
    <p:extLst>
      <p:ext uri="{BB962C8B-B14F-4D97-AF65-F5344CB8AC3E}">
        <p14:creationId xmlns:p14="http://schemas.microsoft.com/office/powerpoint/2010/main" val="53807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암호기술의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키 종류 분류</a:t>
            </a:r>
            <a:endParaRPr lang="en-US" altLang="ko-KR"/>
          </a:p>
          <a:p>
            <a:pPr lvl="1"/>
            <a:r>
              <a:rPr lang="ko-KR" altLang="en-US"/>
              <a:t>비밀키 암호화</a:t>
            </a:r>
            <a:endParaRPr lang="en-US" altLang="ko-KR"/>
          </a:p>
          <a:p>
            <a:pPr lvl="2"/>
            <a:r>
              <a:rPr lang="ko-KR" altLang="en-US"/>
              <a:t>암호화와 복호화시 사용되는 키가 동일</a:t>
            </a:r>
            <a:r>
              <a:rPr lang="en-US" altLang="ko-KR"/>
              <a:t>, </a:t>
            </a:r>
            <a:r>
              <a:rPr lang="ko-KR" altLang="en-US"/>
              <a:t>고속</a:t>
            </a:r>
            <a:r>
              <a:rPr lang="en-US" altLang="ko-KR"/>
              <a:t>, </a:t>
            </a:r>
            <a:r>
              <a:rPr lang="ko-KR" altLang="en-US"/>
              <a:t>저전력</a:t>
            </a:r>
            <a:r>
              <a:rPr lang="en-US" altLang="ko-KR"/>
              <a:t>, </a:t>
            </a:r>
            <a:r>
              <a:rPr lang="ko-KR" altLang="en-US"/>
              <a:t>강인성</a:t>
            </a:r>
            <a:endParaRPr lang="en-US" altLang="ko-KR"/>
          </a:p>
          <a:p>
            <a:pPr lvl="1"/>
            <a:r>
              <a:rPr lang="ko-KR" altLang="en-US"/>
              <a:t>비대칭키 암호화</a:t>
            </a:r>
            <a:endParaRPr lang="en-US" altLang="ko-KR"/>
          </a:p>
          <a:p>
            <a:pPr lvl="2"/>
            <a:r>
              <a:rPr lang="ko-KR" altLang="en-US"/>
              <a:t>암호화와 복호화시 사용되는 키가 서로 다름</a:t>
            </a:r>
            <a:r>
              <a:rPr lang="en-US" altLang="ko-KR"/>
              <a:t>, </a:t>
            </a:r>
            <a:r>
              <a:rPr lang="ko-KR" altLang="en-US"/>
              <a:t>비용이 큼</a:t>
            </a:r>
            <a:r>
              <a:rPr lang="en-US" altLang="ko-KR"/>
              <a:t>, </a:t>
            </a:r>
            <a:r>
              <a:rPr lang="ko-KR" altLang="en-US"/>
              <a:t>비밀키 교환에 사용</a:t>
            </a:r>
            <a:endParaRPr lang="en-US" altLang="ko-KR"/>
          </a:p>
          <a:p>
            <a:r>
              <a:rPr lang="ko-KR" altLang="en-US"/>
              <a:t>암호화 방식으로 분류</a:t>
            </a:r>
            <a:endParaRPr lang="en-US" altLang="ko-KR"/>
          </a:p>
          <a:p>
            <a:pPr lvl="1"/>
            <a:r>
              <a:rPr lang="ko-KR" altLang="en-US"/>
              <a:t>블럭암호화</a:t>
            </a:r>
            <a:endParaRPr lang="en-US" altLang="ko-KR"/>
          </a:p>
          <a:p>
            <a:pPr lvl="2"/>
            <a:r>
              <a:rPr lang="ko-KR" altLang="en-US"/>
              <a:t>특정 크기로 데이터를 잘라 암호화</a:t>
            </a:r>
            <a:endParaRPr lang="en-US" altLang="ko-KR"/>
          </a:p>
          <a:p>
            <a:pPr lvl="1"/>
            <a:r>
              <a:rPr lang="ko-KR" altLang="en-US"/>
              <a:t>스트림암호화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양자컴퓨팅 시대 암호화 사용 기준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양자암호통신 으로 비밀키 교환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비밀키 암호화 알고리즘은 그대로 사용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11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F8684F-BE9B-4BC6-B19D-DEC746446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블럭암호화 알고리즘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2EE74-157C-4746-B33C-9C9EFA8E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케르크호프스의 원리</a:t>
            </a:r>
            <a:endParaRPr lang="en-US" altLang="ko-KR"/>
          </a:p>
          <a:p>
            <a:pPr lvl="1"/>
            <a:r>
              <a:rPr lang="ko-KR" altLang="en-US"/>
              <a:t>암호화 알고리즘은 공개를 통해 안점함을 증명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수 많은 알고리즘이 만들어짐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JCE (Java Cryptography Extension)</a:t>
            </a:r>
          </a:p>
          <a:p>
            <a:pPr lvl="2"/>
            <a:r>
              <a:rPr lang="en-US" altLang="ko-KR"/>
              <a:t>AES, DES3 </a:t>
            </a:r>
            <a:r>
              <a:rPr lang="ko-KR" altLang="en-US"/>
              <a:t>등</a:t>
            </a:r>
            <a:endParaRPr lang="en-US" altLang="ko-KR"/>
          </a:p>
          <a:p>
            <a:pPr lvl="1"/>
            <a:r>
              <a:rPr lang="ko-KR" altLang="en-US"/>
              <a:t>우리나라</a:t>
            </a:r>
            <a:endParaRPr lang="en-US" altLang="ko-KR"/>
          </a:p>
          <a:p>
            <a:pPr lvl="2"/>
            <a:r>
              <a:rPr lang="en-US" altLang="ko-KR"/>
              <a:t>ARIA,</a:t>
            </a:r>
            <a:r>
              <a:rPr lang="ko-KR" altLang="en-US"/>
              <a:t> </a:t>
            </a:r>
            <a:r>
              <a:rPr lang="en-US" altLang="ko-KR"/>
              <a:t>SEED,</a:t>
            </a:r>
            <a:r>
              <a:rPr lang="ko-KR" altLang="en-US"/>
              <a:t> </a:t>
            </a:r>
            <a:r>
              <a:rPr lang="en-US" altLang="ko-KR"/>
              <a:t>HIGHT </a:t>
            </a:r>
            <a:r>
              <a:rPr lang="ko-KR" altLang="en-US"/>
              <a:t>등</a:t>
            </a:r>
            <a:endParaRPr lang="en-US" altLang="ko-KR"/>
          </a:p>
          <a:p>
            <a:r>
              <a:rPr lang="ko-KR" altLang="en-US"/>
              <a:t>블럭암호화 선택 기준</a:t>
            </a:r>
            <a:endParaRPr lang="en-US" altLang="ko-KR"/>
          </a:p>
          <a:p>
            <a:pPr lvl="1"/>
            <a:r>
              <a:rPr lang="ko-KR" altLang="en-US"/>
              <a:t>안정성과 비용의 트레이드오프</a:t>
            </a:r>
            <a:endParaRPr lang="en-US" altLang="ko-KR"/>
          </a:p>
          <a:p>
            <a:pPr lvl="2"/>
            <a:r>
              <a:rPr lang="en-US" altLang="ko-KR"/>
              <a:t>(</a:t>
            </a:r>
            <a:r>
              <a:rPr lang="ko-KR" altLang="en-US"/>
              <a:t>고성능서버 </a:t>
            </a:r>
            <a:r>
              <a:rPr lang="en-US" altLang="ko-KR"/>
              <a:t>vs IOT)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1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BE042-BF9E-4A39-A1F2-1D47AB2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사용할 블럭암호기술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357C-F992-42F9-8075-8A19A4E2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AES (Advanced Encryption Standard)</a:t>
            </a:r>
          </a:p>
          <a:p>
            <a:pPr lvl="1"/>
            <a:r>
              <a:rPr lang="en-US" altLang="ko-KR"/>
              <a:t>JCE (Java Cryptography Extension) </a:t>
            </a:r>
            <a:r>
              <a:rPr lang="ko-KR" altLang="en-US"/>
              <a:t>제공</a:t>
            </a:r>
            <a:endParaRPr lang="en-US" altLang="ko-KR"/>
          </a:p>
          <a:p>
            <a:pPr lvl="1"/>
            <a:r>
              <a:rPr lang="en-US" altLang="ko-KR"/>
              <a:t>Cipher.getInstance("AES/CBC/PKCS5Padding")</a:t>
            </a:r>
          </a:p>
          <a:p>
            <a:pPr lvl="1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8AF6DF-C861-43BF-B556-D7DE725E2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01" y="3886200"/>
            <a:ext cx="4600742" cy="146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68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93E0E-9849-4892-A17C-097B11D0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사용할 블럭암호기술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0F2A3-9A43-4008-ABEE-99F514EE3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ARIA</a:t>
            </a:r>
          </a:p>
          <a:p>
            <a:pPr lvl="1"/>
            <a:r>
              <a:rPr lang="en-US" altLang="ko-KR"/>
              <a:t>SPN</a:t>
            </a:r>
          </a:p>
          <a:p>
            <a:pPr lvl="1"/>
            <a:r>
              <a:rPr lang="en-US" altLang="ko-KR"/>
              <a:t>128bit </a:t>
            </a:r>
            <a:r>
              <a:rPr lang="ko-KR" altLang="en-US"/>
              <a:t>키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JCE </a:t>
            </a:r>
            <a:r>
              <a:rPr lang="ko-KR" altLang="en-US">
                <a:solidFill>
                  <a:srgbClr val="FF0000"/>
                </a:solidFill>
              </a:rPr>
              <a:t>제공하지 않음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4741D2-EE4D-47BD-A8A7-44D4D2B11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34"/>
          <a:stretch/>
        </p:blipFill>
        <p:spPr>
          <a:xfrm>
            <a:off x="4519748" y="1981201"/>
            <a:ext cx="7324775" cy="11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8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BE042-BF9E-4A39-A1F2-1D47AB23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우리가 사용하는 블럭암호기술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C357C-F992-42F9-8075-8A19A4E2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다양한 암호화 알고리즘을 실행 시점에 </a:t>
            </a: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선택하고 사용할 수 있게 해야 함</a:t>
            </a:r>
            <a:endParaRPr lang="en-US" altLang="ko-KR">
              <a:solidFill>
                <a:srgbClr val="FF0000"/>
              </a:solidFill>
            </a:endParaRPr>
          </a:p>
          <a:p>
            <a:pPr marL="457200" lvl="2" indent="-228600">
              <a:spcBef>
                <a:spcPts val="1800"/>
              </a:spcBef>
            </a:pPr>
            <a:r>
              <a:rPr lang="en-US" altLang="ko-KR" sz="1800"/>
              <a:t>Crypt</a:t>
            </a:r>
          </a:p>
          <a:p>
            <a:pPr marL="685800" lvl="3" indent="-228600">
              <a:spcBef>
                <a:spcPts val="1800"/>
              </a:spcBef>
            </a:pPr>
            <a:r>
              <a:rPr lang="ko-KR" altLang="en-US" sz="1600"/>
              <a:t>인터페이스</a:t>
            </a:r>
            <a:r>
              <a:rPr lang="en-US" altLang="ko-KR" sz="1600"/>
              <a:t>, encrypt, decrypt </a:t>
            </a:r>
            <a:r>
              <a:rPr lang="ko-KR" altLang="en-US" sz="1600"/>
              <a:t>틀 정의</a:t>
            </a:r>
            <a:endParaRPr lang="en-US" altLang="ko-KR" sz="1600"/>
          </a:p>
          <a:p>
            <a:pPr marL="685800" lvl="3" indent="-228600">
              <a:spcBef>
                <a:spcPts val="1800"/>
              </a:spcBef>
            </a:pPr>
            <a:r>
              <a:rPr lang="ko-KR" altLang="en-US" sz="1600"/>
              <a:t>다양한 블럭암호화 코드를 추상화 함</a:t>
            </a:r>
            <a:endParaRPr lang="en-US" altLang="ko-KR" sz="1600"/>
          </a:p>
          <a:p>
            <a:pPr lvl="1"/>
            <a:r>
              <a:rPr lang="en-US" altLang="ko-KR"/>
              <a:t>DataCrypt</a:t>
            </a:r>
          </a:p>
          <a:p>
            <a:pPr lvl="2"/>
            <a:r>
              <a:rPr lang="ko-KR" altLang="en-US"/>
              <a:t>팩토리클래스</a:t>
            </a:r>
            <a:endParaRPr lang="en-US" altLang="ko-KR"/>
          </a:p>
          <a:p>
            <a:pPr lvl="2"/>
            <a:r>
              <a:rPr lang="ko-KR" altLang="en-US"/>
              <a:t>실행시점에 알고리즘 결정</a:t>
            </a:r>
            <a:r>
              <a:rPr lang="en-US" altLang="ko-KR"/>
              <a:t>, </a:t>
            </a:r>
            <a:r>
              <a:rPr lang="ko-KR" altLang="en-US"/>
              <a:t>기능 제공</a:t>
            </a:r>
            <a:endParaRPr lang="en-US" altLang="ko-KR"/>
          </a:p>
          <a:p>
            <a:pPr lvl="1"/>
            <a:r>
              <a:rPr lang="ko-KR" altLang="en-US"/>
              <a:t>구현클래스</a:t>
            </a:r>
            <a:endParaRPr lang="en-US" altLang="ko-KR"/>
          </a:p>
          <a:p>
            <a:pPr lvl="2"/>
            <a:r>
              <a:rPr lang="en-US" altLang="ko-KR"/>
              <a:t>Aria_CBC_PKCS7, Aes_CBC_PKCS7 </a:t>
            </a:r>
            <a:r>
              <a:rPr lang="ko-KR" altLang="en-US"/>
              <a:t>등</a:t>
            </a:r>
            <a:endParaRPr lang="en-US" altLang="ko-KR"/>
          </a:p>
        </p:txBody>
      </p:sp>
      <p:pic>
        <p:nvPicPr>
          <p:cNvPr id="5" name="Picture 2">
            <a:hlinkClick r:id="rId2"/>
            <a:extLst>
              <a:ext uri="{FF2B5EF4-FFF2-40B4-BE49-F238E27FC236}">
                <a16:creationId xmlns:a16="http://schemas.microsoft.com/office/drawing/2014/main" id="{F076C27F-68B6-4FAD-8052-6B6CB8F8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711" y="503853"/>
            <a:ext cx="3762018" cy="31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17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842</TotalTime>
  <Words>457</Words>
  <Application>Microsoft Office PowerPoint</Application>
  <PresentationFormat>와이드스크린</PresentationFormat>
  <Paragraphs>88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다이아몬드 눈금 16x9</vt:lpstr>
      <vt:lpstr>백엔드 프레임워크 만들기</vt:lpstr>
      <vt:lpstr>섹션 6 목표</vt:lpstr>
      <vt:lpstr>해쉬함수</vt:lpstr>
      <vt:lpstr>암호기술이 가지고 있어야 할 속성</vt:lpstr>
      <vt:lpstr>암호기술의 종류</vt:lpstr>
      <vt:lpstr>블럭암호화 알고리즘 종류</vt:lpstr>
      <vt:lpstr>우리가 사용할 블럭암호기술</vt:lpstr>
      <vt:lpstr>우리가 사용할 블럭암호기술</vt:lpstr>
      <vt:lpstr>우리가 사용하는 블럭암호기술</vt:lpstr>
      <vt:lpstr>섹션 6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234</cp:revision>
  <dcterms:created xsi:type="dcterms:W3CDTF">2021-03-05T04:40:46Z</dcterms:created>
  <dcterms:modified xsi:type="dcterms:W3CDTF">2021-08-08T08:18:43Z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