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86" r:id="rId3"/>
    <p:sldId id="271" r:id="rId4"/>
    <p:sldId id="287" r:id="rId5"/>
    <p:sldId id="288" r:id="rId6"/>
    <p:sldId id="289" r:id="rId7"/>
    <p:sldId id="292" r:id="rId8"/>
    <p:sldId id="291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11일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11일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11일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공통 기능을 재사용할 수 있는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IoC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DI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섹터</a:t>
            </a:r>
            <a:r>
              <a:rPr lang="en-US" altLang="ko-KR"/>
              <a:t>4 </a:t>
            </a:r>
            <a:r>
              <a:rPr lang="ko-KR" altLang="en-US"/>
              <a:t>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IoC </a:t>
            </a:r>
            <a:r>
              <a:rPr lang="ko-KR" altLang="en-US"/>
              <a:t>와 </a:t>
            </a:r>
            <a:r>
              <a:rPr lang="en-US" altLang="ko-KR"/>
              <a:t>DI </a:t>
            </a:r>
            <a:r>
              <a:rPr lang="ko-KR" altLang="en-US"/>
              <a:t>개념을 이해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개발자가 만든 공통기능을 쉽게 사용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/>
              <a:t>IoC </a:t>
            </a:r>
            <a:r>
              <a:rPr lang="ko-KR" altLang="en-US"/>
              <a:t>와 </a:t>
            </a:r>
            <a:r>
              <a:rPr lang="en-US" altLang="ko-KR"/>
              <a:t>DI </a:t>
            </a:r>
            <a:r>
              <a:rPr lang="ko-KR" altLang="en-US"/>
              <a:t>기능 구현</a:t>
            </a:r>
            <a:endParaRPr lang="en-US" altLang="ko-KR" dirty="0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MasterController.execute("callList")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14A29-F271-47DF-8443-C000B83E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01" y="1004909"/>
            <a:ext cx="4216560" cy="26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클래스 기능을 사용하는 방법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객체전달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공통기능 전달</a:t>
            </a:r>
            <a:endParaRPr lang="en-US" altLang="ko-KR" dirty="0"/>
          </a:p>
          <a:p>
            <a:pPr lvl="1"/>
            <a:r>
              <a:rPr lang="ko-KR" altLang="en-US" dirty="0"/>
              <a:t>파라메터</a:t>
            </a:r>
            <a:endParaRPr lang="en-US" altLang="ko-KR" dirty="0"/>
          </a:p>
          <a:p>
            <a:pPr lvl="1"/>
            <a:r>
              <a:rPr lang="ko-KR" altLang="en-US" dirty="0" err="1"/>
              <a:t>맴버객체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전역객체</a:t>
            </a:r>
            <a:r>
              <a:rPr lang="en-US" altLang="ko-KR" dirty="0"/>
              <a:t>(static)</a:t>
            </a:r>
          </a:p>
          <a:p>
            <a:pPr lvl="1"/>
            <a:r>
              <a:rPr lang="en-US" altLang="ko-KR"/>
              <a:t>ThreadLocal</a:t>
            </a:r>
          </a:p>
          <a:p>
            <a:r>
              <a:rPr lang="ko-KR" altLang="en-US"/>
              <a:t>서비스로직의 공통기능 재사용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공통기능 전달로는 어려움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IoC </a:t>
            </a:r>
            <a:r>
              <a:rPr lang="ko-KR" altLang="en-US"/>
              <a:t>와 </a:t>
            </a:r>
            <a:r>
              <a:rPr lang="en-US" altLang="ko-KR"/>
              <a:t>DI </a:t>
            </a:r>
            <a:r>
              <a:rPr lang="ko-KR" altLang="en-US"/>
              <a:t>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03D-D5E4-44E8-A991-08FFCB1F1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"/>
          <a:stretch/>
        </p:blipFill>
        <p:spPr>
          <a:xfrm>
            <a:off x="6605087" y="1365936"/>
            <a:ext cx="4887760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주입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에 </a:t>
            </a:r>
            <a:r>
              <a:rPr lang="en-US" altLang="ko-KR" dirty="0"/>
              <a:t>B </a:t>
            </a:r>
            <a:r>
              <a:rPr lang="ko-KR" altLang="en-US" dirty="0"/>
              <a:t>를 주입한다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/>
              <a:t>B</a:t>
            </a:r>
            <a:r>
              <a:rPr lang="ko-KR" altLang="en-US"/>
              <a:t>를 사용할 수 있도록 </a:t>
            </a:r>
            <a:r>
              <a:rPr lang="ko-KR" altLang="en-US">
                <a:solidFill>
                  <a:srgbClr val="FF0000"/>
                </a:solidFill>
              </a:rPr>
              <a:t>준비</a:t>
            </a:r>
            <a:r>
              <a:rPr lang="ko-KR" altLang="en-US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에 의존한다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/>
              <a:t>B</a:t>
            </a:r>
            <a:r>
              <a:rPr lang="ko-KR" altLang="en-US"/>
              <a:t>의 기능을 </a:t>
            </a:r>
            <a:r>
              <a:rPr lang="ko-KR" altLang="en-US">
                <a:solidFill>
                  <a:srgbClr val="FF0000"/>
                </a:solidFill>
              </a:rPr>
              <a:t>실행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준비</a:t>
            </a:r>
            <a:r>
              <a:rPr lang="ko-KR" altLang="en-US"/>
              <a:t>하고</a:t>
            </a:r>
            <a:endParaRPr lang="en-US" altLang="ko-KR" dirty="0"/>
          </a:p>
          <a:p>
            <a:pPr lvl="1"/>
            <a:r>
              <a:rPr lang="en-US" altLang="ko-KR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실행</a:t>
            </a:r>
            <a:r>
              <a:rPr lang="ko-KR" altLang="en-US"/>
              <a:t>하고</a:t>
            </a:r>
            <a:endParaRPr lang="en-US" altLang="ko-KR"/>
          </a:p>
          <a:p>
            <a:pPr lvl="1"/>
            <a:r>
              <a:rPr lang="en-US" altLang="ko-KR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마무리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r>
              <a:rPr lang="ko-KR" altLang="en-US">
                <a:solidFill>
                  <a:srgbClr val="FF0000"/>
                </a:solidFill>
              </a:rPr>
              <a:t>공통기능을 재사용하기 위해 </a:t>
            </a:r>
            <a:r>
              <a:rPr lang="en-US" altLang="ko-KR">
                <a:solidFill>
                  <a:srgbClr val="FF0000"/>
                </a:solidFill>
              </a:rPr>
              <a:t>DI </a:t>
            </a:r>
            <a:r>
              <a:rPr lang="ko-KR" altLang="en-US">
                <a:solidFill>
                  <a:srgbClr val="FF0000"/>
                </a:solidFill>
              </a:rPr>
              <a:t>와 </a:t>
            </a:r>
            <a:r>
              <a:rPr lang="en-US" altLang="ko-KR">
                <a:solidFill>
                  <a:srgbClr val="FF0000"/>
                </a:solidFill>
              </a:rPr>
              <a:t>IoC</a:t>
            </a:r>
            <a:r>
              <a:rPr lang="ko-KR" altLang="en-US">
                <a:solidFill>
                  <a:srgbClr val="FF0000"/>
                </a:solidFill>
              </a:rPr>
              <a:t>를 사용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B838A3-146C-44D2-B311-5E6C515A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3284"/>
            <a:ext cx="4799921" cy="29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  <a:p>
            <a:pPr lvl="1"/>
            <a:r>
              <a:rPr lang="ko-KR" altLang="en-US"/>
              <a:t>어떤 기능이 </a:t>
            </a:r>
            <a:r>
              <a:rPr lang="ko-KR" altLang="en-US">
                <a:solidFill>
                  <a:srgbClr val="FF0000"/>
                </a:solidFill>
              </a:rPr>
              <a:t>준비</a:t>
            </a:r>
            <a:r>
              <a:rPr lang="ko-KR" altLang="en-US"/>
              <a:t>되고 </a:t>
            </a:r>
            <a:r>
              <a:rPr lang="ko-KR" altLang="en-US">
                <a:solidFill>
                  <a:srgbClr val="FF0000"/>
                </a:solidFill>
              </a:rPr>
              <a:t>실행</a:t>
            </a:r>
            <a:r>
              <a:rPr lang="ko-KR" altLang="en-US"/>
              <a:t>될지 지 알려줌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결정될 </a:t>
            </a:r>
            <a:r>
              <a:rPr lang="ko-KR" altLang="en-US"/>
              <a:t>때 이용되는 </a:t>
            </a:r>
            <a:r>
              <a:rPr lang="ko-KR" altLang="en-US">
                <a:solidFill>
                  <a:srgbClr val="FF0000"/>
                </a:solidFill>
              </a:rPr>
              <a:t>바인딩 </a:t>
            </a:r>
            <a:r>
              <a:rPr lang="ko-KR" altLang="en-US" dirty="0">
                <a:solidFill>
                  <a:srgbClr val="FF0000"/>
                </a:solidFill>
              </a:rPr>
              <a:t>정보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기능과 데이터를 결정하는 정보</a:t>
            </a:r>
            <a:endParaRPr lang="en-US" altLang="ko-KR" dirty="0"/>
          </a:p>
          <a:p>
            <a:pPr lvl="2"/>
            <a:r>
              <a:rPr lang="en-US" altLang="ko-KR" dirty="0"/>
              <a:t>http://localhost:18080/</a:t>
            </a:r>
            <a:r>
              <a:rPr lang="en-US" altLang="ko-KR"/>
              <a:t>waf/callList</a:t>
            </a:r>
            <a:endParaRPr lang="en-US" altLang="ko-KR" dirty="0"/>
          </a:p>
          <a:p>
            <a:pPr lvl="2"/>
            <a:r>
              <a:rPr lang="en-US" altLang="ko-KR" dirty="0"/>
              <a:t>http://localhost:18080/</a:t>
            </a:r>
            <a:r>
              <a:rPr lang="en-US" altLang="ko-KR"/>
              <a:t>waf/exeWrite</a:t>
            </a:r>
            <a:endParaRPr lang="en-US" altLang="ko-KR" dirty="0"/>
          </a:p>
          <a:p>
            <a:pPr lvl="2"/>
            <a:r>
              <a:rPr lang="en-US" altLang="ko-KR"/>
              <a:t>http://localhost:18080/waf/exeLogin</a:t>
            </a:r>
            <a:endParaRPr lang="en-US" altLang="ko-KR" dirty="0"/>
          </a:p>
          <a:p>
            <a:r>
              <a:rPr lang="ko-KR" altLang="en-US"/>
              <a:t>의존성 주입의 기준</a:t>
            </a:r>
            <a:endParaRPr lang="en-US" altLang="ko-KR" dirty="0"/>
          </a:p>
          <a:p>
            <a:pPr lvl="1"/>
            <a:r>
              <a:rPr lang="en-US" altLang="ko-KR"/>
              <a:t>callList, exeWrite, exeLogin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역전제어 </a:t>
            </a:r>
            <a:r>
              <a:rPr lang="en-US" altLang="ko-KR"/>
              <a:t>(IoC, Inversion of Control)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 </a:t>
            </a:r>
            <a:r>
              <a:rPr lang="ko-KR" altLang="en-US"/>
              <a:t>가 </a:t>
            </a:r>
            <a:r>
              <a:rPr lang="en-US" altLang="ko-KR"/>
              <a:t>B </a:t>
            </a:r>
            <a:r>
              <a:rPr lang="ko-KR" altLang="en-US"/>
              <a:t>를 제어한다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준비</a:t>
            </a:r>
            <a:r>
              <a:rPr lang="ko-KR" altLang="en-US"/>
              <a:t>하고</a:t>
            </a:r>
            <a:endParaRPr lang="en-US" altLang="ko-KR"/>
          </a:p>
          <a:p>
            <a:pPr lvl="1"/>
            <a:r>
              <a:rPr lang="en-US" altLang="ko-KR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실행</a:t>
            </a:r>
            <a:r>
              <a:rPr lang="ko-KR" altLang="en-US"/>
              <a:t>하고</a:t>
            </a:r>
            <a:endParaRPr lang="en-US" altLang="ko-KR"/>
          </a:p>
          <a:p>
            <a:pPr lvl="1"/>
            <a:r>
              <a:rPr lang="en-US" altLang="ko-KR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마무리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 dirty="0"/>
              <a:t>역전제어 </a:t>
            </a:r>
            <a:r>
              <a:rPr lang="en-US" altLang="ko-KR" dirty="0"/>
              <a:t>(IoC, Inversion of Control)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컴파일 없이 제어한다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ko-KR" altLang="en-US"/>
              <a:t>개발자의 코드가 아닌 컨테이너가 제어한다</a:t>
            </a:r>
            <a:r>
              <a:rPr lang="en-US" altLang="ko-KR"/>
              <a:t>.</a:t>
            </a:r>
            <a:endParaRPr lang="en-US" altLang="ko-KR" dirty="0"/>
          </a:p>
          <a:p>
            <a:pPr lvl="1"/>
            <a:r>
              <a:rPr lang="en-US" altLang="ko-KR" dirty="0" err="1"/>
              <a:t>MasterController.</a:t>
            </a:r>
            <a:r>
              <a:rPr lang="en-US" altLang="ko-KR" err="1"/>
              <a:t>execute</a:t>
            </a:r>
            <a:r>
              <a:rPr lang="en-US" altLang="ko-KR"/>
              <a:t>("callList")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ADE08B-237D-4B02-90CE-783C90B7A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4" t="43228" b="32573"/>
          <a:stretch/>
        </p:blipFill>
        <p:spPr>
          <a:xfrm>
            <a:off x="6733309" y="1913270"/>
            <a:ext cx="3997666" cy="7235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770460-9A6B-4F47-B3FF-ED5AC7D37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10" b="39303"/>
          <a:stretch/>
        </p:blipFill>
        <p:spPr>
          <a:xfrm>
            <a:off x="5767613" y="2903880"/>
            <a:ext cx="5668607" cy="3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공통기능 제공</a:t>
            </a:r>
            <a:br>
              <a:rPr lang="en-US" altLang="ko-KR"/>
            </a:br>
            <a:r>
              <a:rPr lang="ko-KR" altLang="en-US"/>
              <a:t>컴파일시점</a:t>
            </a:r>
            <a:r>
              <a:rPr lang="en-US" altLang="ko-KR"/>
              <a:t>, </a:t>
            </a:r>
            <a:r>
              <a:rPr lang="ko-KR" altLang="en-US"/>
              <a:t>실행시점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61466"/>
            <a:ext cx="9601200" cy="3809999"/>
          </a:xfrm>
        </p:spPr>
        <p:txBody>
          <a:bodyPr>
            <a:normAutofit/>
          </a:bodyPr>
          <a:lstStyle/>
          <a:p>
            <a:r>
              <a:rPr lang="ko-KR" altLang="en-US"/>
              <a:t>컴파일 시점에 제공</a:t>
            </a:r>
            <a:endParaRPr lang="en-US" altLang="ko-KR"/>
          </a:p>
          <a:p>
            <a:pPr lvl="1"/>
            <a:r>
              <a:rPr lang="ko-KR" altLang="en-US"/>
              <a:t>기능과 데이터가 컴파일 시점에 결정</a:t>
            </a:r>
            <a:endParaRPr lang="en-US" altLang="ko-KR"/>
          </a:p>
          <a:p>
            <a:pPr lvl="1"/>
            <a:r>
              <a:rPr lang="ko-KR" altLang="en-US"/>
              <a:t>링킹</a:t>
            </a:r>
            <a:r>
              <a:rPr lang="en-US" altLang="ko-KR" dirty="0"/>
              <a:t>(</a:t>
            </a:r>
            <a:r>
              <a:rPr lang="ko-KR" altLang="en-US" dirty="0" err="1"/>
              <a:t>정적바인딩</a:t>
            </a:r>
            <a:r>
              <a:rPr lang="en-US" altLang="ko-KR" dirty="0"/>
              <a:t>) -&gt; </a:t>
            </a:r>
            <a:r>
              <a:rPr lang="ko-KR" altLang="en-US" dirty="0"/>
              <a:t>정적 생성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endParaRPr lang="en-US" altLang="ko-KR" dirty="0"/>
          </a:p>
          <a:p>
            <a:r>
              <a:rPr lang="ko-KR" altLang="en-US"/>
              <a:t>실행 시점에 제공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</a:t>
            </a:r>
            <a:endParaRPr lang="en-US" altLang="ko-KR" dirty="0"/>
          </a:p>
          <a:p>
            <a:pPr lvl="1"/>
            <a:r>
              <a:rPr lang="ko-KR" altLang="en-US" dirty="0" err="1"/>
              <a:t>리플렉션</a:t>
            </a:r>
            <a:r>
              <a:rPr lang="en-US" altLang="ko-KR" dirty="0"/>
              <a:t>(</a:t>
            </a:r>
            <a:r>
              <a:rPr lang="ko-KR" altLang="en-US" dirty="0" err="1"/>
              <a:t>동적바인딩</a:t>
            </a:r>
            <a:r>
              <a:rPr lang="en-US" altLang="ko-KR" dirty="0"/>
              <a:t>) -&gt; </a:t>
            </a:r>
            <a:r>
              <a:rPr lang="ko-KR" altLang="en-US" dirty="0"/>
              <a:t>동적 생성</a:t>
            </a:r>
            <a:r>
              <a:rPr lang="en-US" altLang="ko-KR"/>
              <a:t>, </a:t>
            </a:r>
            <a:r>
              <a:rPr lang="ko-KR" altLang="en-US"/>
              <a:t>유연성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IoC</a:t>
            </a:r>
            <a:r>
              <a:rPr lang="ko-KR" altLang="en-US">
                <a:solidFill>
                  <a:srgbClr val="FF0000"/>
                </a:solidFill>
              </a:rPr>
              <a:t>는 실행 시점에 공통기능을 제공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개발자의 코드가 아닌 컨테이너가 공통기능 제공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B557B-582A-4087-991A-BCB31D6CD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5"/>
          <a:stretch/>
        </p:blipFill>
        <p:spPr>
          <a:xfrm>
            <a:off x="7321778" y="2800568"/>
            <a:ext cx="3326606" cy="17897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49DED8-06B4-40E2-876E-74102C4B5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5"/>
          <a:stretch/>
        </p:blipFill>
        <p:spPr>
          <a:xfrm>
            <a:off x="7321778" y="1329910"/>
            <a:ext cx="3688625" cy="12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38A2-DAB9-4C5C-AEE1-5D8B1AA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섹터</a:t>
            </a:r>
            <a:r>
              <a:rPr lang="en-US" altLang="ko-KR"/>
              <a:t>4 </a:t>
            </a:r>
            <a:r>
              <a:rPr lang="ko-KR" altLang="en-US"/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802C7-DF2E-44B8-A628-4FA044F8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로직</a:t>
            </a:r>
            <a:endParaRPr lang="en-US" altLang="ko-KR" dirty="0"/>
          </a:p>
          <a:p>
            <a:pPr lvl="1"/>
            <a:r>
              <a:rPr lang="ko-KR" altLang="en-US"/>
              <a:t>요구사항 </a:t>
            </a:r>
            <a:r>
              <a:rPr lang="en-US" altLang="ko-KR"/>
              <a:t>= </a:t>
            </a:r>
            <a:r>
              <a:rPr lang="ko-KR" altLang="en-US"/>
              <a:t>공통기능 </a:t>
            </a:r>
            <a:r>
              <a:rPr lang="en-US" altLang="ko-KR"/>
              <a:t>+ </a:t>
            </a:r>
            <a:r>
              <a:rPr lang="ko-KR" altLang="en-US"/>
              <a:t>새로운기능</a:t>
            </a:r>
            <a:endParaRPr lang="en-US" altLang="ko-KR" dirty="0"/>
          </a:p>
          <a:p>
            <a:r>
              <a:rPr lang="ko-KR" altLang="en-US" dirty="0"/>
              <a:t>비즈니스 로직 재사용</a:t>
            </a:r>
            <a:endParaRPr lang="en-US" altLang="ko-KR" dirty="0"/>
          </a:p>
          <a:p>
            <a:pPr lvl="1"/>
            <a:r>
              <a:rPr lang="ko-KR" altLang="en-US" dirty="0"/>
              <a:t>역전제어</a:t>
            </a:r>
            <a:r>
              <a:rPr lang="en-US" altLang="ko-KR" dirty="0"/>
              <a:t>(</a:t>
            </a:r>
            <a:r>
              <a:rPr lang="en-US" altLang="ko-KR" dirty="0" err="1"/>
              <a:t>Ioc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/>
              <a:t>컨테이너가 알아서 공통기능의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마무리</a:t>
            </a:r>
            <a:endParaRPr lang="en-US" altLang="ko-KR" dirty="0"/>
          </a:p>
          <a:p>
            <a:pPr lvl="1"/>
            <a:r>
              <a:rPr lang="en-US" altLang="ko-KR" dirty="0" err="1"/>
              <a:t>MasterController.</a:t>
            </a:r>
            <a:r>
              <a:rPr lang="en-US" altLang="ko-KR" err="1"/>
              <a:t>execute</a:t>
            </a:r>
            <a:r>
              <a:rPr lang="en-US" altLang="ko-KR"/>
              <a:t>("callList")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A2F97-A260-4045-8EF6-05912A73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36" y="993723"/>
            <a:ext cx="4891189" cy="22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349</TotalTime>
  <Words>329</Words>
  <Application>Microsoft Office PowerPoint</Application>
  <PresentationFormat>와이드스크린</PresentationFormat>
  <Paragraphs>63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다이아몬드 눈금 16x9</vt:lpstr>
      <vt:lpstr>백엔드 프레임워크 만들기</vt:lpstr>
      <vt:lpstr>섹터4 목표</vt:lpstr>
      <vt:lpstr>A 클래스(모듈)가 B 클래스 기능을 사용하는 방법 - 객체전달</vt:lpstr>
      <vt:lpstr>주입, 의존, 제어</vt:lpstr>
      <vt:lpstr>의존성 주입 (DI, Dependency Injection)</vt:lpstr>
      <vt:lpstr>역전제어 (IoC, Inversion of Control)</vt:lpstr>
      <vt:lpstr>공통기능 제공 컴파일시점, 실행시점</vt:lpstr>
      <vt:lpstr>섹터4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187</cp:revision>
  <dcterms:created xsi:type="dcterms:W3CDTF">2021-03-05T04:40:46Z</dcterms:created>
  <dcterms:modified xsi:type="dcterms:W3CDTF">2021-07-11T04:44:25Z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