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3" r:id="rId2"/>
    <p:sldId id="294" r:id="rId3"/>
    <p:sldId id="298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암호기술이 가지고 있어야 할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암호기술이 가지고 있어야 할 속성</a:t>
            </a:r>
            <a:endParaRPr lang="en-US" altLang="ko-KR"/>
          </a:p>
          <a:p>
            <a:pPr lvl="1"/>
            <a:r>
              <a:rPr lang="en-US" altLang="ko-KR"/>
              <a:t>enc(x, key) = y,  dec(y, key) = x</a:t>
            </a:r>
          </a:p>
          <a:p>
            <a:pPr lvl="1"/>
            <a:r>
              <a:rPr lang="ko-KR" altLang="en-US"/>
              <a:t>기밀성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를 가지고 </a:t>
            </a:r>
            <a:r>
              <a:rPr lang="en-US" altLang="ko-KR"/>
              <a:t>x </a:t>
            </a:r>
            <a:r>
              <a:rPr lang="ko-KR" altLang="en-US"/>
              <a:t>를 추측할 수 없음</a:t>
            </a:r>
            <a:endParaRPr lang="en-US" altLang="ko-KR"/>
          </a:p>
          <a:p>
            <a:pPr lvl="1"/>
            <a:r>
              <a:rPr lang="ko-KR" altLang="en-US"/>
              <a:t>무결성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값이 변조되었을때 </a:t>
            </a:r>
            <a:r>
              <a:rPr lang="en-US" altLang="ko-KR"/>
              <a:t>x </a:t>
            </a:r>
            <a:r>
              <a:rPr lang="ko-KR" altLang="en-US"/>
              <a:t>를 알아 낼 수 없음</a:t>
            </a:r>
            <a:endParaRPr lang="en-US" altLang="ko-KR"/>
          </a:p>
          <a:p>
            <a:pPr lvl="1"/>
            <a:r>
              <a:rPr lang="ko-KR" altLang="en-US"/>
              <a:t>인증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를 가지고 있는 사람</a:t>
            </a:r>
            <a:endParaRPr lang="en-US" altLang="ko-KR"/>
          </a:p>
          <a:p>
            <a:pPr lvl="1"/>
            <a:r>
              <a:rPr lang="ko-KR" altLang="en-US"/>
              <a:t>부인방지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로 </a:t>
            </a:r>
            <a:r>
              <a:rPr lang="en-US" altLang="ko-KR"/>
              <a:t>y </a:t>
            </a:r>
            <a:r>
              <a:rPr lang="ko-KR" altLang="en-US"/>
              <a:t>와 </a:t>
            </a:r>
            <a:r>
              <a:rPr lang="en-US" altLang="ko-KR"/>
              <a:t>x </a:t>
            </a:r>
            <a:r>
              <a:rPr lang="ko-KR" altLang="en-US"/>
              <a:t>를 만들어 냄</a:t>
            </a:r>
            <a:endParaRPr lang="en-US" altLang="ko-KR"/>
          </a:p>
          <a:p>
            <a:r>
              <a:rPr lang="ko-KR" altLang="en-US"/>
              <a:t>비밀키</a:t>
            </a:r>
            <a:r>
              <a:rPr lang="en-US" altLang="ko-KR"/>
              <a:t>(key) </a:t>
            </a:r>
            <a:r>
              <a:rPr lang="ko-KR" altLang="en-US"/>
              <a:t>를 보호해야 하는 이유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key </a:t>
            </a:r>
            <a:r>
              <a:rPr lang="ko-KR" altLang="en-US">
                <a:solidFill>
                  <a:srgbClr val="FF0000"/>
                </a:solidFill>
              </a:rPr>
              <a:t>가 노출 되었을때 기밀성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무결성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인증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부인방지가 무너짐</a:t>
            </a:r>
          </a:p>
        </p:txBody>
      </p:sp>
    </p:spTree>
    <p:extLst>
      <p:ext uri="{BB962C8B-B14F-4D97-AF65-F5344CB8AC3E}">
        <p14:creationId xmlns:p14="http://schemas.microsoft.com/office/powerpoint/2010/main" val="5380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 키 저장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닭과 달걀중 어느것을 선택해야 하는지 고민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WAS</a:t>
            </a:r>
          </a:p>
          <a:p>
            <a:pPr lvl="1"/>
            <a:r>
              <a:rPr lang="ko-KR" altLang="en-US"/>
              <a:t>데이터를 사용</a:t>
            </a:r>
            <a:r>
              <a:rPr lang="en-US" altLang="ko-KR"/>
              <a:t>, </a:t>
            </a:r>
            <a:r>
              <a:rPr lang="ko-KR" altLang="en-US"/>
              <a:t>서비스코드 실행 결과</a:t>
            </a:r>
            <a:endParaRPr lang="en-US" altLang="ko-KR"/>
          </a:p>
          <a:p>
            <a:r>
              <a:rPr lang="en-US" altLang="ko-KR"/>
              <a:t>DBMS</a:t>
            </a:r>
          </a:p>
          <a:p>
            <a:pPr lvl="1"/>
            <a:r>
              <a:rPr lang="ko-KR" altLang="en-US"/>
              <a:t>데이터를 보관</a:t>
            </a:r>
            <a:r>
              <a:rPr lang="en-US" altLang="ko-KR"/>
              <a:t>, </a:t>
            </a:r>
            <a:r>
              <a:rPr lang="ko-KR" altLang="en-US"/>
              <a:t>영속성을 위한 파일관리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5917-3107-45ED-AA04-4130CB53C445}"/>
              </a:ext>
            </a:extLst>
          </p:cNvPr>
          <p:cNvSpPr txBox="1"/>
          <p:nvPr/>
        </p:nvSpPr>
        <p:spPr>
          <a:xfrm>
            <a:off x="1896273" y="4783576"/>
            <a:ext cx="1768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WAS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E8E97-D28A-4BFE-8D5B-428E6BCF8CAE}"/>
              </a:ext>
            </a:extLst>
          </p:cNvPr>
          <p:cNvSpPr txBox="1"/>
          <p:nvPr/>
        </p:nvSpPr>
        <p:spPr>
          <a:xfrm>
            <a:off x="4869818" y="4779577"/>
            <a:ext cx="1768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E8C17-1303-43DF-A038-8D0DC76978F9}"/>
              </a:ext>
            </a:extLst>
          </p:cNvPr>
          <p:cNvSpPr txBox="1"/>
          <p:nvPr/>
        </p:nvSpPr>
        <p:spPr>
          <a:xfrm>
            <a:off x="3444705" y="5514242"/>
            <a:ext cx="17683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 키 저장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WAS </a:t>
            </a:r>
            <a:r>
              <a:rPr lang="ko-KR" altLang="en-US">
                <a:solidFill>
                  <a:srgbClr val="FF0000"/>
                </a:solidFill>
              </a:rPr>
              <a:t>에 비밀키 보관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암호화 연산은 접근제어 정책으로 보호</a:t>
            </a:r>
            <a:endParaRPr lang="en-US" altLang="ko-KR"/>
          </a:p>
          <a:p>
            <a:pPr lvl="1"/>
            <a:r>
              <a:rPr lang="ko-KR" altLang="en-US"/>
              <a:t>저장과 사용을 분리</a:t>
            </a:r>
            <a:endParaRPr lang="en-US" altLang="ko-KR"/>
          </a:p>
          <a:p>
            <a:pPr lvl="2"/>
            <a:r>
              <a:rPr lang="en-US" altLang="ko-KR"/>
              <a:t>DBMS </a:t>
            </a:r>
            <a:r>
              <a:rPr lang="ko-KR" altLang="en-US"/>
              <a:t>공격시 데이터 보호</a:t>
            </a:r>
            <a:endParaRPr lang="en-US" altLang="ko-KR"/>
          </a:p>
          <a:p>
            <a:pPr lvl="1"/>
            <a:r>
              <a:rPr lang="ko-KR" altLang="en-US"/>
              <a:t>비밀키는 한번 더 암호화</a:t>
            </a:r>
            <a:endParaRPr lang="en-US" altLang="ko-KR"/>
          </a:p>
          <a:p>
            <a:pPr lvl="1"/>
            <a:r>
              <a:rPr lang="en-US" altLang="ko-KR"/>
              <a:t>HSM </a:t>
            </a:r>
            <a:r>
              <a:rPr lang="ko-KR" altLang="en-US"/>
              <a:t>또는 </a:t>
            </a:r>
            <a:r>
              <a:rPr lang="en-US" altLang="ko-KR"/>
              <a:t>KMS </a:t>
            </a:r>
            <a:r>
              <a:rPr lang="ko-KR" altLang="en-US"/>
              <a:t>도입시 쉽게 교체 가능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5917-3107-45ED-AA04-4130CB53C445}"/>
              </a:ext>
            </a:extLst>
          </p:cNvPr>
          <p:cNvSpPr txBox="1"/>
          <p:nvPr/>
        </p:nvSpPr>
        <p:spPr>
          <a:xfrm>
            <a:off x="1896273" y="4783576"/>
            <a:ext cx="1768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WAS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E8E97-D28A-4BFE-8D5B-428E6BCF8CAE}"/>
              </a:ext>
            </a:extLst>
          </p:cNvPr>
          <p:cNvSpPr txBox="1"/>
          <p:nvPr/>
        </p:nvSpPr>
        <p:spPr>
          <a:xfrm>
            <a:off x="4869817" y="4783576"/>
            <a:ext cx="1768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E8C17-1303-43DF-A038-8D0DC76978F9}"/>
              </a:ext>
            </a:extLst>
          </p:cNvPr>
          <p:cNvSpPr txBox="1"/>
          <p:nvPr/>
        </p:nvSpPr>
        <p:spPr>
          <a:xfrm>
            <a:off x="1896272" y="5514242"/>
            <a:ext cx="17683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KEY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F730B6-9056-47B0-BA21-0250525B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08" y="2010867"/>
            <a:ext cx="3467584" cy="647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E0897-74C5-4B59-A948-121B59915D6E}"/>
              </a:ext>
            </a:extLst>
          </p:cNvPr>
          <p:cNvSpPr txBox="1"/>
          <p:nvPr/>
        </p:nvSpPr>
        <p:spPr>
          <a:xfrm>
            <a:off x="4869817" y="5514242"/>
            <a:ext cx="17683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암호화된 </a:t>
            </a:r>
            <a:r>
              <a:rPr lang="en-US" altLang="ko-KR"/>
              <a:t>KEY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387</TotalTime>
  <Words>144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암호기술이 가지고 있어야 할 속성</vt:lpstr>
      <vt:lpstr>암호화 키 저장 위치</vt:lpstr>
      <vt:lpstr>암호화 키 저장 위치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215</cp:revision>
  <dcterms:created xsi:type="dcterms:W3CDTF">2021-03-05T04:40:46Z</dcterms:created>
  <dcterms:modified xsi:type="dcterms:W3CDTF">2021-08-07T03:57:52Z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