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8" r:id="rId2"/>
    <p:sldId id="320" r:id="rId3"/>
    <p:sldId id="318" r:id="rId4"/>
    <p:sldId id="321" r:id="rId5"/>
    <p:sldId id="319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2일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2일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2일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2일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2일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2일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2일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2일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XSS(cross</a:t>
            </a:r>
            <a:r>
              <a:rPr lang="ko-KR" altLang="en-US"/>
              <a:t> </a:t>
            </a:r>
            <a:r>
              <a:rPr lang="en-US" altLang="ko-KR"/>
              <a:t>site</a:t>
            </a:r>
            <a:r>
              <a:rPr lang="ko-KR" altLang="en-US"/>
              <a:t> </a:t>
            </a:r>
            <a:r>
              <a:rPr lang="en-US" altLang="ko-KR"/>
              <a:t>script) </a:t>
            </a:r>
            <a:r>
              <a:rPr lang="ko-KR" altLang="en-US"/>
              <a:t>공격</a:t>
            </a:r>
            <a:endParaRPr lang="en-US" altLang="ko-KR"/>
          </a:p>
          <a:p>
            <a:pPr lvl="1"/>
            <a:r>
              <a:rPr lang="ko-KR" altLang="en-US"/>
              <a:t>개발자가 만든 일련의 처리 흐름 사이에 공격자의 코드를 끼워 실행하는 공격기법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55C14-03E3-4D2E-9C27-8F74A2EB4EE0}"/>
              </a:ext>
            </a:extLst>
          </p:cNvPr>
          <p:cNvSpPr txBox="1"/>
          <p:nvPr/>
        </p:nvSpPr>
        <p:spPr>
          <a:xfrm>
            <a:off x="1406894" y="4180066"/>
            <a:ext cx="483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공격자의 코드 </a:t>
            </a:r>
            <a:r>
              <a:rPr lang="en-US" altLang="ko-KR"/>
              <a:t>:  A=“&gt;&lt;script&gt;alert('');&lt;/script&gt;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041D3-E68B-4891-ACDB-565D59C44536}"/>
              </a:ext>
            </a:extLst>
          </p:cNvPr>
          <p:cNvSpPr txBox="1"/>
          <p:nvPr/>
        </p:nvSpPr>
        <p:spPr>
          <a:xfrm>
            <a:off x="1406894" y="3464656"/>
            <a:ext cx="863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일련의 처리 흐름 </a:t>
            </a:r>
            <a:r>
              <a:rPr lang="en-US" altLang="ko-KR"/>
              <a:t>: &lt;input type="TEXT" value=“&lt;%=request.getParameter(“A”)%&gt;"&gt;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EDBA4-39B9-4B35-86DA-BA821A98672E}"/>
              </a:ext>
            </a:extLst>
          </p:cNvPr>
          <p:cNvSpPr txBox="1"/>
          <p:nvPr/>
        </p:nvSpPr>
        <p:spPr>
          <a:xfrm>
            <a:off x="1406894" y="4901545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 </a:t>
            </a:r>
            <a:r>
              <a:rPr lang="en-US" altLang="ko-KR"/>
              <a:t>: &lt;input type="TEXT" value=""&gt;&lt;script&gt;alert('');&lt;/script&gt;"&gt;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방어하는 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입력값을 치환</a:t>
            </a:r>
            <a:endParaRPr lang="en-US" altLang="ko-KR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/>
              <a:t>우리회사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 -&gt; </a:t>
            </a:r>
            <a:r>
              <a:rPr lang="ko-KR" altLang="en-US"/>
              <a:t>우리회사</a:t>
            </a:r>
            <a:r>
              <a:rPr lang="en-US" altLang="ko-KR">
                <a:solidFill>
                  <a:srgbClr val="2A00FF"/>
                </a:solidFill>
                <a:latin typeface="Consolas" panose="020B0609020204030204" pitchFamily="49" charset="0"/>
              </a:rPr>
              <a:t>&amp;#40;</a:t>
            </a:r>
            <a:r>
              <a:rPr lang="ko-KR" altLang="en-US">
                <a:solidFill>
                  <a:srgbClr val="2A00FF"/>
                </a:solidFill>
                <a:latin typeface="Consolas" panose="020B0609020204030204" pitchFamily="49" charset="0"/>
              </a:rPr>
              <a:t>주</a:t>
            </a:r>
            <a:r>
              <a:rPr lang="en-US" altLang="ko-KR">
                <a:solidFill>
                  <a:srgbClr val="2A00FF"/>
                </a:solidFill>
                <a:latin typeface="Consolas" panose="020B0609020204030204" pitchFamily="49" charset="0"/>
              </a:rPr>
              <a:t>&amp;#41;</a:t>
            </a:r>
          </a:p>
          <a:p>
            <a:pPr marL="27432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66F1BC-1A8C-4F05-842B-F8BCD5E9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01" y="3250687"/>
            <a:ext cx="526806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9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입력값을 치환해야 하는 곳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전처리 </a:t>
            </a:r>
            <a:r>
              <a:rPr lang="en-US" altLang="ko-KR"/>
              <a:t>(</a:t>
            </a:r>
            <a:r>
              <a:rPr lang="ko-KR" altLang="en-US"/>
              <a:t>필터</a:t>
            </a:r>
            <a:r>
              <a:rPr lang="en-US" altLang="ko-KR"/>
              <a:t>, </a:t>
            </a:r>
            <a:r>
              <a:rPr lang="ko-KR" altLang="en-US"/>
              <a:t>안티디도스</a:t>
            </a:r>
            <a:r>
              <a:rPr lang="en-US" altLang="ko-KR"/>
              <a:t>, IPS/IDS)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XSS </a:t>
            </a:r>
            <a:r>
              <a:rPr lang="ko-KR" altLang="en-US">
                <a:solidFill>
                  <a:srgbClr val="FF0000"/>
                </a:solidFill>
              </a:rPr>
              <a:t>는 방어 했지만 올바른 데이터 사용이 불가능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01C8B-B1B4-411A-BA85-59EFD39ABD2C}"/>
              </a:ext>
            </a:extLst>
          </p:cNvPr>
          <p:cNvSpPr/>
          <p:nvPr/>
        </p:nvSpPr>
        <p:spPr>
          <a:xfrm>
            <a:off x="1493721" y="3181135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입력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브라우저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6E4822-B48B-440F-B6BE-51F4C0B76E3F}"/>
              </a:ext>
            </a:extLst>
          </p:cNvPr>
          <p:cNvSpPr/>
          <p:nvPr/>
        </p:nvSpPr>
        <p:spPr>
          <a:xfrm>
            <a:off x="4543070" y="3181135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사용</a:t>
            </a:r>
            <a:endParaRPr lang="en-US" altLang="ko-KR" sz="1500"/>
          </a:p>
          <a:p>
            <a:pPr algn="ctr"/>
            <a:r>
              <a:rPr lang="en-US" altLang="ko-KR" sz="1500"/>
              <a:t>(WAS)</a:t>
            </a:r>
            <a:endParaRPr lang="en-US" altLang="ko-KR" sz="15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24340D-3D66-4FD4-BBC6-FA254AAE8156}"/>
              </a:ext>
            </a:extLst>
          </p:cNvPr>
          <p:cNvSpPr/>
          <p:nvPr/>
        </p:nvSpPr>
        <p:spPr>
          <a:xfrm>
            <a:off x="7592419" y="3181134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출력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브라우저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5C9C-D93F-4D25-A967-F31BED2F9396}"/>
              </a:ext>
            </a:extLst>
          </p:cNvPr>
          <p:cNvSpPr txBox="1"/>
          <p:nvPr/>
        </p:nvSpPr>
        <p:spPr>
          <a:xfrm>
            <a:off x="1493721" y="50538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C161-D8DA-495A-BC3C-FDDCEE33E766}"/>
              </a:ext>
            </a:extLst>
          </p:cNvPr>
          <p:cNvSpPr txBox="1"/>
          <p:nvPr/>
        </p:nvSpPr>
        <p:spPr>
          <a:xfrm>
            <a:off x="4017285" y="505386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&amp;#40;</a:t>
            </a:r>
            <a:r>
              <a:rPr lang="ko-KR" altLang="en-US"/>
              <a:t>주</a:t>
            </a:r>
            <a:r>
              <a:rPr lang="en-US" altLang="ko-KR"/>
              <a:t>&amp;#41;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BFB3DD-0958-4DD8-8991-13FBA4317735}"/>
              </a:ext>
            </a:extLst>
          </p:cNvPr>
          <p:cNvSpPr/>
          <p:nvPr/>
        </p:nvSpPr>
        <p:spPr>
          <a:xfrm>
            <a:off x="4543070" y="3783763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저장</a:t>
            </a:r>
            <a:endParaRPr lang="en-US" altLang="ko-KR" sz="1500"/>
          </a:p>
          <a:p>
            <a:pPr algn="ctr"/>
            <a:r>
              <a:rPr lang="en-US" altLang="ko-KR" sz="1500"/>
              <a:t>(DBMS)</a:t>
            </a:r>
            <a:endParaRPr lang="en-US" altLang="ko-KR" sz="15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7812DD-F444-4312-A918-6319D67426A8}"/>
              </a:ext>
            </a:extLst>
          </p:cNvPr>
          <p:cNvSpPr/>
          <p:nvPr/>
        </p:nvSpPr>
        <p:spPr>
          <a:xfrm>
            <a:off x="4543069" y="4390657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전달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레거시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FEB0C-0418-473E-96F3-692C7BA4A43B}"/>
              </a:ext>
            </a:extLst>
          </p:cNvPr>
          <p:cNvSpPr txBox="1"/>
          <p:nvPr/>
        </p:nvSpPr>
        <p:spPr>
          <a:xfrm>
            <a:off x="7188014" y="505386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&amp;#40;</a:t>
            </a:r>
            <a:r>
              <a:rPr lang="ko-KR" altLang="en-US"/>
              <a:t>주</a:t>
            </a:r>
            <a:r>
              <a:rPr lang="en-US" altLang="ko-KR"/>
              <a:t>&amp;#41;</a:t>
            </a:r>
          </a:p>
        </p:txBody>
      </p:sp>
    </p:spTree>
    <p:extLst>
      <p:ext uri="{BB962C8B-B14F-4D97-AF65-F5344CB8AC3E}">
        <p14:creationId xmlns:p14="http://schemas.microsoft.com/office/powerpoint/2010/main" val="6272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입력값을 치환해야 하는 곳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출력시점</a:t>
            </a:r>
            <a:r>
              <a:rPr lang="en-US" altLang="ko-KR"/>
              <a:t>(</a:t>
            </a:r>
            <a:r>
              <a:rPr lang="ko-KR" altLang="en-US"/>
              <a:t>자바스크립트</a:t>
            </a:r>
            <a:r>
              <a:rPr lang="en-US" altLang="ko-KR"/>
              <a:t>, CSS,</a:t>
            </a:r>
            <a:r>
              <a:rPr lang="ko-KR" altLang="en-US"/>
              <a:t> </a:t>
            </a:r>
            <a:r>
              <a:rPr lang="en-US" altLang="ko-KR"/>
              <a:t>XML</a:t>
            </a:r>
            <a:r>
              <a:rPr lang="ko-KR" altLang="en-US"/>
              <a:t> 등</a:t>
            </a:r>
            <a:r>
              <a:rPr lang="en-US" altLang="ko-KR"/>
              <a:t>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올바른 데이터 사용과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동시에 </a:t>
            </a:r>
            <a:r>
              <a:rPr lang="en-US" altLang="ko-KR">
                <a:solidFill>
                  <a:srgbClr val="FF0000"/>
                </a:solidFill>
              </a:rPr>
              <a:t>XSS </a:t>
            </a:r>
            <a:r>
              <a:rPr lang="ko-KR" altLang="en-US">
                <a:solidFill>
                  <a:srgbClr val="FF0000"/>
                </a:solidFill>
              </a:rPr>
              <a:t>방어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01C8B-B1B4-411A-BA85-59EFD39ABD2C}"/>
              </a:ext>
            </a:extLst>
          </p:cNvPr>
          <p:cNvSpPr/>
          <p:nvPr/>
        </p:nvSpPr>
        <p:spPr>
          <a:xfrm>
            <a:off x="1493721" y="3181135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입력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브라우저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6E4822-B48B-440F-B6BE-51F4C0B76E3F}"/>
              </a:ext>
            </a:extLst>
          </p:cNvPr>
          <p:cNvSpPr/>
          <p:nvPr/>
        </p:nvSpPr>
        <p:spPr>
          <a:xfrm>
            <a:off x="4543070" y="3181135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사용</a:t>
            </a:r>
            <a:endParaRPr lang="en-US" altLang="ko-KR" sz="1500"/>
          </a:p>
          <a:p>
            <a:pPr algn="ctr"/>
            <a:r>
              <a:rPr lang="en-US" altLang="ko-KR" sz="1500"/>
              <a:t>(WAS)</a:t>
            </a:r>
            <a:endParaRPr lang="en-US" altLang="ko-KR" sz="15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24340D-3D66-4FD4-BBC6-FA254AAE8156}"/>
              </a:ext>
            </a:extLst>
          </p:cNvPr>
          <p:cNvSpPr/>
          <p:nvPr/>
        </p:nvSpPr>
        <p:spPr>
          <a:xfrm>
            <a:off x="7592419" y="3181134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출력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브라우저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5C9C-D93F-4D25-A967-F31BED2F9396}"/>
              </a:ext>
            </a:extLst>
          </p:cNvPr>
          <p:cNvSpPr txBox="1"/>
          <p:nvPr/>
        </p:nvSpPr>
        <p:spPr>
          <a:xfrm>
            <a:off x="1493721" y="50538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C161-D8DA-495A-BC3C-FDDCEE33E766}"/>
              </a:ext>
            </a:extLst>
          </p:cNvPr>
          <p:cNvSpPr txBox="1"/>
          <p:nvPr/>
        </p:nvSpPr>
        <p:spPr>
          <a:xfrm>
            <a:off x="4603284" y="50538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BFB3DD-0958-4DD8-8991-13FBA4317735}"/>
              </a:ext>
            </a:extLst>
          </p:cNvPr>
          <p:cNvSpPr/>
          <p:nvPr/>
        </p:nvSpPr>
        <p:spPr>
          <a:xfrm>
            <a:off x="4543070" y="3783763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저장</a:t>
            </a:r>
            <a:endParaRPr lang="en-US" altLang="ko-KR" sz="1500"/>
          </a:p>
          <a:p>
            <a:pPr algn="ctr"/>
            <a:r>
              <a:rPr lang="en-US" altLang="ko-KR" sz="1500"/>
              <a:t>(DBMS)</a:t>
            </a:r>
            <a:endParaRPr lang="en-US" altLang="ko-KR" sz="15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7812DD-F444-4312-A918-6319D67426A8}"/>
              </a:ext>
            </a:extLst>
          </p:cNvPr>
          <p:cNvSpPr/>
          <p:nvPr/>
        </p:nvSpPr>
        <p:spPr>
          <a:xfrm>
            <a:off x="4543069" y="4390657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전달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레거시</a:t>
            </a:r>
            <a:r>
              <a:rPr lang="en-US" altLang="ko-KR" sz="1500"/>
              <a:t>)</a:t>
            </a:r>
            <a:endParaRPr lang="en-US" altLang="ko-KR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FEB0C-0418-473E-96F3-692C7BA4A43B}"/>
              </a:ext>
            </a:extLst>
          </p:cNvPr>
          <p:cNvSpPr txBox="1"/>
          <p:nvPr/>
        </p:nvSpPr>
        <p:spPr>
          <a:xfrm>
            <a:off x="7188014" y="505386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우리회사</a:t>
            </a:r>
            <a:r>
              <a:rPr lang="en-US" altLang="ko-KR"/>
              <a:t>&amp;#40;</a:t>
            </a:r>
            <a:r>
              <a:rPr lang="ko-KR" altLang="en-US"/>
              <a:t>주</a:t>
            </a:r>
            <a:r>
              <a:rPr lang="en-US" altLang="ko-KR"/>
              <a:t>&amp;#41;</a:t>
            </a:r>
          </a:p>
        </p:txBody>
      </p:sp>
    </p:spTree>
    <p:extLst>
      <p:ext uri="{BB962C8B-B14F-4D97-AF65-F5344CB8AC3E}">
        <p14:creationId xmlns:p14="http://schemas.microsoft.com/office/powerpoint/2010/main" val="29595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모든 서비스 로직이 수행한</a:t>
            </a:r>
            <a:r>
              <a:rPr lang="en-US" altLang="ko-KR"/>
              <a:t> </a:t>
            </a:r>
            <a:r>
              <a:rPr lang="ko-KR" altLang="en-US"/>
              <a:t>후</a:t>
            </a:r>
            <a:endParaRPr lang="en-US" altLang="ko-KR"/>
          </a:p>
          <a:p>
            <a:r>
              <a:rPr lang="ko-KR" altLang="en-US"/>
              <a:t>뷰로 데이터를 표현할때 </a:t>
            </a:r>
            <a:r>
              <a:rPr lang="en-US" altLang="ko-KR"/>
              <a:t>XSS </a:t>
            </a:r>
            <a:r>
              <a:rPr lang="ko-KR" altLang="en-US"/>
              <a:t>방어</a:t>
            </a:r>
            <a:endParaRPr lang="en-US" altLang="ko-KR"/>
          </a:p>
          <a:p>
            <a:pPr lvl="1"/>
            <a:r>
              <a:rPr lang="ko-KR" altLang="en-US"/>
              <a:t>문자열 변환은 비용이 큰 작업</a:t>
            </a:r>
            <a:endParaRPr lang="en-US" altLang="ko-KR"/>
          </a:p>
          <a:p>
            <a:pPr lvl="1"/>
            <a:r>
              <a:rPr lang="ko-KR" altLang="en-US"/>
              <a:t>치환된 문자열 재사용 기능 구현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C4DC62-7770-4745-A456-108EBC7F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86"/>
          <a:stretch/>
        </p:blipFill>
        <p:spPr>
          <a:xfrm>
            <a:off x="1409046" y="3962399"/>
            <a:ext cx="4686954" cy="1950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0CA8DC-F9EB-4845-BA1B-9AB52827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503" y="2085458"/>
            <a:ext cx="4067743" cy="37057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47218C-F982-4E1D-8B6F-374A7FF0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493" y="4338295"/>
            <a:ext cx="418205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5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487</TotalTime>
  <Words>227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다이아몬드 눈금 16x9</vt:lpstr>
      <vt:lpstr>XSS 공격을 방어합니다.</vt:lpstr>
      <vt:lpstr>XSS 공격을 방어하는 방법</vt:lpstr>
      <vt:lpstr>입력값을 치환해야 하는 곳</vt:lpstr>
      <vt:lpstr>입력값을 치환해야 하는 곳</vt:lpstr>
      <vt:lpstr>XSS 공격을 방어합니다.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238</cp:revision>
  <dcterms:created xsi:type="dcterms:W3CDTF">2021-03-05T04:40:46Z</dcterms:created>
  <dcterms:modified xsi:type="dcterms:W3CDTF">2021-07-02T04:19:32Z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