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92" r:id="rId3"/>
    <p:sldId id="296" r:id="rId4"/>
    <p:sldId id="293" r:id="rId5"/>
    <p:sldId id="294" r:id="rId6"/>
    <p:sldId id="288" r:id="rId7"/>
    <p:sldId id="295" r:id="rId8"/>
    <p:sldId id="271" r:id="rId9"/>
    <p:sldId id="297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60" y="5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19일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19일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blog.naver.com/PostView.nhn?blogId=zeroshift01&amp;logNo=222188913542&amp;parentCategoryNo=&amp;categoryNo=1&amp;viewDate=&amp;isShowPopularPosts=false&amp;from=post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blog.naver.com/PostView.nhn?blogId=zeroshift01&amp;logNo=222188913542&amp;parentCategoryNo=&amp;categoryNo=1&amp;viewDate=&amp;isShowPopularPosts=false&amp;from=postLi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blog.naver.com/PostView.nhn?blogId=zeroshift01&amp;logNo=222188913542&amp;parentCategoryNo=&amp;categoryNo=1&amp;viewDate=&amp;isShowPopularPosts=false&amp;from=postLis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blog.naver.com/PostView.nhn?blogId=zeroshift01&amp;logNo=222188921147&amp;parentCategoryNo=&amp;categoryNo=1&amp;viewDate=&amp;isShowPopularPosts=false&amp;from=post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/>
              <a:t>암호화 기능을 구현합니다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5899-1FCE-484A-B825-64DE3FED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6 </a:t>
            </a:r>
            <a:r>
              <a:rPr lang="ko-KR" altLang="en-US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80E5A-2AD0-405E-956C-4CF880B2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비밀키 암호화 기능을 구현</a:t>
            </a:r>
            <a:endParaRPr lang="en-US" altLang="ko-KR"/>
          </a:p>
          <a:p>
            <a:pPr lvl="1"/>
            <a:r>
              <a:rPr lang="en-US" altLang="ko-KR"/>
              <a:t>AES, ARIA</a:t>
            </a:r>
          </a:p>
          <a:p>
            <a:pPr lvl="1"/>
            <a:r>
              <a:rPr lang="ko-KR" altLang="en-US"/>
              <a:t>운영모드</a:t>
            </a:r>
            <a:r>
              <a:rPr lang="en-US" altLang="ko-KR"/>
              <a:t>, </a:t>
            </a:r>
            <a:r>
              <a:rPr lang="ko-KR" altLang="en-US"/>
              <a:t>패딩</a:t>
            </a:r>
            <a:r>
              <a:rPr lang="en-US" altLang="ko-KR"/>
              <a:t> </a:t>
            </a:r>
            <a:r>
              <a:rPr lang="ko-KR" altLang="en-US"/>
              <a:t>그리고 추가적인 개념을 이해</a:t>
            </a:r>
            <a:endParaRPr lang="en-US" altLang="ko-KR"/>
          </a:p>
          <a:p>
            <a:r>
              <a:rPr lang="ko-KR" altLang="en-US"/>
              <a:t>다양한 알고리즘과 관련 기능을 확장할 수 있음</a:t>
            </a:r>
            <a:endParaRPr lang="en-US" altLang="ko-KR"/>
          </a:p>
          <a:p>
            <a:pPr lvl="1"/>
            <a:r>
              <a:rPr lang="ko-KR" altLang="en-US"/>
              <a:t>인터페이스</a:t>
            </a:r>
            <a:endParaRPr lang="en-US" altLang="ko-KR"/>
          </a:p>
          <a:p>
            <a:pPr lvl="1"/>
            <a:r>
              <a:rPr lang="ko-KR" altLang="en-US"/>
              <a:t>구현과 사용의 분리</a:t>
            </a:r>
            <a:endParaRPr lang="en-US" altLang="ko-KR"/>
          </a:p>
          <a:p>
            <a:r>
              <a:rPr lang="ko-KR" altLang="en-US"/>
              <a:t>알고 보면 쉬운 암호화 기술</a:t>
            </a:r>
            <a:endParaRPr lang="en-US" altLang="ko-KR"/>
          </a:p>
          <a:p>
            <a:pPr lvl="1"/>
            <a:r>
              <a:rPr lang="ko-KR" altLang="en-US"/>
              <a:t>트러블슈팅 발생시 쉽게 해결</a:t>
            </a:r>
            <a:endParaRPr lang="en-US" altLang="ko-KR"/>
          </a:p>
          <a:p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98D11E-04F6-4675-B977-8F2DBF6A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65" y="1142376"/>
            <a:ext cx="3846967" cy="12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4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5899-1FCE-484A-B825-64DE3FED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해쉬함수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80E5A-2AD0-405E-956C-4CF880B2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고정길이 출력</a:t>
            </a:r>
            <a:r>
              <a:rPr lang="en-US" altLang="ko-KR"/>
              <a:t>, </a:t>
            </a:r>
            <a:r>
              <a:rPr lang="ko-KR" altLang="en-US"/>
              <a:t>단방향 함수</a:t>
            </a:r>
            <a:endParaRPr lang="en-US" altLang="ko-KR"/>
          </a:p>
          <a:p>
            <a:pPr lvl="1"/>
            <a:r>
              <a:rPr lang="ko-KR" altLang="en-US"/>
              <a:t>역상저항성</a:t>
            </a:r>
            <a:endParaRPr lang="en-US" altLang="ko-KR"/>
          </a:p>
          <a:p>
            <a:pPr lvl="2"/>
            <a:r>
              <a:rPr lang="en-US" altLang="ko-KR"/>
              <a:t>f1(x) = y </a:t>
            </a:r>
            <a:r>
              <a:rPr lang="ko-KR" altLang="en-US"/>
              <a:t>일때 </a:t>
            </a:r>
            <a:r>
              <a:rPr lang="en-US" altLang="ko-KR"/>
              <a:t>f2(y) = x </a:t>
            </a:r>
            <a:r>
              <a:rPr lang="ko-KR" altLang="en-US"/>
              <a:t>인 함수가 없음</a:t>
            </a:r>
            <a:endParaRPr lang="en-US" altLang="ko-KR"/>
          </a:p>
          <a:p>
            <a:pPr lvl="2"/>
            <a:r>
              <a:rPr lang="ko-KR" altLang="en-US"/>
              <a:t>단방향 함수</a:t>
            </a:r>
            <a:endParaRPr lang="en-US" altLang="ko-KR"/>
          </a:p>
          <a:p>
            <a:pPr lvl="1"/>
            <a:r>
              <a:rPr lang="ko-KR" altLang="en-US"/>
              <a:t>제</a:t>
            </a:r>
            <a:r>
              <a:rPr lang="en-US" altLang="ko-KR"/>
              <a:t>2</a:t>
            </a:r>
            <a:r>
              <a:rPr lang="ko-KR" altLang="en-US"/>
              <a:t>역상저항성</a:t>
            </a:r>
            <a:endParaRPr lang="en-US" altLang="ko-KR"/>
          </a:p>
          <a:p>
            <a:pPr lvl="2"/>
            <a:r>
              <a:rPr lang="en-US" altLang="ko-KR"/>
              <a:t>f(x1) = y </a:t>
            </a:r>
            <a:r>
              <a:rPr lang="ko-KR" altLang="en-US"/>
              <a:t>이고 </a:t>
            </a:r>
            <a:r>
              <a:rPr lang="en-US" altLang="ko-KR"/>
              <a:t>f(x2) = y </a:t>
            </a:r>
            <a:r>
              <a:rPr lang="ko-KR" altLang="en-US"/>
              <a:t>일때 </a:t>
            </a:r>
            <a:r>
              <a:rPr lang="en-US" altLang="ko-KR"/>
              <a:t>x1 </a:t>
            </a:r>
            <a:r>
              <a:rPr lang="ko-KR" altLang="en-US"/>
              <a:t>와 </a:t>
            </a:r>
            <a:r>
              <a:rPr lang="en-US" altLang="ko-KR"/>
              <a:t>x2 </a:t>
            </a:r>
            <a:r>
              <a:rPr lang="ko-KR" altLang="en-US"/>
              <a:t>의 값이 같을 가능성이 희박</a:t>
            </a:r>
            <a:endParaRPr lang="en-US" altLang="ko-KR"/>
          </a:p>
          <a:p>
            <a:pPr lvl="2"/>
            <a:r>
              <a:rPr lang="ko-KR" altLang="en-US"/>
              <a:t>전달하려는 값의 보장</a:t>
            </a:r>
            <a:r>
              <a:rPr lang="en-US" altLang="ko-KR"/>
              <a:t>, </a:t>
            </a:r>
            <a:r>
              <a:rPr lang="ko-KR" altLang="en-US"/>
              <a:t>메세지 인증코드 </a:t>
            </a:r>
            <a:r>
              <a:rPr lang="en-US" altLang="ko-KR"/>
              <a:t>(MAC)</a:t>
            </a:r>
          </a:p>
          <a:p>
            <a:pPr lvl="1"/>
            <a:r>
              <a:rPr lang="ko-KR" altLang="en-US"/>
              <a:t>충돌저항성</a:t>
            </a:r>
            <a:endParaRPr lang="en-US" altLang="ko-KR"/>
          </a:p>
          <a:p>
            <a:pPr lvl="2"/>
            <a:r>
              <a:rPr lang="en-US" altLang="ko-KR"/>
              <a:t>f(x1) = y1 </a:t>
            </a:r>
            <a:r>
              <a:rPr lang="ko-KR" altLang="en-US"/>
              <a:t>이고 </a:t>
            </a:r>
            <a:r>
              <a:rPr lang="en-US" altLang="ko-KR"/>
              <a:t>f(x2) = y2</a:t>
            </a:r>
            <a:r>
              <a:rPr lang="ko-KR" altLang="en-US"/>
              <a:t> 일때</a:t>
            </a:r>
            <a:r>
              <a:rPr lang="en-US" altLang="ko-KR"/>
              <a:t> y1 </a:t>
            </a:r>
            <a:r>
              <a:rPr lang="ko-KR" altLang="en-US"/>
              <a:t>과 </a:t>
            </a:r>
            <a:r>
              <a:rPr lang="en-US" altLang="ko-KR"/>
              <a:t>y2 </a:t>
            </a:r>
            <a:r>
              <a:rPr lang="ko-KR" altLang="en-US"/>
              <a:t>는 값이 같을 가능성이 희박</a:t>
            </a:r>
            <a:endParaRPr lang="en-US" altLang="ko-KR"/>
          </a:p>
          <a:p>
            <a:pPr lvl="2"/>
            <a:r>
              <a:rPr lang="ko-KR" altLang="en-US"/>
              <a:t>슬롯</a:t>
            </a:r>
            <a:r>
              <a:rPr lang="en-US" altLang="ko-KR"/>
              <a:t>, </a:t>
            </a:r>
            <a:r>
              <a:rPr lang="ko-KR" altLang="en-US"/>
              <a:t>버켓</a:t>
            </a:r>
            <a:r>
              <a:rPr lang="en-US" altLang="ko-KR"/>
              <a:t>, </a:t>
            </a:r>
            <a:r>
              <a:rPr lang="ko-KR" altLang="en-US"/>
              <a:t>공간 국부성 회피</a:t>
            </a:r>
            <a:endParaRPr lang="en-US" altLang="ko-KR"/>
          </a:p>
          <a:p>
            <a:r>
              <a:rPr lang="ko-KR" altLang="en-US"/>
              <a:t>해쉬함수는 암호화 알고리즘</a:t>
            </a:r>
            <a:endParaRPr lang="en-US" altLang="ko-KR"/>
          </a:p>
          <a:p>
            <a:pPr lvl="1"/>
            <a:r>
              <a:rPr lang="ko-KR" altLang="en-US"/>
              <a:t>비밀키를 사용하지 않기 때문에 암호화 알고리즘이 아님</a:t>
            </a:r>
            <a:endParaRPr lang="en-US" altLang="ko-KR"/>
          </a:p>
          <a:p>
            <a:pPr lvl="1"/>
            <a:r>
              <a:rPr lang="en-US" altLang="ko-KR"/>
              <a:t>salt </a:t>
            </a:r>
            <a:r>
              <a:rPr lang="ko-KR" altLang="en-US"/>
              <a:t>는 레인보우테이블 공격 방어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8EBB4F-880C-4689-A08A-02506AC6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577" y="660359"/>
            <a:ext cx="4367410" cy="197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암호기술이 가지고 있어야 할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암호기술이 가지고 있어야 할 속성</a:t>
            </a:r>
            <a:endParaRPr lang="en-US" altLang="ko-KR"/>
          </a:p>
          <a:p>
            <a:pPr lvl="1"/>
            <a:r>
              <a:rPr lang="en-US" altLang="ko-KR"/>
              <a:t>enc(x, key) = y,  dec(y, key) = x</a:t>
            </a:r>
          </a:p>
          <a:p>
            <a:pPr lvl="1"/>
            <a:r>
              <a:rPr lang="ko-KR" altLang="en-US"/>
              <a:t>기밀성</a:t>
            </a:r>
            <a:endParaRPr lang="en-US" altLang="ko-KR"/>
          </a:p>
          <a:p>
            <a:pPr lvl="2"/>
            <a:r>
              <a:rPr lang="en-US" altLang="ko-KR"/>
              <a:t>y </a:t>
            </a:r>
            <a:r>
              <a:rPr lang="ko-KR" altLang="en-US"/>
              <a:t>를 가지고 </a:t>
            </a:r>
            <a:r>
              <a:rPr lang="en-US" altLang="ko-KR"/>
              <a:t>x </a:t>
            </a:r>
            <a:r>
              <a:rPr lang="ko-KR" altLang="en-US"/>
              <a:t>를 추측할 수 없음</a:t>
            </a:r>
            <a:endParaRPr lang="en-US" altLang="ko-KR"/>
          </a:p>
          <a:p>
            <a:pPr lvl="1"/>
            <a:r>
              <a:rPr lang="ko-KR" altLang="en-US"/>
              <a:t>무결성</a:t>
            </a:r>
            <a:endParaRPr lang="en-US" altLang="ko-KR"/>
          </a:p>
          <a:p>
            <a:pPr lvl="2"/>
            <a:r>
              <a:rPr lang="en-US" altLang="ko-KR"/>
              <a:t>y </a:t>
            </a:r>
            <a:r>
              <a:rPr lang="ko-KR" altLang="en-US"/>
              <a:t>값이 변조되었을때 </a:t>
            </a:r>
            <a:r>
              <a:rPr lang="en-US" altLang="ko-KR"/>
              <a:t>x </a:t>
            </a:r>
            <a:r>
              <a:rPr lang="ko-KR" altLang="en-US"/>
              <a:t>를 알아 낼 수 없음</a:t>
            </a:r>
            <a:endParaRPr lang="en-US" altLang="ko-KR"/>
          </a:p>
          <a:p>
            <a:pPr lvl="1"/>
            <a:r>
              <a:rPr lang="ko-KR" altLang="en-US"/>
              <a:t>인증</a:t>
            </a:r>
            <a:endParaRPr lang="en-US" altLang="ko-KR"/>
          </a:p>
          <a:p>
            <a:pPr lvl="2"/>
            <a:r>
              <a:rPr lang="en-US" altLang="ko-KR"/>
              <a:t>key </a:t>
            </a:r>
            <a:r>
              <a:rPr lang="ko-KR" altLang="en-US"/>
              <a:t>를 가지고 있는 사람</a:t>
            </a:r>
            <a:endParaRPr lang="en-US" altLang="ko-KR"/>
          </a:p>
          <a:p>
            <a:pPr lvl="1"/>
            <a:r>
              <a:rPr lang="ko-KR" altLang="en-US"/>
              <a:t>부인방지</a:t>
            </a:r>
            <a:endParaRPr lang="en-US" altLang="ko-KR"/>
          </a:p>
          <a:p>
            <a:pPr lvl="2"/>
            <a:r>
              <a:rPr lang="en-US" altLang="ko-KR"/>
              <a:t>key </a:t>
            </a:r>
            <a:r>
              <a:rPr lang="ko-KR" altLang="en-US"/>
              <a:t>로 </a:t>
            </a:r>
            <a:r>
              <a:rPr lang="en-US" altLang="ko-KR"/>
              <a:t>y </a:t>
            </a:r>
            <a:r>
              <a:rPr lang="ko-KR" altLang="en-US"/>
              <a:t>와 </a:t>
            </a:r>
            <a:r>
              <a:rPr lang="en-US" altLang="ko-KR"/>
              <a:t>x </a:t>
            </a:r>
            <a:r>
              <a:rPr lang="ko-KR" altLang="en-US"/>
              <a:t>를 만들어 냄</a:t>
            </a:r>
            <a:endParaRPr lang="en-US" altLang="ko-KR"/>
          </a:p>
          <a:p>
            <a:r>
              <a:rPr lang="ko-KR" altLang="en-US"/>
              <a:t>비밀키</a:t>
            </a:r>
            <a:r>
              <a:rPr lang="en-US" altLang="ko-KR"/>
              <a:t>(key) </a:t>
            </a:r>
            <a:r>
              <a:rPr lang="ko-KR" altLang="en-US"/>
              <a:t>를 보호해야 하는 이유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key </a:t>
            </a:r>
            <a:r>
              <a:rPr lang="ko-KR" altLang="en-US">
                <a:solidFill>
                  <a:srgbClr val="FF0000"/>
                </a:solidFill>
              </a:rPr>
              <a:t>가 노출 되었을때 기밀성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무결성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인증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부인방지가 무너짐</a:t>
            </a:r>
          </a:p>
        </p:txBody>
      </p:sp>
    </p:spTree>
    <p:extLst>
      <p:ext uri="{BB962C8B-B14F-4D97-AF65-F5344CB8AC3E}">
        <p14:creationId xmlns:p14="http://schemas.microsoft.com/office/powerpoint/2010/main" val="53807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암호기술의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키 종류 분류</a:t>
            </a:r>
            <a:endParaRPr lang="en-US" altLang="ko-KR"/>
          </a:p>
          <a:p>
            <a:pPr lvl="1"/>
            <a:r>
              <a:rPr lang="ko-KR" altLang="en-US"/>
              <a:t>비밀키 암호화</a:t>
            </a:r>
            <a:endParaRPr lang="en-US" altLang="ko-KR"/>
          </a:p>
          <a:p>
            <a:pPr lvl="2"/>
            <a:r>
              <a:rPr lang="ko-KR" altLang="en-US"/>
              <a:t>암호화와 복호화시 사용되는 키가 동일</a:t>
            </a:r>
            <a:r>
              <a:rPr lang="en-US" altLang="ko-KR"/>
              <a:t>, </a:t>
            </a:r>
            <a:r>
              <a:rPr lang="ko-KR" altLang="en-US"/>
              <a:t>고속</a:t>
            </a:r>
            <a:r>
              <a:rPr lang="en-US" altLang="ko-KR"/>
              <a:t>, </a:t>
            </a:r>
            <a:r>
              <a:rPr lang="ko-KR" altLang="en-US"/>
              <a:t>저전력</a:t>
            </a:r>
            <a:r>
              <a:rPr lang="en-US" altLang="ko-KR"/>
              <a:t>, </a:t>
            </a:r>
            <a:r>
              <a:rPr lang="ko-KR" altLang="en-US"/>
              <a:t>강인성</a:t>
            </a:r>
            <a:endParaRPr lang="en-US" altLang="ko-KR"/>
          </a:p>
          <a:p>
            <a:pPr lvl="1"/>
            <a:r>
              <a:rPr lang="ko-KR" altLang="en-US"/>
              <a:t>비대칭키 암호화</a:t>
            </a:r>
            <a:endParaRPr lang="en-US" altLang="ko-KR"/>
          </a:p>
          <a:p>
            <a:pPr lvl="2"/>
            <a:r>
              <a:rPr lang="ko-KR" altLang="en-US"/>
              <a:t>암호화와 복호화시 사용되는 키가 서로 다름</a:t>
            </a:r>
            <a:r>
              <a:rPr lang="en-US" altLang="ko-KR"/>
              <a:t>, </a:t>
            </a:r>
            <a:r>
              <a:rPr lang="ko-KR" altLang="en-US"/>
              <a:t>비용이 큼</a:t>
            </a:r>
            <a:r>
              <a:rPr lang="en-US" altLang="ko-KR"/>
              <a:t>, </a:t>
            </a:r>
            <a:r>
              <a:rPr lang="ko-KR" altLang="en-US"/>
              <a:t>비밀키 교환에 사용</a:t>
            </a:r>
            <a:endParaRPr lang="en-US" altLang="ko-KR"/>
          </a:p>
          <a:p>
            <a:r>
              <a:rPr lang="ko-KR" altLang="en-US"/>
              <a:t>암호화 방식으로 분류</a:t>
            </a:r>
            <a:endParaRPr lang="en-US" altLang="ko-KR"/>
          </a:p>
          <a:p>
            <a:pPr lvl="1"/>
            <a:r>
              <a:rPr lang="ko-KR" altLang="en-US"/>
              <a:t>블럭암호화</a:t>
            </a:r>
            <a:endParaRPr lang="en-US" altLang="ko-KR"/>
          </a:p>
          <a:p>
            <a:pPr lvl="2"/>
            <a:r>
              <a:rPr lang="ko-KR" altLang="en-US"/>
              <a:t>특정 크기로 데이터를 잘라 암호화</a:t>
            </a:r>
            <a:endParaRPr lang="en-US" altLang="ko-KR"/>
          </a:p>
          <a:p>
            <a:pPr lvl="1"/>
            <a:r>
              <a:rPr lang="ko-KR" altLang="en-US"/>
              <a:t>스트림암호화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양자컴퓨팅 시대 암호화 사용 기준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양자암호통신 으로 비밀키 교환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비밀키 암호화 알고리즘은 그대로 사용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실제 사용하는 암호기술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6AFC6935-3962-46B2-95EE-8D59170016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00934"/>
            <a:ext cx="509053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AB9F23-FB78-42C5-8F94-F30AA9D70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334" y="2000934"/>
            <a:ext cx="3846967" cy="12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A8462-1B36-456B-83CC-119A53EB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실제 사용하는 암호기술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0A918-B9E2-4E47-8B00-AACE48AB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 알고리즘</a:t>
            </a:r>
            <a:endParaRPr lang="en-US" altLang="ko-KR"/>
          </a:p>
          <a:p>
            <a:pPr lvl="1"/>
            <a:r>
              <a:rPr lang="en-US" altLang="ko-KR"/>
              <a:t>AES, DES3</a:t>
            </a:r>
          </a:p>
          <a:p>
            <a:pPr lvl="2"/>
            <a:r>
              <a:rPr lang="en-US" altLang="ko-KR"/>
              <a:t>JCE (Java Cryptography Extension)</a:t>
            </a:r>
          </a:p>
          <a:p>
            <a:pPr lvl="1"/>
            <a:r>
              <a:rPr lang="en-US" altLang="ko-KR"/>
              <a:t>ARIA, SEED</a:t>
            </a:r>
          </a:p>
          <a:p>
            <a:pPr lvl="2"/>
            <a:r>
              <a:rPr lang="en-US" altLang="ko-KR"/>
              <a:t>128bit </a:t>
            </a:r>
            <a:r>
              <a:rPr lang="ko-KR" altLang="en-US"/>
              <a:t>비밀키 암호화</a:t>
            </a:r>
            <a:endParaRPr lang="en-US" altLang="ko-KR"/>
          </a:p>
          <a:p>
            <a:r>
              <a:rPr lang="ko-KR" altLang="en-US"/>
              <a:t>운영모드</a:t>
            </a:r>
            <a:endParaRPr lang="en-US" altLang="ko-KR"/>
          </a:p>
          <a:p>
            <a:pPr lvl="1"/>
            <a:r>
              <a:rPr lang="en-US" altLang="ko-KR"/>
              <a:t>ECB</a:t>
            </a:r>
          </a:p>
          <a:p>
            <a:pPr lvl="2"/>
            <a:r>
              <a:rPr lang="ko-KR" altLang="en-US"/>
              <a:t>고정길이 데이터 </a:t>
            </a:r>
            <a:r>
              <a:rPr lang="en-US" altLang="ko-KR"/>
              <a:t>(</a:t>
            </a:r>
            <a:r>
              <a:rPr lang="ko-KR" altLang="en-US"/>
              <a:t>카드번호</a:t>
            </a:r>
            <a:r>
              <a:rPr lang="en-US" altLang="ko-KR"/>
              <a:t>, </a:t>
            </a:r>
            <a:r>
              <a:rPr lang="ko-KR" altLang="en-US"/>
              <a:t>환경변수 암호화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CBC</a:t>
            </a:r>
          </a:p>
          <a:p>
            <a:pPr lvl="2"/>
            <a:r>
              <a:rPr lang="ko-KR" altLang="en-US"/>
              <a:t>가변길이 데이터 </a:t>
            </a:r>
            <a:r>
              <a:rPr lang="en-US" altLang="ko-KR"/>
              <a:t>(DB, </a:t>
            </a:r>
            <a:r>
              <a:rPr lang="ko-KR" altLang="en-US"/>
              <a:t>파일암호화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Picture 4">
            <a:hlinkClick r:id="rId2"/>
            <a:extLst>
              <a:ext uri="{FF2B5EF4-FFF2-40B4-BE49-F238E27FC236}">
                <a16:creationId xmlns:a16="http://schemas.microsoft.com/office/drawing/2014/main" id="{712F6237-6EB9-4A5B-8DE3-3F4BBDE2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750" y="692332"/>
            <a:ext cx="4285615" cy="32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53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줄 문장이 암호화 되는 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7046CB-6222-447A-B129-CDF4DA9AAEBC}"/>
              </a:ext>
            </a:extLst>
          </p:cNvPr>
          <p:cNvSpPr/>
          <p:nvPr/>
        </p:nvSpPr>
        <p:spPr>
          <a:xfrm>
            <a:off x="1460408" y="3012918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940D91-3AAF-41F8-AAED-EB0F239E7501}"/>
              </a:ext>
            </a:extLst>
          </p:cNvPr>
          <p:cNvSpPr/>
          <p:nvPr/>
        </p:nvSpPr>
        <p:spPr>
          <a:xfrm>
            <a:off x="3410908" y="3012918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636360-F5E1-4119-AC07-D4FB01F51940}"/>
              </a:ext>
            </a:extLst>
          </p:cNvPr>
          <p:cNvSpPr/>
          <p:nvPr/>
        </p:nvSpPr>
        <p:spPr>
          <a:xfrm>
            <a:off x="5423904" y="3012918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128bit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C472E-2B8E-4507-9D87-A4858139DBD0}"/>
              </a:ext>
            </a:extLst>
          </p:cNvPr>
          <p:cNvSpPr/>
          <p:nvPr/>
        </p:nvSpPr>
        <p:spPr>
          <a:xfrm>
            <a:off x="6181519" y="3012918"/>
            <a:ext cx="722529" cy="374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78A72A-052A-44FB-8832-AB519A89D0C8}"/>
              </a:ext>
            </a:extLst>
          </p:cNvPr>
          <p:cNvSpPr/>
          <p:nvPr/>
        </p:nvSpPr>
        <p:spPr>
          <a:xfrm>
            <a:off x="1460407" y="1994358"/>
            <a:ext cx="4703569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 문장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AC4C3-966E-4F36-B913-DFA68986B529}"/>
              </a:ext>
            </a:extLst>
          </p:cNvPr>
          <p:cNvSpPr/>
          <p:nvPr/>
        </p:nvSpPr>
        <p:spPr>
          <a:xfrm>
            <a:off x="1460407" y="4015030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4F1D3-C1DB-42DA-9593-A54CCC39E678}"/>
              </a:ext>
            </a:extLst>
          </p:cNvPr>
          <p:cNvSpPr/>
          <p:nvPr/>
        </p:nvSpPr>
        <p:spPr>
          <a:xfrm>
            <a:off x="3410908" y="4015030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F56E53-A4A0-4D69-B504-079D6A93A641}"/>
              </a:ext>
            </a:extLst>
          </p:cNvPr>
          <p:cNvSpPr/>
          <p:nvPr/>
        </p:nvSpPr>
        <p:spPr>
          <a:xfrm>
            <a:off x="5423904" y="4015030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A022D2-47F8-4CFE-BCFE-015783D22438}"/>
              </a:ext>
            </a:extLst>
          </p:cNvPr>
          <p:cNvSpPr/>
          <p:nvPr/>
        </p:nvSpPr>
        <p:spPr>
          <a:xfrm>
            <a:off x="1460407" y="5033590"/>
            <a:ext cx="6102579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암호문</a:t>
            </a:r>
          </a:p>
        </p:txBody>
      </p:sp>
      <p:pic>
        <p:nvPicPr>
          <p:cNvPr id="1028" name="Picture 4">
            <a:hlinkClick r:id="rId2"/>
            <a:extLst>
              <a:ext uri="{FF2B5EF4-FFF2-40B4-BE49-F238E27FC236}">
                <a16:creationId xmlns:a16="http://schemas.microsoft.com/office/drawing/2014/main" id="{B29D66F2-04A7-4A48-BBA4-70899F49F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86" y="1451922"/>
            <a:ext cx="4171328" cy="31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5899-1FCE-484A-B825-64DE3FED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6 </a:t>
            </a:r>
            <a:r>
              <a:rPr lang="ko-KR" altLang="en-US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80E5A-2AD0-405E-956C-4CF880B2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DataCrypt</a:t>
            </a:r>
            <a:r>
              <a:rPr lang="ko-KR" altLang="en-US"/>
              <a:t> 완성</a:t>
            </a:r>
            <a:endParaRPr lang="en-US" altLang="ko-KR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CF44C149-D7C7-43C7-985B-4B763F15C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59" y="1297894"/>
            <a:ext cx="5821298" cy="489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5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378</TotalTime>
  <Words>353</Words>
  <Application>Microsoft Office PowerPoint</Application>
  <PresentationFormat>와이드스크린</PresentationFormat>
  <Paragraphs>76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다이아몬드 눈금 16x9</vt:lpstr>
      <vt:lpstr>백엔드 프레임워크 만들기</vt:lpstr>
      <vt:lpstr>섹션 6 목표</vt:lpstr>
      <vt:lpstr>해쉬함수</vt:lpstr>
      <vt:lpstr>암호기술이 가지고 있어야 할 속성</vt:lpstr>
      <vt:lpstr>암호기술의 종류</vt:lpstr>
      <vt:lpstr>우리가 실제 사용하는 암호기술</vt:lpstr>
      <vt:lpstr>우리가 실제 사용하는 암호기술</vt:lpstr>
      <vt:lpstr>한 줄 문장이 암호화 되는 과정</vt:lpstr>
      <vt:lpstr>섹션 6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203</cp:revision>
  <dcterms:created xsi:type="dcterms:W3CDTF">2021-03-05T04:40:46Z</dcterms:created>
  <dcterms:modified xsi:type="dcterms:W3CDTF">2021-07-19T06:11:37Z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