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0" r:id="rId2"/>
    <p:sldId id="292" r:id="rId3"/>
    <p:sldId id="303" r:id="rId4"/>
    <p:sldId id="298" r:id="rId5"/>
    <p:sldId id="295" r:id="rId6"/>
    <p:sldId id="305" r:id="rId7"/>
    <p:sldId id="301" r:id="rId8"/>
    <p:sldId id="299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7016" autoAdjust="0"/>
  </p:normalViewPr>
  <p:slideViewPr>
    <p:cSldViewPr snapToGrid="0">
      <p:cViewPr varScale="1">
        <p:scale>
          <a:sx n="79" d="100"/>
          <a:sy n="79" d="100"/>
        </p:scale>
        <p:origin x="152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24일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24일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24일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24일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FD6-B5AC-461F-B8D3-8F0BD6C5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C688D-11E6-4416-BA44-AC1E01AA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개발자가 입력한 데이터가 백엔드서버로 전달되기까지 사용되는 개념</a:t>
            </a:r>
            <a:endParaRPr lang="en-US" altLang="ko-KR"/>
          </a:p>
          <a:p>
            <a:pPr lvl="1"/>
            <a:r>
              <a:rPr lang="en-US" altLang="ko-KR"/>
              <a:t>MAC / IP / PORT </a:t>
            </a:r>
            <a:r>
              <a:rPr lang="ko-KR" altLang="en-US"/>
              <a:t>그리고 프로토콜</a:t>
            </a:r>
            <a:endParaRPr lang="en-US" altLang="ko-KR"/>
          </a:p>
          <a:p>
            <a:r>
              <a:rPr lang="ko-KR" altLang="en-US"/>
              <a:t>아래 질문에 답을 할 수 있으면 이 강의는 넘기셔도 됩니다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사설아이피를 사용하는 서버에 접속할 수 있는 방법</a:t>
            </a:r>
            <a:endParaRPr lang="en-US" altLang="ko-KR"/>
          </a:p>
          <a:p>
            <a:pPr lvl="1"/>
            <a:r>
              <a:rPr lang="ko-KR" altLang="en-US"/>
              <a:t>웹 브라우저의 </a:t>
            </a:r>
            <a:r>
              <a:rPr lang="en-US" altLang="ko-KR"/>
              <a:t>MAC </a:t>
            </a:r>
            <a:r>
              <a:rPr lang="ko-KR" altLang="en-US"/>
              <a:t>주소를 알 수 있는 방법</a:t>
            </a:r>
            <a:endParaRPr lang="en-US" altLang="ko-KR"/>
          </a:p>
          <a:p>
            <a:pPr lvl="1"/>
            <a:r>
              <a:rPr lang="ko-KR" altLang="en-US"/>
              <a:t>아이피를 사용자 인증값으로 사용할 수 있는 방법</a:t>
            </a:r>
            <a:endParaRPr lang="en-US" altLang="ko-KR"/>
          </a:p>
          <a:p>
            <a:pPr lvl="1"/>
            <a:r>
              <a:rPr lang="en-US" altLang="ko-KR"/>
              <a:t>80 </a:t>
            </a:r>
            <a:r>
              <a:rPr lang="ko-KR" altLang="en-US"/>
              <a:t>포트를 사용하는 톰캣을 여러개 실행할 수 있는 방법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97385"/>
            <a:ext cx="9601200" cy="3809999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통신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1"/>
            <a:r>
              <a:rPr lang="ko-KR" altLang="en-US"/>
              <a:t>송신자</a:t>
            </a:r>
            <a:endParaRPr lang="en-US" altLang="ko-KR"/>
          </a:p>
          <a:p>
            <a:pPr lvl="2"/>
            <a:r>
              <a:rPr lang="ko-KR" altLang="en-US"/>
              <a:t>데이터를 전송하고 결과를 기다림</a:t>
            </a:r>
            <a:endParaRPr lang="en-US" altLang="ko-KR"/>
          </a:p>
          <a:p>
            <a:pPr lvl="2"/>
            <a:r>
              <a:rPr lang="ko-KR" altLang="en-US"/>
              <a:t>수신자 정보가 필요</a:t>
            </a:r>
            <a:endParaRPr lang="en-US" altLang="ko-KR"/>
          </a:p>
          <a:p>
            <a:pPr lvl="3"/>
            <a:r>
              <a:rPr lang="en-US" altLang="ko-KR"/>
              <a:t>MAC, IP, PORT</a:t>
            </a:r>
          </a:p>
          <a:p>
            <a:pPr lvl="1"/>
            <a:r>
              <a:rPr lang="ko-KR" altLang="en-US"/>
              <a:t>수신자</a:t>
            </a:r>
            <a:endParaRPr lang="en-US" altLang="ko-KR"/>
          </a:p>
          <a:p>
            <a:pPr lvl="2"/>
            <a:r>
              <a:rPr lang="ko-KR" altLang="en-US"/>
              <a:t>데이터를 받고 결과를 전송함</a:t>
            </a:r>
            <a:endParaRPr lang="en-US" altLang="ko-KR"/>
          </a:p>
          <a:p>
            <a:pPr lvl="2"/>
            <a:r>
              <a:rPr lang="ko-KR" altLang="en-US"/>
              <a:t>필요한 것만 받음</a:t>
            </a:r>
            <a:endParaRPr lang="en-US" altLang="ko-KR"/>
          </a:p>
          <a:p>
            <a:pPr lvl="3"/>
            <a:r>
              <a:rPr lang="ko-KR" altLang="en-US"/>
              <a:t>프로토콜</a:t>
            </a:r>
            <a:endParaRPr lang="en-US" altLang="ko-KR"/>
          </a:p>
          <a:p>
            <a:pPr lvl="1"/>
            <a:r>
              <a:rPr lang="ko-KR" altLang="en-US"/>
              <a:t>통신매체</a:t>
            </a:r>
            <a:endParaRPr lang="en-US" altLang="ko-KR"/>
          </a:p>
          <a:p>
            <a:pPr lvl="2"/>
            <a:r>
              <a:rPr lang="ko-KR" altLang="en-US"/>
              <a:t>유선</a:t>
            </a:r>
            <a:r>
              <a:rPr lang="en-US" altLang="ko-KR" dirty="0"/>
              <a:t>(LAN), </a:t>
            </a:r>
            <a:r>
              <a:rPr lang="ko-KR" altLang="en-US" dirty="0"/>
              <a:t>무선</a:t>
            </a:r>
            <a:r>
              <a:rPr lang="en-US" altLang="ko-KR" dirty="0"/>
              <a:t>(</a:t>
            </a:r>
            <a:r>
              <a:rPr lang="en-US" altLang="ko-KR"/>
              <a:t>WIFI)</a:t>
            </a:r>
          </a:p>
          <a:p>
            <a:pPr lvl="2"/>
            <a:r>
              <a:rPr lang="ko-KR" altLang="en-US"/>
              <a:t>계속 신호를 주고 받음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3F50D1-9592-4BE9-BCCC-128C3D969486}"/>
              </a:ext>
            </a:extLst>
          </p:cNvPr>
          <p:cNvSpPr/>
          <p:nvPr/>
        </p:nvSpPr>
        <p:spPr>
          <a:xfrm>
            <a:off x="6096000" y="2661237"/>
            <a:ext cx="1554292" cy="6942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송신자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ko-KR" altLang="en-US"/>
              <a:t>개발자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0C5260-2B7D-422E-A476-26607C5AD7FC}"/>
              </a:ext>
            </a:extLst>
          </p:cNvPr>
          <p:cNvSpPr/>
          <p:nvPr/>
        </p:nvSpPr>
        <p:spPr>
          <a:xfrm>
            <a:off x="9537797" y="2661237"/>
            <a:ext cx="1554292" cy="6942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수신자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ko-KR" altLang="en-US"/>
              <a:t>백엔드서버</a:t>
            </a:r>
            <a:r>
              <a:rPr lang="en-US" altLang="ko-KR"/>
              <a:t>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F9D902-7A1B-4C17-A3D9-C7490C32691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650292" y="3008368"/>
            <a:ext cx="18875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8AAEE0-856F-484A-A722-362DC251B289}"/>
              </a:ext>
            </a:extLst>
          </p:cNvPr>
          <p:cNvSpPr txBox="1"/>
          <p:nvPr/>
        </p:nvSpPr>
        <p:spPr>
          <a:xfrm>
            <a:off x="8040046" y="24887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통신매체</a:t>
            </a:r>
          </a:p>
        </p:txBody>
      </p:sp>
    </p:spTree>
    <p:extLst>
      <p:ext uri="{BB962C8B-B14F-4D97-AF65-F5344CB8AC3E}">
        <p14:creationId xmlns:p14="http://schemas.microsoft.com/office/powerpoint/2010/main" val="29830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199"/>
            <a:ext cx="9601200" cy="3809999"/>
          </a:xfrm>
        </p:spPr>
        <p:txBody>
          <a:bodyPr/>
          <a:lstStyle/>
          <a:p>
            <a:r>
              <a:rPr lang="en-US" altLang="ko-KR"/>
              <a:t>MAC (Media Access Control Address)</a:t>
            </a:r>
          </a:p>
          <a:p>
            <a:pPr lvl="1"/>
            <a:r>
              <a:rPr lang="ko-KR" altLang="en-US"/>
              <a:t>호스트를 구분할 수 있는 물리적 식별 값</a:t>
            </a:r>
            <a:endParaRPr lang="en-US" altLang="ko-KR"/>
          </a:p>
          <a:p>
            <a:r>
              <a:rPr lang="ko-KR" altLang="en-US"/>
              <a:t>스위치에 연결된 모든 호스트에 데이터 전송</a:t>
            </a:r>
            <a:endParaRPr lang="en-US" altLang="ko-KR"/>
          </a:p>
          <a:p>
            <a:pPr lvl="1"/>
            <a:r>
              <a:rPr lang="ko-KR" altLang="en-US"/>
              <a:t>데이터그램 </a:t>
            </a:r>
            <a:r>
              <a:rPr lang="en-US" altLang="ko-KR"/>
              <a:t>: </a:t>
            </a:r>
            <a:r>
              <a:rPr lang="ko-KR" altLang="en-US" sz="1800"/>
              <a:t>송신자</a:t>
            </a:r>
            <a:r>
              <a:rPr lang="en-US" altLang="ko-KR" sz="1800"/>
              <a:t>MAC + </a:t>
            </a:r>
            <a:r>
              <a:rPr lang="ko-KR" altLang="en-US" sz="1800"/>
              <a:t>수신자</a:t>
            </a:r>
            <a:r>
              <a:rPr lang="en-US" altLang="ko-KR" sz="1800"/>
              <a:t>MAC + </a:t>
            </a:r>
            <a:r>
              <a:rPr lang="ko-KR" altLang="en-US" sz="1800">
                <a:solidFill>
                  <a:srgbClr val="FF0000"/>
                </a:solidFill>
              </a:rPr>
              <a:t>데이터</a:t>
            </a:r>
            <a:endParaRPr lang="en-US" altLang="ko-KR" sz="1800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호스트는 필요한 데이터만 선택 사용</a:t>
            </a:r>
            <a:endParaRPr lang="en-US" altLang="ko-KR"/>
          </a:p>
          <a:p>
            <a:pPr lvl="2"/>
            <a:r>
              <a:rPr lang="ko-KR" altLang="en-US"/>
              <a:t>자기 </a:t>
            </a:r>
            <a:r>
              <a:rPr lang="en-US" altLang="ko-KR"/>
              <a:t>MAC </a:t>
            </a:r>
            <a:r>
              <a:rPr lang="ko-KR" altLang="en-US"/>
              <a:t>정보와 똑같지 않을 경우 버림</a:t>
            </a:r>
            <a:endParaRPr lang="en-US" altLang="ko-KR"/>
          </a:p>
          <a:p>
            <a:r>
              <a:rPr lang="ko-KR" altLang="en-US"/>
              <a:t>스위치를 사용할 수 없는 호스트</a:t>
            </a:r>
            <a:endParaRPr lang="en-US" altLang="ko-KR"/>
          </a:p>
          <a:p>
            <a:pPr lvl="1"/>
            <a:r>
              <a:rPr lang="en-US" altLang="ko-KR"/>
              <a:t>IP </a:t>
            </a:r>
            <a:r>
              <a:rPr lang="ko-KR" altLang="en-US"/>
              <a:t>를 사용해 데이터 전송</a:t>
            </a:r>
            <a:endParaRPr lang="en-US" altLang="ko-KR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2E843-4BE9-4EA6-99B6-4B3EAE765D58}"/>
              </a:ext>
            </a:extLst>
          </p:cNvPr>
          <p:cNvSpPr/>
          <p:nvPr/>
        </p:nvSpPr>
        <p:spPr>
          <a:xfrm>
            <a:off x="9021972" y="2855368"/>
            <a:ext cx="1181470" cy="49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스위치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209D68-2F0E-433D-AC3F-B6AA97C5C53C}"/>
              </a:ext>
            </a:extLst>
          </p:cNvPr>
          <p:cNvSpPr/>
          <p:nvPr/>
        </p:nvSpPr>
        <p:spPr>
          <a:xfrm>
            <a:off x="9021972" y="3701967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라우터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1935E1-0B38-4B31-87DB-F921D007BCE2}"/>
              </a:ext>
            </a:extLst>
          </p:cNvPr>
          <p:cNvSpPr/>
          <p:nvPr/>
        </p:nvSpPr>
        <p:spPr>
          <a:xfrm>
            <a:off x="9021972" y="2008769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개발자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FD7687-42D3-466F-8965-1824A0D49413}"/>
              </a:ext>
            </a:extLst>
          </p:cNvPr>
          <p:cNvSpPr/>
          <p:nvPr/>
        </p:nvSpPr>
        <p:spPr>
          <a:xfrm>
            <a:off x="8771511" y="4841794"/>
            <a:ext cx="168239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백엔드서버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6FF709-1D3C-41FF-A7D5-BEFBB3A6C22C}"/>
              </a:ext>
            </a:extLst>
          </p:cNvPr>
          <p:cNvSpPr/>
          <p:nvPr/>
        </p:nvSpPr>
        <p:spPr>
          <a:xfrm>
            <a:off x="10711799" y="2855368"/>
            <a:ext cx="126251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다른</a:t>
            </a:r>
            <a:endParaRPr lang="en-US" altLang="ko-KR" sz="1500"/>
          </a:p>
          <a:p>
            <a:pPr algn="ctr"/>
            <a:r>
              <a:rPr lang="ko-KR" altLang="en-US" sz="1500"/>
              <a:t>개발자</a:t>
            </a:r>
            <a:endParaRPr lang="ko-KR" altLang="en-US" sz="1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7539E9-7BC8-4476-BD09-475039141707}"/>
              </a:ext>
            </a:extLst>
          </p:cNvPr>
          <p:cNvSpPr/>
          <p:nvPr/>
        </p:nvSpPr>
        <p:spPr>
          <a:xfrm>
            <a:off x="10711799" y="2028006"/>
            <a:ext cx="1262510" cy="4957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990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21169"/>
            <a:ext cx="9601200" cy="3809999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IP (Internet Protocol) </a:t>
            </a:r>
            <a:r>
              <a:rPr lang="ko-KR" altLang="en-US"/>
              <a:t>주소</a:t>
            </a:r>
            <a:endParaRPr lang="en-US" altLang="ko-KR"/>
          </a:p>
          <a:p>
            <a:pPr lvl="1"/>
            <a:r>
              <a:rPr lang="ko-KR" altLang="en-US"/>
              <a:t>인터넷을 통해 특정 호스트를 찾아 갈 수 있는 논리적 식별 값</a:t>
            </a:r>
            <a:endParaRPr lang="en-US" altLang="ko-KR"/>
          </a:p>
          <a:p>
            <a:r>
              <a:rPr lang="ko-KR" altLang="en-US"/>
              <a:t>라우터를 사용 특정 호스트를 찾아 데이터 전송</a:t>
            </a:r>
            <a:endParaRPr lang="en-US" altLang="ko-KR"/>
          </a:p>
          <a:p>
            <a:pPr lvl="1"/>
            <a:r>
              <a:rPr lang="ko-KR" altLang="en-US"/>
              <a:t>패킷 </a:t>
            </a:r>
            <a:r>
              <a:rPr lang="en-US" altLang="ko-KR"/>
              <a:t>: </a:t>
            </a:r>
            <a:r>
              <a:rPr lang="ko-KR" altLang="en-US" sz="1800"/>
              <a:t>송신자</a:t>
            </a:r>
            <a:r>
              <a:rPr lang="en-US" altLang="ko-KR" sz="1800"/>
              <a:t>IP + </a:t>
            </a:r>
            <a:r>
              <a:rPr lang="ko-KR" altLang="en-US" sz="1800"/>
              <a:t>수신자</a:t>
            </a:r>
            <a:r>
              <a:rPr lang="en-US" altLang="ko-KR" sz="1800"/>
              <a:t>IP + </a:t>
            </a:r>
            <a:r>
              <a:rPr lang="ko-KR" altLang="en-US" sz="1800">
                <a:solidFill>
                  <a:srgbClr val="FF0000"/>
                </a:solidFill>
              </a:rPr>
              <a:t>데이터그램</a:t>
            </a:r>
            <a:endParaRPr lang="en-US" altLang="ko-KR" sz="1800">
              <a:solidFill>
                <a:srgbClr val="FF0000"/>
              </a:solidFill>
            </a:endParaRPr>
          </a:p>
          <a:p>
            <a:r>
              <a:rPr lang="ko-KR" altLang="en-US"/>
              <a:t>인터넷</a:t>
            </a:r>
            <a:endParaRPr lang="en-US" altLang="ko-KR"/>
          </a:p>
          <a:p>
            <a:pPr lvl="1"/>
            <a:r>
              <a:rPr lang="ko-KR" altLang="en-US"/>
              <a:t>세상의 모든 라우터가 연결된 네트워크</a:t>
            </a:r>
            <a:endParaRPr lang="en-US" altLang="ko-KR"/>
          </a:p>
          <a:p>
            <a:pPr lvl="1"/>
            <a:r>
              <a:rPr lang="ko-KR" altLang="en-US"/>
              <a:t>사설 아이피 </a:t>
            </a:r>
            <a:r>
              <a:rPr lang="en-US" altLang="ko-KR"/>
              <a:t>: </a:t>
            </a:r>
            <a:r>
              <a:rPr lang="ko-KR" altLang="en-US"/>
              <a:t>라우터를 외부에 공개할 필요가 없을 때 사용</a:t>
            </a:r>
            <a:endParaRPr lang="en-US" altLang="ko-KR"/>
          </a:p>
          <a:p>
            <a:r>
              <a:rPr lang="ko-KR" altLang="en-US"/>
              <a:t>백엔드 서버에 여러개의 수신자</a:t>
            </a:r>
            <a:r>
              <a:rPr lang="en-US" altLang="ko-KR"/>
              <a:t>(</a:t>
            </a:r>
            <a:r>
              <a:rPr lang="ko-KR" altLang="en-US"/>
              <a:t>프로세스</a:t>
            </a:r>
            <a:r>
              <a:rPr lang="en-US" altLang="ko-KR"/>
              <a:t>)</a:t>
            </a:r>
            <a:r>
              <a:rPr lang="ko-KR" altLang="en-US"/>
              <a:t>가 있을경우</a:t>
            </a:r>
            <a:endParaRPr lang="en-US" altLang="ko-KR"/>
          </a:p>
          <a:p>
            <a:pPr lvl="1"/>
            <a:r>
              <a:rPr lang="en-US" altLang="ko-KR"/>
              <a:t>PORT</a:t>
            </a:r>
            <a:r>
              <a:rPr lang="ko-KR" altLang="en-US"/>
              <a:t> 사용</a:t>
            </a:r>
            <a:endParaRPr lang="en-US" altLang="ko-KR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2E843-4BE9-4EA6-99B6-4B3EAE765D58}"/>
              </a:ext>
            </a:extLst>
          </p:cNvPr>
          <p:cNvSpPr/>
          <p:nvPr/>
        </p:nvSpPr>
        <p:spPr>
          <a:xfrm>
            <a:off x="9021972" y="2855368"/>
            <a:ext cx="1181470" cy="49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209D68-2F0E-433D-AC3F-B6AA97C5C53C}"/>
              </a:ext>
            </a:extLst>
          </p:cNvPr>
          <p:cNvSpPr/>
          <p:nvPr/>
        </p:nvSpPr>
        <p:spPr>
          <a:xfrm>
            <a:off x="9021972" y="3970805"/>
            <a:ext cx="1181470" cy="49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라우터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1935E1-0B38-4B31-87DB-F921D007BCE2}"/>
              </a:ext>
            </a:extLst>
          </p:cNvPr>
          <p:cNvSpPr/>
          <p:nvPr/>
        </p:nvSpPr>
        <p:spPr>
          <a:xfrm>
            <a:off x="9021972" y="2021169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개발자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FD7687-42D3-466F-8965-1824A0D49413}"/>
              </a:ext>
            </a:extLst>
          </p:cNvPr>
          <p:cNvSpPr/>
          <p:nvPr/>
        </p:nvSpPr>
        <p:spPr>
          <a:xfrm>
            <a:off x="8771510" y="4801495"/>
            <a:ext cx="1683399" cy="12270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백엔드서버</a:t>
            </a:r>
            <a:endParaRPr lang="en-US" altLang="ko-KR"/>
          </a:p>
          <a:p>
            <a:pPr algn="ctr"/>
            <a:endParaRPr lang="en-US" altLang="ko-KR" sz="1500"/>
          </a:p>
          <a:p>
            <a:pPr algn="ctr"/>
            <a:r>
              <a:rPr lang="en-US" altLang="ko-KR" sz="1500"/>
              <a:t>HTTP</a:t>
            </a:r>
          </a:p>
          <a:p>
            <a:pPr algn="ctr"/>
            <a:r>
              <a:rPr lang="en-US" altLang="ko-KR" sz="1500"/>
              <a:t>TELNET</a:t>
            </a:r>
          </a:p>
          <a:p>
            <a:pPr algn="ctr"/>
            <a:r>
              <a:rPr lang="en-US" altLang="ko-KR" sz="1500"/>
              <a:t>TCP/IP</a:t>
            </a:r>
            <a:r>
              <a:rPr lang="ko-KR" altLang="en-US" sz="1500"/>
              <a:t>서버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8047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PORT</a:t>
            </a:r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(</a:t>
            </a:r>
            <a:r>
              <a:rPr lang="ko-KR" altLang="en-US" dirty="0"/>
              <a:t>프로세스</a:t>
            </a:r>
            <a:r>
              <a:rPr lang="en-US" altLang="ko-KR" dirty="0"/>
              <a:t>)</a:t>
            </a:r>
            <a:r>
              <a:rPr lang="ko-KR" altLang="en-US"/>
              <a:t>를 구분 할 수 있는 유일한 정보</a:t>
            </a:r>
            <a:endParaRPr lang="en-US" altLang="ko-KR"/>
          </a:p>
          <a:p>
            <a:pPr lvl="1"/>
            <a:r>
              <a:rPr lang="ko-KR" altLang="en-US"/>
              <a:t>이미 사용되고 있는 포트를 사용해 프로그램이 실행될때</a:t>
            </a:r>
            <a:endParaRPr lang="en-US" altLang="ko-KR"/>
          </a:p>
          <a:p>
            <a:pPr lvl="2"/>
            <a:r>
              <a:rPr lang="en-US" altLang="ko-KR"/>
              <a:t>java.net.BindException </a:t>
            </a:r>
            <a:r>
              <a:rPr lang="ko-KR" altLang="en-US"/>
              <a:t>발생</a:t>
            </a:r>
            <a:endParaRPr lang="en-US" altLang="ko-KR"/>
          </a:p>
          <a:p>
            <a:r>
              <a:rPr lang="ko-KR" altLang="en-US"/>
              <a:t>수신자의 정보</a:t>
            </a:r>
            <a:r>
              <a:rPr lang="en-US" altLang="ko-KR"/>
              <a:t>(</a:t>
            </a:r>
            <a:r>
              <a:rPr lang="en-US" altLang="ko-KR">
                <a:solidFill>
                  <a:srgbClr val="FF0000"/>
                </a:solidFill>
              </a:rPr>
              <a:t>IP/PORT</a:t>
            </a:r>
            <a:r>
              <a:rPr lang="en-US" altLang="ko-KR"/>
              <a:t>)</a:t>
            </a:r>
            <a:r>
              <a:rPr lang="ko-KR" altLang="en-US"/>
              <a:t>를 가지고 데이터를 보낸 후</a:t>
            </a:r>
            <a:endParaRPr lang="en-US" altLang="ko-KR"/>
          </a:p>
          <a:p>
            <a:pPr lvl="1"/>
            <a:r>
              <a:rPr lang="ko-KR" altLang="en-US"/>
              <a:t>송신자는 프로토콜이 맞는지 확인</a:t>
            </a:r>
            <a:endParaRPr lang="en-US" altLang="ko-KR"/>
          </a:p>
          <a:p>
            <a:r>
              <a:rPr lang="en-US" altLang="ko-KR"/>
              <a:t>MAC </a:t>
            </a:r>
            <a:r>
              <a:rPr lang="ko-KR" altLang="en-US"/>
              <a:t>정보는 인접한 라우터의 정보</a:t>
            </a:r>
            <a:endParaRPr lang="en-US" altLang="ko-KR"/>
          </a:p>
          <a:p>
            <a:pPr lvl="1"/>
            <a:r>
              <a:rPr lang="ko-KR" altLang="en-US"/>
              <a:t>개발자의 정보 아님</a:t>
            </a:r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07316F-A5AE-4A8C-9E78-8077978BDDD7}"/>
              </a:ext>
            </a:extLst>
          </p:cNvPr>
          <p:cNvSpPr/>
          <p:nvPr/>
        </p:nvSpPr>
        <p:spPr>
          <a:xfrm>
            <a:off x="9715130" y="2520350"/>
            <a:ext cx="1139352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개발자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036BCA-013E-4FBF-9E3D-9A23573DCB65}"/>
              </a:ext>
            </a:extLst>
          </p:cNvPr>
          <p:cNvSpPr/>
          <p:nvPr/>
        </p:nvSpPr>
        <p:spPr>
          <a:xfrm>
            <a:off x="9243576" y="4098099"/>
            <a:ext cx="2124577" cy="1849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백엔드서버</a:t>
            </a:r>
            <a:endParaRPr lang="en-US" altLang="ko-KR"/>
          </a:p>
          <a:p>
            <a:pPr algn="ctr"/>
            <a:endParaRPr lang="en-US" altLang="ko-KR"/>
          </a:p>
          <a:p>
            <a:r>
              <a:rPr lang="en-US" altLang="ko-KR"/>
              <a:t>80 -&gt; WAS</a:t>
            </a:r>
          </a:p>
          <a:p>
            <a:r>
              <a:rPr lang="en-US" altLang="ko-KR"/>
              <a:t>23 -&gt; TELNET</a:t>
            </a:r>
          </a:p>
          <a:p>
            <a:r>
              <a:rPr lang="en-US" altLang="ko-KR"/>
              <a:t>69 -&gt; TFTP</a:t>
            </a:r>
            <a:endParaRPr lang="ko-KR" altLang="en-US"/>
          </a:p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269A6-1BB2-4554-9B03-657EB0466D45}"/>
              </a:ext>
            </a:extLst>
          </p:cNvPr>
          <p:cNvSpPr txBox="1"/>
          <p:nvPr/>
        </p:nvSpPr>
        <p:spPr>
          <a:xfrm>
            <a:off x="9362301" y="1334376"/>
            <a:ext cx="2193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http://1.1.2.3/waf/a</a:t>
            </a:r>
            <a:endParaRPr lang="en-US" altLang="ko-KR" dirty="0"/>
          </a:p>
          <a:p>
            <a:r>
              <a:rPr lang="en-US" altLang="ko-KR"/>
              <a:t>telnet 1.1.2.3</a:t>
            </a:r>
          </a:p>
          <a:p>
            <a:r>
              <a:rPr lang="en-US" altLang="ko-KR"/>
              <a:t>tftp –g a.zip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CB2080-7647-4E58-9F64-0B98DE26C17D}"/>
              </a:ext>
            </a:extLst>
          </p:cNvPr>
          <p:cNvSpPr/>
          <p:nvPr/>
        </p:nvSpPr>
        <p:spPr>
          <a:xfrm>
            <a:off x="9715130" y="3310047"/>
            <a:ext cx="1181470" cy="49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인터넷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2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032" y="1981201"/>
            <a:ext cx="9601200" cy="380999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/>
              <a:t>프로토콜</a:t>
            </a:r>
            <a:endParaRPr lang="en-US" altLang="ko-KR" dirty="0"/>
          </a:p>
          <a:p>
            <a:pPr lvl="1"/>
            <a:r>
              <a:rPr lang="ko-KR" altLang="en-US"/>
              <a:t>송신자와 수신자가 데이터를 주고 받을때 필요한 약속</a:t>
            </a:r>
            <a:endParaRPr lang="en-US" altLang="ko-KR"/>
          </a:p>
          <a:p>
            <a:pPr lvl="2"/>
            <a:r>
              <a:rPr lang="ko-KR" altLang="en-US"/>
              <a:t>흐름제어</a:t>
            </a:r>
            <a:r>
              <a:rPr lang="en-US" altLang="ko-KR"/>
              <a:t>, </a:t>
            </a:r>
            <a:r>
              <a:rPr lang="ko-KR" altLang="en-US"/>
              <a:t>오류제어</a:t>
            </a:r>
            <a:r>
              <a:rPr lang="en-US" altLang="ko-KR"/>
              <a:t>, </a:t>
            </a:r>
            <a:r>
              <a:rPr lang="ko-KR" altLang="en-US"/>
              <a:t>혼잡제어</a:t>
            </a:r>
            <a:endParaRPr lang="en-US" altLang="ko-KR"/>
          </a:p>
          <a:p>
            <a:pPr lvl="1"/>
            <a:r>
              <a:rPr lang="en-US" altLang="ko-KR"/>
              <a:t>TCP</a:t>
            </a:r>
          </a:p>
          <a:p>
            <a:pPr lvl="2"/>
            <a:r>
              <a:rPr lang="ko-KR" altLang="en-US"/>
              <a:t>연결지향</a:t>
            </a:r>
            <a:r>
              <a:rPr lang="en-US" altLang="ko-KR"/>
              <a:t>, </a:t>
            </a:r>
            <a:r>
              <a:rPr lang="ko-KR" altLang="en-US"/>
              <a:t>데이터 송수신에 필요한 부가 기능을 제공</a:t>
            </a:r>
            <a:endParaRPr lang="en-US" altLang="ko-KR"/>
          </a:p>
          <a:p>
            <a:pPr lvl="2"/>
            <a:r>
              <a:rPr lang="en-US" altLang="ko-KR"/>
              <a:t>SQL </a:t>
            </a:r>
            <a:r>
              <a:rPr lang="ko-KR" altLang="en-US"/>
              <a:t>실행</a:t>
            </a:r>
            <a:endParaRPr lang="en-US" altLang="ko-KR"/>
          </a:p>
          <a:p>
            <a:pPr lvl="1"/>
            <a:r>
              <a:rPr lang="en-US" altLang="ko-KR"/>
              <a:t>UDP	</a:t>
            </a:r>
          </a:p>
          <a:p>
            <a:pPr lvl="2"/>
            <a:r>
              <a:rPr lang="ko-KR" altLang="en-US"/>
              <a:t>전송지향</a:t>
            </a:r>
            <a:r>
              <a:rPr lang="en-US" altLang="ko-KR"/>
              <a:t>, </a:t>
            </a:r>
            <a:r>
              <a:rPr lang="ko-KR" altLang="en-US"/>
              <a:t>어플리케이션에서 부가 기능을 구현해야 함</a:t>
            </a:r>
            <a:endParaRPr lang="en-US" altLang="ko-KR"/>
          </a:p>
          <a:p>
            <a:pPr lvl="2"/>
            <a:r>
              <a:rPr lang="ko-KR" altLang="en-US"/>
              <a:t>동영상 재생</a:t>
            </a:r>
            <a:endParaRPr lang="en-US" altLang="ko-KR"/>
          </a:p>
          <a:p>
            <a:pPr lvl="1"/>
            <a:r>
              <a:rPr lang="en-US" altLang="ko-KR"/>
              <a:t>HTTP </a:t>
            </a:r>
          </a:p>
          <a:p>
            <a:pPr lvl="2"/>
            <a:r>
              <a:rPr lang="en-US" altLang="ko-KR"/>
              <a:t>TCP </a:t>
            </a:r>
            <a:r>
              <a:rPr lang="ko-KR" altLang="en-US"/>
              <a:t>의 연결지향 장점과 </a:t>
            </a:r>
            <a:r>
              <a:rPr lang="en-US" altLang="ko-KR"/>
              <a:t>UDP </a:t>
            </a:r>
            <a:r>
              <a:rPr lang="ko-KR" altLang="en-US"/>
              <a:t>의 전송지향 장점을 섞음</a:t>
            </a:r>
            <a:r>
              <a:rPr lang="en-US" altLang="ko-KR"/>
              <a:t>, </a:t>
            </a:r>
            <a:r>
              <a:rPr lang="ko-KR" altLang="en-US"/>
              <a:t>어플리케이션 계층</a:t>
            </a:r>
            <a:endParaRPr lang="en-US" altLang="ko-KR"/>
          </a:p>
          <a:p>
            <a:pPr lvl="2"/>
            <a:r>
              <a:rPr lang="en-US" altLang="ko-KR"/>
              <a:t>HTTP1.0  -&gt; HTTP1.1 -&gt; HTTP/2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2FE6BF8-0B4A-461D-A72D-067417FB53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4E7E1F-3C4F-4F1D-8775-017C09E8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384" y="2719256"/>
            <a:ext cx="3978113" cy="17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FD6-B5AC-461F-B8D3-8F0BD6C5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C688D-11E6-4416-BA44-AC1E01AA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이제 아래 질문에 답을 할 수 있습니다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사설아이피를 사용하는 서버에 접속할 수 있는 방법</a:t>
            </a:r>
            <a:endParaRPr lang="en-US" altLang="ko-KR"/>
          </a:p>
          <a:p>
            <a:pPr lvl="2"/>
            <a:r>
              <a:rPr lang="ko-KR" altLang="en-US"/>
              <a:t>공인아이피를 할당받아 </a:t>
            </a:r>
            <a:r>
              <a:rPr lang="en-US" altLang="ko-KR"/>
              <a:t>DMZ </a:t>
            </a:r>
            <a:r>
              <a:rPr lang="ko-KR" altLang="en-US"/>
              <a:t>영역에 서버를 구성</a:t>
            </a:r>
            <a:r>
              <a:rPr lang="en-US" altLang="ko-KR"/>
              <a:t>, </a:t>
            </a:r>
            <a:r>
              <a:rPr lang="ko-KR" altLang="en-US"/>
              <a:t>접속</a:t>
            </a:r>
            <a:endParaRPr lang="en-US" altLang="ko-KR"/>
          </a:p>
          <a:p>
            <a:pPr lvl="1"/>
            <a:r>
              <a:rPr lang="ko-KR" altLang="en-US"/>
              <a:t>웹 브라우저의 </a:t>
            </a:r>
            <a:r>
              <a:rPr lang="en-US" altLang="ko-KR"/>
              <a:t>MAC </a:t>
            </a:r>
            <a:r>
              <a:rPr lang="ko-KR" altLang="en-US"/>
              <a:t>주소를 알 수 있는 방법</a:t>
            </a:r>
            <a:endParaRPr lang="en-US" altLang="ko-KR"/>
          </a:p>
          <a:p>
            <a:pPr lvl="2"/>
            <a:r>
              <a:rPr lang="ko-KR" altLang="en-US"/>
              <a:t>사용자의 </a:t>
            </a:r>
            <a:r>
              <a:rPr lang="en-US" altLang="ko-KR"/>
              <a:t>MAC </a:t>
            </a:r>
            <a:r>
              <a:rPr lang="ko-KR" altLang="en-US"/>
              <a:t>주소를 알 방법은 없음</a:t>
            </a:r>
            <a:endParaRPr lang="en-US" altLang="ko-KR"/>
          </a:p>
          <a:p>
            <a:pPr lvl="2"/>
            <a:r>
              <a:rPr lang="ko-KR" altLang="en-US"/>
              <a:t>별도의 프로그램으로 수집할 수 있지만 개인정보수집 이슈 발생</a:t>
            </a:r>
            <a:endParaRPr lang="en-US" altLang="ko-KR"/>
          </a:p>
          <a:p>
            <a:pPr lvl="1"/>
            <a:r>
              <a:rPr lang="ko-KR" altLang="en-US"/>
              <a:t>아이피를 사용자 인증값으로 사용할 수 있는 방법</a:t>
            </a:r>
            <a:endParaRPr lang="en-US" altLang="ko-KR"/>
          </a:p>
          <a:p>
            <a:pPr lvl="2"/>
            <a:r>
              <a:rPr lang="ko-KR" altLang="en-US"/>
              <a:t>논리적 아이피는 환경에 따라 변경 가능</a:t>
            </a:r>
            <a:r>
              <a:rPr lang="en-US" altLang="ko-KR"/>
              <a:t>, </a:t>
            </a:r>
            <a:r>
              <a:rPr lang="ko-KR" altLang="en-US"/>
              <a:t>따라서 인증값으로 사용이 불가능</a:t>
            </a:r>
            <a:endParaRPr lang="en-US" altLang="ko-KR"/>
          </a:p>
          <a:p>
            <a:pPr lvl="1"/>
            <a:r>
              <a:rPr lang="en-US" altLang="ko-KR"/>
              <a:t>80 </a:t>
            </a:r>
            <a:r>
              <a:rPr lang="ko-KR" altLang="en-US"/>
              <a:t>포트를 사용하는 톰캣을 여러개 실행할 수 있는 방법</a:t>
            </a:r>
            <a:endParaRPr lang="en-US" altLang="ko-KR"/>
          </a:p>
          <a:p>
            <a:pPr lvl="2"/>
            <a:r>
              <a:rPr lang="ko-KR" altLang="en-US"/>
              <a:t>포트는 운영체에에서 실행되는 프로세스를 식별할 수 있는 키</a:t>
            </a:r>
            <a:r>
              <a:rPr lang="en-US" altLang="ko-KR"/>
              <a:t>, </a:t>
            </a:r>
            <a:r>
              <a:rPr lang="ko-KR" altLang="en-US"/>
              <a:t>여러개 실행은 불가능</a:t>
            </a:r>
            <a:endParaRPr lang="en-US" altLang="ko-KR"/>
          </a:p>
          <a:p>
            <a:pPr lvl="2"/>
            <a:r>
              <a:rPr lang="ko-KR" altLang="en-US"/>
              <a:t>하나의 컴퓨터에 여거래 가상화 환경을 준비하고 실행</a:t>
            </a:r>
          </a:p>
        </p:txBody>
      </p:sp>
    </p:spTree>
    <p:extLst>
      <p:ext uri="{BB962C8B-B14F-4D97-AF65-F5344CB8AC3E}">
        <p14:creationId xmlns:p14="http://schemas.microsoft.com/office/powerpoint/2010/main" val="307407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일반적 네트워크 구성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07316F-A5AE-4A8C-9E78-8077978BDDD7}"/>
              </a:ext>
            </a:extLst>
          </p:cNvPr>
          <p:cNvSpPr/>
          <p:nvPr/>
        </p:nvSpPr>
        <p:spPr>
          <a:xfrm>
            <a:off x="2023839" y="3928488"/>
            <a:ext cx="1139352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브라우저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036BCA-013E-4FBF-9E3D-9A23573DCB65}"/>
              </a:ext>
            </a:extLst>
          </p:cNvPr>
          <p:cNvSpPr/>
          <p:nvPr/>
        </p:nvSpPr>
        <p:spPr>
          <a:xfrm>
            <a:off x="4606037" y="3928488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A332B51-3407-4991-A568-3F347D0F35F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163191" y="4177175"/>
            <a:ext cx="1442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FBCECA-0F00-446A-953F-430CC5998390}"/>
              </a:ext>
            </a:extLst>
          </p:cNvPr>
          <p:cNvSpPr txBox="1"/>
          <p:nvPr/>
        </p:nvSpPr>
        <p:spPr>
          <a:xfrm>
            <a:off x="3476733" y="3807843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인터넷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375635-060F-464B-AA1B-DC0C9F3CD995}"/>
              </a:ext>
            </a:extLst>
          </p:cNvPr>
          <p:cNvSpPr txBox="1"/>
          <p:nvPr/>
        </p:nvSpPr>
        <p:spPr>
          <a:xfrm>
            <a:off x="4606037" y="4576159"/>
            <a:ext cx="194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443 : WEB(https)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125A84-E343-49FF-B2AD-889CCB0AF864}"/>
              </a:ext>
            </a:extLst>
          </p:cNvPr>
          <p:cNvSpPr/>
          <p:nvPr/>
        </p:nvSpPr>
        <p:spPr>
          <a:xfrm>
            <a:off x="7075117" y="3928488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WAS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5F482C8-5245-4735-9B8A-3549052121DB}"/>
              </a:ext>
            </a:extLst>
          </p:cNvPr>
          <p:cNvCxnSpPr>
            <a:cxnSpLocks/>
          </p:cNvCxnSpPr>
          <p:nvPr/>
        </p:nvCxnSpPr>
        <p:spPr>
          <a:xfrm>
            <a:off x="5632271" y="4177175"/>
            <a:ext cx="1442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305224-18C1-40B4-BDDA-FA0DC5EDFDE4}"/>
              </a:ext>
            </a:extLst>
          </p:cNvPr>
          <p:cNvSpPr txBox="1"/>
          <p:nvPr/>
        </p:nvSpPr>
        <p:spPr>
          <a:xfrm>
            <a:off x="7350333" y="4576159"/>
            <a:ext cx="243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18080 : WAS(TCP/IP)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2C5718-DD11-4DA7-A957-AE5C2C9D6CED}"/>
              </a:ext>
            </a:extLst>
          </p:cNvPr>
          <p:cNvSpPr/>
          <p:nvPr/>
        </p:nvSpPr>
        <p:spPr>
          <a:xfrm>
            <a:off x="4097550" y="5135313"/>
            <a:ext cx="1941557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DMZ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D0E332-7534-4087-87BB-C764DAFB1265}"/>
              </a:ext>
            </a:extLst>
          </p:cNvPr>
          <p:cNvSpPr/>
          <p:nvPr/>
        </p:nvSpPr>
        <p:spPr>
          <a:xfrm>
            <a:off x="6617455" y="5116081"/>
            <a:ext cx="1941557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내부망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DA843E-4A3C-4691-88EB-76052E00FEA7}"/>
              </a:ext>
            </a:extLst>
          </p:cNvPr>
          <p:cNvSpPr/>
          <p:nvPr/>
        </p:nvSpPr>
        <p:spPr>
          <a:xfrm>
            <a:off x="7777900" y="2955902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0B66A1-4600-4A82-A369-47B697A4A890}"/>
              </a:ext>
            </a:extLst>
          </p:cNvPr>
          <p:cNvSpPr/>
          <p:nvPr/>
        </p:nvSpPr>
        <p:spPr>
          <a:xfrm>
            <a:off x="6618531" y="2955902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API G/W</a:t>
            </a:r>
            <a:endParaRPr lang="ko-KR" altLang="en-US" sz="16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E394BD2-3A4D-4642-B805-A5268A92F4A9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V="1">
            <a:off x="7588234" y="3453276"/>
            <a:ext cx="702783" cy="4752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376E256-90E3-47CF-A1DC-AB66855065AB}"/>
              </a:ext>
            </a:extLst>
          </p:cNvPr>
          <p:cNvCxnSpPr>
            <a:cxnSpLocks/>
            <a:stCxn id="9" idx="0"/>
            <a:endCxn id="17" idx="2"/>
          </p:cNvCxnSpPr>
          <p:nvPr/>
        </p:nvCxnSpPr>
        <p:spPr>
          <a:xfrm flipH="1" flipV="1">
            <a:off x="7131648" y="3453276"/>
            <a:ext cx="456586" cy="4752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523</TotalTime>
  <Words>529</Words>
  <Application>Microsoft Office PowerPoint</Application>
  <PresentationFormat>와이드스크린</PresentationFormat>
  <Paragraphs>116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다이아몬드 눈금 16x9</vt:lpstr>
      <vt:lpstr>개발자가 알아 두면 좋은 네트워크 개념</vt:lpstr>
      <vt:lpstr>개발자가 알아 두면 좋은 네트워크 개념</vt:lpstr>
      <vt:lpstr>개발자가 알아 두면 좋은 네트워크 개념</vt:lpstr>
      <vt:lpstr>개발자가 알아 두면 좋은 네트워크 개념</vt:lpstr>
      <vt:lpstr>개발자가 알아 두면 좋은 네트워크 개념</vt:lpstr>
      <vt:lpstr>개발자가 알아 두면 좋은 네트워크 개념</vt:lpstr>
      <vt:lpstr>개발자가 알아 두면 좋은 네트워크 개념</vt:lpstr>
      <vt:lpstr>개발자가 알아 두면 좋은 네트워크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255</cp:revision>
  <dcterms:created xsi:type="dcterms:W3CDTF">2021-03-05T04:40:46Z</dcterms:created>
  <dcterms:modified xsi:type="dcterms:W3CDTF">2021-06-24T01:01:18Z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